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13"/>
  </p:notesMasterIdLst>
  <p:sldIdLst>
    <p:sldId id="257" r:id="rId2"/>
    <p:sldId id="258" r:id="rId3"/>
    <p:sldId id="265" r:id="rId4"/>
    <p:sldId id="266" r:id="rId5"/>
    <p:sldId id="259" r:id="rId6"/>
    <p:sldId id="267" r:id="rId7"/>
    <p:sldId id="260" r:id="rId8"/>
    <p:sldId id="261" r:id="rId9"/>
    <p:sldId id="262" r:id="rId10"/>
    <p:sldId id="263" r:id="rId11"/>
    <p:sldId id="264" r:id="rId12"/>
  </p:sldIdLst>
  <p:sldSz cx="21674138"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47" autoAdjust="0"/>
  </p:normalViewPr>
  <p:slideViewPr>
    <p:cSldViewPr snapToGrid="0">
      <p:cViewPr varScale="1">
        <p:scale>
          <a:sx n="25" d="100"/>
          <a:sy n="25" d="100"/>
        </p:scale>
        <p:origin x="10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4656E-85BE-4336-A135-BFC5BD0B41EC}" type="datetimeFigureOut">
              <a:rPr lang="it-IT" smtClean="0"/>
              <a:t>20/03/2018</a:t>
            </a:fld>
            <a:endParaRPr lang="it-IT"/>
          </a:p>
        </p:txBody>
      </p:sp>
      <p:sp>
        <p:nvSpPr>
          <p:cNvPr id="4" name="Segnaposto immagine diapositiva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C895C-4AD5-49CB-BDE5-856312501082}" type="slidenum">
              <a:rPr lang="it-IT" smtClean="0"/>
              <a:t>‹N›</a:t>
            </a:fld>
            <a:endParaRPr lang="it-IT"/>
          </a:p>
        </p:txBody>
      </p:sp>
    </p:spTree>
    <p:extLst>
      <p:ext uri="{BB962C8B-B14F-4D97-AF65-F5344CB8AC3E}">
        <p14:creationId xmlns:p14="http://schemas.microsoft.com/office/powerpoint/2010/main" val="413604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7388" y="1143000"/>
            <a:ext cx="5483225" cy="3086100"/>
          </a:xfrm>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10"/>
          </p:nvPr>
        </p:nvSpPr>
        <p:spPr/>
        <p:txBody>
          <a:bodyPr/>
          <a:lstStyle/>
          <a:p>
            <a:fld id="{F37C895C-4AD5-49CB-BDE5-856312501082}" type="slidenum">
              <a:rPr lang="it-IT" smtClean="0"/>
              <a:t>7</a:t>
            </a:fld>
            <a:endParaRPr lang="it-IT"/>
          </a:p>
        </p:txBody>
      </p:sp>
    </p:spTree>
    <p:extLst>
      <p:ext uri="{BB962C8B-B14F-4D97-AF65-F5344CB8AC3E}">
        <p14:creationId xmlns:p14="http://schemas.microsoft.com/office/powerpoint/2010/main" val="306297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7C895C-4AD5-49CB-BDE5-856312501082}" type="slidenum">
              <a:rPr lang="it-IT" smtClean="0"/>
              <a:t>11</a:t>
            </a:fld>
            <a:endParaRPr lang="it-IT"/>
          </a:p>
        </p:txBody>
      </p:sp>
    </p:spTree>
    <p:extLst>
      <p:ext uri="{BB962C8B-B14F-4D97-AF65-F5344CB8AC3E}">
        <p14:creationId xmlns:p14="http://schemas.microsoft.com/office/powerpoint/2010/main" val="2661114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30104" y="0"/>
            <a:ext cx="21743754" cy="12188825"/>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4786370" y="3326456"/>
            <a:ext cx="12116449" cy="2694281"/>
          </a:xfrm>
        </p:spPr>
        <p:txBody>
          <a:bodyPr anchor="b">
            <a:noAutofit/>
          </a:bodyPr>
          <a:lstStyle>
            <a:lvl1pPr algn="ctr">
              <a:defRPr sz="96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4786370" y="6502395"/>
            <a:ext cx="12116449" cy="2348092"/>
          </a:xfrm>
        </p:spPr>
        <p:txBody>
          <a:bodyPr anchor="t">
            <a:normAutofit/>
          </a:bodyPr>
          <a:lstStyle>
            <a:lvl1pPr marL="0" indent="0" algn="ctr">
              <a:buNone/>
              <a:defRPr sz="3733">
                <a:solidFill>
                  <a:schemeClr val="tx1"/>
                </a:solidFill>
              </a:defRPr>
            </a:lvl1pPr>
            <a:lvl2pPr marL="812764" indent="0" algn="ctr">
              <a:buNone/>
              <a:defRPr>
                <a:solidFill>
                  <a:schemeClr val="tx1">
                    <a:tint val="75000"/>
                  </a:schemeClr>
                </a:solidFill>
              </a:defRPr>
            </a:lvl2pPr>
            <a:lvl3pPr marL="1625529" indent="0" algn="ctr">
              <a:buNone/>
              <a:defRPr>
                <a:solidFill>
                  <a:schemeClr val="tx1">
                    <a:tint val="75000"/>
                  </a:schemeClr>
                </a:solidFill>
              </a:defRPr>
            </a:lvl3pPr>
            <a:lvl4pPr marL="2438293" indent="0" algn="ctr">
              <a:buNone/>
              <a:defRPr>
                <a:solidFill>
                  <a:schemeClr val="tx1">
                    <a:tint val="75000"/>
                  </a:schemeClr>
                </a:solidFill>
              </a:defRPr>
            </a:lvl4pPr>
            <a:lvl5pPr marL="3251058" indent="0" algn="ctr">
              <a:buNone/>
              <a:defRPr>
                <a:solidFill>
                  <a:schemeClr val="tx1">
                    <a:tint val="75000"/>
                  </a:schemeClr>
                </a:solidFill>
              </a:defRPr>
            </a:lvl5pPr>
            <a:lvl6pPr marL="4063822" indent="0" algn="ctr">
              <a:buNone/>
              <a:defRPr>
                <a:solidFill>
                  <a:schemeClr val="tx1">
                    <a:tint val="75000"/>
                  </a:schemeClr>
                </a:solidFill>
              </a:defRPr>
            </a:lvl6pPr>
            <a:lvl7pPr marL="4876587" indent="0" algn="ctr">
              <a:buNone/>
              <a:defRPr>
                <a:solidFill>
                  <a:schemeClr val="tx1">
                    <a:tint val="75000"/>
                  </a:schemeClr>
                </a:solidFill>
              </a:defRPr>
            </a:lvl7pPr>
            <a:lvl8pPr marL="5689351" indent="0" algn="ctr">
              <a:buNone/>
              <a:defRPr>
                <a:solidFill>
                  <a:schemeClr val="tx1">
                    <a:tint val="75000"/>
                  </a:schemeClr>
                </a:solidFill>
              </a:defRPr>
            </a:lvl8pPr>
            <a:lvl9pPr marL="6502116"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14192067" y="8955845"/>
            <a:ext cx="1595458" cy="496711"/>
          </a:xfrm>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a:xfrm>
            <a:off x="4786368" y="8955845"/>
            <a:ext cx="9270236" cy="496711"/>
          </a:xfrm>
        </p:spPr>
        <p:txBody>
          <a:bodyPr/>
          <a:lstStyle/>
          <a:p>
            <a:endParaRPr lang="en-US" dirty="0"/>
          </a:p>
        </p:txBody>
      </p:sp>
      <p:sp>
        <p:nvSpPr>
          <p:cNvPr id="6" name="Slide Number Placeholder 5"/>
          <p:cNvSpPr>
            <a:spLocks noGrp="1"/>
          </p:cNvSpPr>
          <p:nvPr>
            <p:ph type="sldNum" sz="quarter" idx="12"/>
          </p:nvPr>
        </p:nvSpPr>
        <p:spPr>
          <a:xfrm>
            <a:off x="15922990" y="8955845"/>
            <a:ext cx="979829" cy="496711"/>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4786370" y="6261566"/>
            <a:ext cx="1211644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64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302879" y="8560738"/>
            <a:ext cx="17083434" cy="1007534"/>
          </a:xfrm>
        </p:spPr>
        <p:txBody>
          <a:bodyPr anchor="b">
            <a:normAutofit/>
          </a:bodyPr>
          <a:lstStyle>
            <a:lvl1pPr algn="ctr">
              <a:defRPr sz="4266"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851381" y="1851377"/>
            <a:ext cx="17965734" cy="5930434"/>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764" indent="0">
              <a:buNone/>
              <a:defRPr sz="2844"/>
            </a:lvl2pPr>
            <a:lvl3pPr marL="1625529" indent="0">
              <a:buNone/>
              <a:defRPr sz="2844"/>
            </a:lvl3pPr>
            <a:lvl4pPr marL="2438293" indent="0">
              <a:buNone/>
              <a:defRPr sz="2844"/>
            </a:lvl4pPr>
            <a:lvl5pPr marL="3251058" indent="0">
              <a:buNone/>
              <a:defRPr sz="2844"/>
            </a:lvl5pPr>
            <a:lvl6pPr marL="4063822" indent="0">
              <a:buNone/>
              <a:defRPr sz="2844"/>
            </a:lvl6pPr>
            <a:lvl7pPr marL="4876587" indent="0">
              <a:buNone/>
              <a:defRPr sz="2844"/>
            </a:lvl7pPr>
            <a:lvl8pPr marL="5689351" indent="0">
              <a:buNone/>
              <a:defRPr sz="2844"/>
            </a:lvl8pPr>
            <a:lvl9pPr marL="6502116" indent="0">
              <a:buNone/>
              <a:defRPr sz="2844"/>
            </a:lvl9pPr>
          </a:lstStyle>
          <a:p>
            <a:r>
              <a:rPr lang="it-IT"/>
              <a:t>Fare clic sull'icona per inserire un'immagine</a:t>
            </a:r>
            <a:endParaRPr lang="en-US" dirty="0"/>
          </a:p>
        </p:txBody>
      </p:sp>
      <p:sp>
        <p:nvSpPr>
          <p:cNvPr id="4" name="Text Placeholder 3"/>
          <p:cNvSpPr>
            <a:spLocks noGrp="1"/>
          </p:cNvSpPr>
          <p:nvPr>
            <p:ph type="body" sz="half" idx="2"/>
          </p:nvPr>
        </p:nvSpPr>
        <p:spPr>
          <a:xfrm>
            <a:off x="2302879" y="9568272"/>
            <a:ext cx="17083434" cy="877710"/>
          </a:xfrm>
        </p:spPr>
        <p:txBody>
          <a:bodyPr>
            <a:normAutofit/>
          </a:bodyPr>
          <a:lstStyle>
            <a:lvl1pPr marL="0" indent="0" algn="ctr">
              <a:buNone/>
              <a:defRPr sz="2489"/>
            </a:lvl1pPr>
            <a:lvl2pPr marL="812764" indent="0">
              <a:buNone/>
              <a:defRPr sz="2133"/>
            </a:lvl2pPr>
            <a:lvl3pPr marL="1625529" indent="0">
              <a:buNone/>
              <a:defRPr sz="1778"/>
            </a:lvl3pPr>
            <a:lvl4pPr marL="2438293" indent="0">
              <a:buNone/>
              <a:defRPr sz="1600"/>
            </a:lvl4pPr>
            <a:lvl5pPr marL="3251058" indent="0">
              <a:buNone/>
              <a:defRPr sz="1600"/>
            </a:lvl5pPr>
            <a:lvl6pPr marL="4063822" indent="0">
              <a:buNone/>
              <a:defRPr sz="1600"/>
            </a:lvl6pPr>
            <a:lvl7pPr marL="4876587" indent="0">
              <a:buNone/>
              <a:defRPr sz="1600"/>
            </a:lvl7pPr>
            <a:lvl8pPr marL="5689351" indent="0">
              <a:buNone/>
              <a:defRPr sz="1600"/>
            </a:lvl8pPr>
            <a:lvl9pPr marL="6502116" indent="0">
              <a:buNone/>
              <a:defRPr sz="16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6951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317931" y="1746012"/>
            <a:ext cx="17053330" cy="5253099"/>
          </a:xfrm>
        </p:spPr>
        <p:txBody>
          <a:bodyPr anchor="ctr">
            <a:normAutofit/>
          </a:bodyPr>
          <a:lstStyle>
            <a:lvl1pPr algn="ctr">
              <a:defRPr sz="5689"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317931" y="7721599"/>
            <a:ext cx="17053330" cy="2724386"/>
          </a:xfrm>
        </p:spPr>
        <p:txBody>
          <a:bodyPr anchor="ctr">
            <a:normAutofit/>
          </a:bodyPr>
          <a:lstStyle>
            <a:lvl1pPr marL="0" indent="0" algn="ctr">
              <a:buNone/>
              <a:defRPr sz="3555">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2482018" y="7360354"/>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05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70982" y="1746012"/>
            <a:ext cx="16526527" cy="4214521"/>
          </a:xfrm>
        </p:spPr>
        <p:txBody>
          <a:bodyPr anchor="ctr">
            <a:normAutofit/>
          </a:bodyPr>
          <a:lstStyle>
            <a:lvl1pPr algn="ctr">
              <a:defRPr sz="5689"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2977371" y="5960533"/>
            <a:ext cx="15713754" cy="1038578"/>
          </a:xfrm>
        </p:spPr>
        <p:txBody>
          <a:bodyPr anchor="ctr">
            <a:normAutofit/>
          </a:bodyPr>
          <a:lstStyle>
            <a:lvl1pPr marL="0" indent="0" algn="r">
              <a:buFontTx/>
              <a:buNone/>
              <a:defRPr sz="3555"/>
            </a:lvl1pPr>
            <a:lvl2pPr marL="812764" indent="0">
              <a:buFontTx/>
              <a:buNone/>
              <a:defRPr/>
            </a:lvl2pPr>
            <a:lvl3pPr marL="1625529" indent="0">
              <a:buFontTx/>
              <a:buNone/>
              <a:defRPr/>
            </a:lvl3pPr>
            <a:lvl4pPr marL="2438293" indent="0">
              <a:buFontTx/>
              <a:buNone/>
              <a:defRPr/>
            </a:lvl4pPr>
            <a:lvl5pPr marL="3251058"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302879" y="7721599"/>
            <a:ext cx="17083434" cy="2724386"/>
          </a:xfrm>
        </p:spPr>
        <p:txBody>
          <a:bodyPr anchor="ctr">
            <a:normAutofit/>
          </a:bodyPr>
          <a:lstStyle>
            <a:lvl1pPr marL="0" indent="0" algn="ctr">
              <a:buNone/>
              <a:defRPr sz="3555">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1532430" y="1564375"/>
            <a:ext cx="1083707" cy="1039602"/>
          </a:xfrm>
          <a:prstGeom prst="rect">
            <a:avLst/>
          </a:prstGeom>
        </p:spPr>
        <p:txBody>
          <a:bodyPr vert="horz" lIns="162556" tIns="81278" rIns="162556" bIns="81278" rtlCol="0" anchor="ctr">
            <a:noAutofit/>
          </a:bodyPr>
          <a:lstStyle/>
          <a:p>
            <a:pPr lvl="0"/>
            <a:r>
              <a:rPr lang="en-US" sz="14222" dirty="0">
                <a:solidFill>
                  <a:schemeClr val="tx1"/>
                </a:solidFill>
                <a:effectLst/>
              </a:rPr>
              <a:t>“</a:t>
            </a:r>
          </a:p>
        </p:txBody>
      </p:sp>
      <p:sp>
        <p:nvSpPr>
          <p:cNvPr id="15" name="TextBox 14"/>
          <p:cNvSpPr txBox="1"/>
          <p:nvPr/>
        </p:nvSpPr>
        <p:spPr>
          <a:xfrm>
            <a:off x="18844459" y="5027324"/>
            <a:ext cx="1083707" cy="1039602"/>
          </a:xfrm>
          <a:prstGeom prst="rect">
            <a:avLst/>
          </a:prstGeom>
        </p:spPr>
        <p:txBody>
          <a:bodyPr vert="horz" lIns="162556" tIns="81278" rIns="162556" bIns="81278" rtlCol="0" anchor="ctr">
            <a:noAutofit/>
          </a:bodyPr>
          <a:lstStyle/>
          <a:p>
            <a:pPr lvl="0" algn="r"/>
            <a:r>
              <a:rPr lang="en-US" sz="14222" dirty="0">
                <a:solidFill>
                  <a:schemeClr val="tx1"/>
                </a:solidFill>
                <a:effectLst/>
              </a:rPr>
              <a:t>”</a:t>
            </a:r>
          </a:p>
        </p:txBody>
      </p:sp>
      <p:cxnSp>
        <p:nvCxnSpPr>
          <p:cNvPr id="19" name="Straight Connector 18"/>
          <p:cNvCxnSpPr/>
          <p:nvPr/>
        </p:nvCxnSpPr>
        <p:spPr>
          <a:xfrm>
            <a:off x="2482018" y="7360354"/>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08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302880" y="5881922"/>
            <a:ext cx="17083438" cy="2611200"/>
          </a:xfrm>
        </p:spPr>
        <p:txBody>
          <a:bodyPr anchor="b">
            <a:normAutofit/>
          </a:bodyPr>
          <a:lstStyle>
            <a:lvl1pPr algn="l">
              <a:defRPr sz="5689"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302879" y="8493122"/>
            <a:ext cx="17083438" cy="1529600"/>
          </a:xfrm>
        </p:spPr>
        <p:txBody>
          <a:bodyPr anchor="t">
            <a:normAutofit/>
          </a:bodyPr>
          <a:lstStyle>
            <a:lvl1pPr marL="0" indent="0" algn="l">
              <a:buNone/>
              <a:defRPr sz="3555">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2680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2570982" y="1746012"/>
            <a:ext cx="16526527" cy="3988743"/>
          </a:xfrm>
        </p:spPr>
        <p:txBody>
          <a:bodyPr anchor="ctr">
            <a:normAutofit/>
          </a:bodyPr>
          <a:lstStyle>
            <a:lvl1pPr algn="ctr">
              <a:defRPr sz="5689"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2302879" y="6469888"/>
            <a:ext cx="17083438" cy="1576832"/>
          </a:xfrm>
        </p:spPr>
        <p:txBody>
          <a:bodyPr anchor="b">
            <a:normAutofit/>
          </a:bodyPr>
          <a:lstStyle>
            <a:lvl1pPr marL="0" indent="0" algn="l">
              <a:spcBef>
                <a:spcPts val="0"/>
              </a:spcBef>
              <a:buNone/>
              <a:defRPr sz="4266">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2302879" y="8052742"/>
            <a:ext cx="17083438" cy="2393244"/>
          </a:xfrm>
        </p:spPr>
        <p:txBody>
          <a:bodyPr anchor="t">
            <a:normAutofit/>
          </a:bodyPr>
          <a:lstStyle>
            <a:lvl1pPr marL="0" indent="0" algn="l">
              <a:buNone/>
              <a:defRPr sz="3200">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1532430" y="1564375"/>
            <a:ext cx="1083707" cy="1039602"/>
          </a:xfrm>
          <a:prstGeom prst="rect">
            <a:avLst/>
          </a:prstGeom>
        </p:spPr>
        <p:txBody>
          <a:bodyPr vert="horz" lIns="162556" tIns="81278" rIns="162556" bIns="81278" rtlCol="0" anchor="ctr">
            <a:noAutofit/>
          </a:bodyPr>
          <a:lstStyle/>
          <a:p>
            <a:pPr lvl="0"/>
            <a:r>
              <a:rPr lang="en-US" sz="14222" dirty="0">
                <a:solidFill>
                  <a:schemeClr val="tx1"/>
                </a:solidFill>
                <a:effectLst/>
              </a:rPr>
              <a:t>“</a:t>
            </a:r>
          </a:p>
        </p:txBody>
      </p:sp>
      <p:sp>
        <p:nvSpPr>
          <p:cNvPr id="13" name="TextBox 12"/>
          <p:cNvSpPr txBox="1"/>
          <p:nvPr/>
        </p:nvSpPr>
        <p:spPr>
          <a:xfrm>
            <a:off x="18844459" y="4620908"/>
            <a:ext cx="1083707" cy="1039602"/>
          </a:xfrm>
          <a:prstGeom prst="rect">
            <a:avLst/>
          </a:prstGeom>
        </p:spPr>
        <p:txBody>
          <a:bodyPr vert="horz" lIns="162556" tIns="81278" rIns="162556" bIns="81278" rtlCol="0" anchor="ctr">
            <a:noAutofit/>
          </a:bodyPr>
          <a:lstStyle/>
          <a:p>
            <a:pPr lvl="0" algn="r"/>
            <a:r>
              <a:rPr lang="en-US" sz="14222" dirty="0">
                <a:solidFill>
                  <a:schemeClr val="tx1"/>
                </a:solidFill>
                <a:effectLst/>
              </a:rPr>
              <a:t>”</a:t>
            </a:r>
          </a:p>
        </p:txBody>
      </p:sp>
      <p:cxnSp>
        <p:nvCxnSpPr>
          <p:cNvPr id="26" name="Straight Connector 25"/>
          <p:cNvCxnSpPr/>
          <p:nvPr/>
        </p:nvCxnSpPr>
        <p:spPr>
          <a:xfrm>
            <a:off x="2482018" y="6096000"/>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302879" y="1746012"/>
            <a:ext cx="17083434" cy="3988743"/>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2302879" y="6453632"/>
            <a:ext cx="17083438" cy="1495552"/>
          </a:xfrm>
        </p:spPr>
        <p:txBody>
          <a:bodyPr anchor="b">
            <a:normAutofit/>
          </a:bodyPr>
          <a:lstStyle>
            <a:lvl1pPr marL="0" indent="0" algn="l">
              <a:spcBef>
                <a:spcPts val="0"/>
              </a:spcBef>
              <a:buNone/>
              <a:defRPr sz="4978">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2302877" y="7947377"/>
            <a:ext cx="17083441" cy="2498608"/>
          </a:xfrm>
        </p:spPr>
        <p:txBody>
          <a:bodyPr anchor="t">
            <a:normAutofit/>
          </a:bodyPr>
          <a:lstStyle>
            <a:lvl1pPr marL="0" indent="0" algn="l">
              <a:buNone/>
              <a:defRPr sz="3200">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2482018" y="6096000"/>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94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2482018" y="4304828"/>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939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98466" y="1746012"/>
            <a:ext cx="3361509" cy="86999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302875" y="1746012"/>
            <a:ext cx="13213944" cy="8699972"/>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5757642" y="1761067"/>
            <a:ext cx="0" cy="8669867"/>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3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2482018" y="4304828"/>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100277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582258" y="3115744"/>
            <a:ext cx="14503980" cy="3240025"/>
          </a:xfrm>
        </p:spPr>
        <p:txBody>
          <a:bodyPr anchor="b">
            <a:normAutofit/>
          </a:bodyPr>
          <a:lstStyle>
            <a:lvl1pPr algn="ctr">
              <a:defRPr sz="7822"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582254" y="6837425"/>
            <a:ext cx="14503984" cy="1696972"/>
          </a:xfrm>
        </p:spPr>
        <p:txBody>
          <a:bodyPr anchor="t">
            <a:normAutofit/>
          </a:bodyPr>
          <a:lstStyle>
            <a:lvl1pPr marL="0" indent="0" algn="ctr">
              <a:buNone/>
              <a:defRPr sz="4266">
                <a:solidFill>
                  <a:schemeClr val="tx1"/>
                </a:solidFill>
              </a:defRPr>
            </a:lvl1pPr>
            <a:lvl2pPr marL="812764" indent="0">
              <a:buNone/>
              <a:defRPr sz="3200">
                <a:solidFill>
                  <a:schemeClr val="tx1">
                    <a:tint val="75000"/>
                  </a:schemeClr>
                </a:solidFill>
              </a:defRPr>
            </a:lvl2pPr>
            <a:lvl3pPr marL="1625529" indent="0">
              <a:buNone/>
              <a:defRPr sz="2844">
                <a:solidFill>
                  <a:schemeClr val="tx1">
                    <a:tint val="75000"/>
                  </a:schemeClr>
                </a:solidFill>
              </a:defRPr>
            </a:lvl3pPr>
            <a:lvl4pPr marL="2438293" indent="0">
              <a:buNone/>
              <a:defRPr sz="2489">
                <a:solidFill>
                  <a:schemeClr val="tx1">
                    <a:tint val="75000"/>
                  </a:schemeClr>
                </a:solidFill>
              </a:defRPr>
            </a:lvl4pPr>
            <a:lvl5pPr marL="3251058" indent="0">
              <a:buNone/>
              <a:defRPr sz="2489">
                <a:solidFill>
                  <a:schemeClr val="tx1">
                    <a:tint val="75000"/>
                  </a:schemeClr>
                </a:solidFill>
              </a:defRPr>
            </a:lvl5pPr>
            <a:lvl6pPr marL="4063822" indent="0">
              <a:buNone/>
              <a:defRPr sz="2489">
                <a:solidFill>
                  <a:schemeClr val="tx1">
                    <a:tint val="75000"/>
                  </a:schemeClr>
                </a:solidFill>
              </a:defRPr>
            </a:lvl6pPr>
            <a:lvl7pPr marL="4876587" indent="0">
              <a:buNone/>
              <a:defRPr sz="2489">
                <a:solidFill>
                  <a:schemeClr val="tx1">
                    <a:tint val="75000"/>
                  </a:schemeClr>
                </a:solidFill>
              </a:defRPr>
            </a:lvl7pPr>
            <a:lvl8pPr marL="5689351" indent="0">
              <a:buNone/>
              <a:defRPr sz="2489">
                <a:solidFill>
                  <a:schemeClr val="tx1">
                    <a:tint val="75000"/>
                  </a:schemeClr>
                </a:solidFill>
              </a:defRPr>
            </a:lvl8pPr>
            <a:lvl9pPr marL="6502116" indent="0">
              <a:buNone/>
              <a:defRPr sz="248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3578087" y="6596596"/>
            <a:ext cx="145123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75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2482018" y="4304828"/>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308296" y="4551680"/>
            <a:ext cx="8387891" cy="588467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0988788" y="4551680"/>
            <a:ext cx="8387891" cy="588467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38936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302877" y="4726281"/>
            <a:ext cx="8387891" cy="1024466"/>
          </a:xfrm>
        </p:spPr>
        <p:txBody>
          <a:bodyPr anchor="b">
            <a:noAutofit/>
          </a:bodyPr>
          <a:lstStyle>
            <a:lvl1pPr marL="0" indent="0">
              <a:spcBef>
                <a:spcPts val="1195"/>
              </a:spcBef>
              <a:spcAft>
                <a:spcPts val="1067"/>
              </a:spcAft>
              <a:buNone/>
              <a:defRPr sz="4978" b="0">
                <a:solidFill>
                  <a:schemeClr val="accent1"/>
                </a:solidFill>
              </a:defRPr>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it-IT"/>
              <a:t>Modifica gli stili del testo dello schema</a:t>
            </a:r>
          </a:p>
        </p:txBody>
      </p:sp>
      <p:sp>
        <p:nvSpPr>
          <p:cNvPr id="4" name="Content Placeholder 3"/>
          <p:cNvSpPr>
            <a:spLocks noGrp="1"/>
          </p:cNvSpPr>
          <p:nvPr>
            <p:ph sz="half" idx="2"/>
          </p:nvPr>
        </p:nvSpPr>
        <p:spPr>
          <a:xfrm>
            <a:off x="2302877" y="5765800"/>
            <a:ext cx="8387891" cy="4680187"/>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0987590" y="4726281"/>
            <a:ext cx="8387891" cy="1024466"/>
          </a:xfrm>
        </p:spPr>
        <p:txBody>
          <a:bodyPr anchor="b">
            <a:noAutofit/>
          </a:bodyPr>
          <a:lstStyle>
            <a:lvl1pPr marL="0" indent="0">
              <a:spcBef>
                <a:spcPts val="1195"/>
              </a:spcBef>
              <a:spcAft>
                <a:spcPts val="1067"/>
              </a:spcAft>
              <a:buNone/>
              <a:defRPr sz="4978" b="0">
                <a:solidFill>
                  <a:schemeClr val="accent1"/>
                </a:solidFill>
              </a:defRPr>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it-IT"/>
              <a:t>Modifica gli stili del testo dello schema</a:t>
            </a:r>
          </a:p>
        </p:txBody>
      </p:sp>
      <p:sp>
        <p:nvSpPr>
          <p:cNvPr id="6" name="Content Placeholder 5"/>
          <p:cNvSpPr>
            <a:spLocks noGrp="1"/>
          </p:cNvSpPr>
          <p:nvPr>
            <p:ph sz="quarter" idx="4"/>
          </p:nvPr>
        </p:nvSpPr>
        <p:spPr>
          <a:xfrm>
            <a:off x="10987590" y="5765800"/>
            <a:ext cx="8387891" cy="4680187"/>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2482018" y="4304828"/>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5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2482018" y="4304828"/>
            <a:ext cx="167236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4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5929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300053" y="2468505"/>
            <a:ext cx="6610425" cy="2438400"/>
          </a:xfrm>
        </p:spPr>
        <p:txBody>
          <a:bodyPr anchor="b">
            <a:normAutofit/>
          </a:bodyPr>
          <a:lstStyle>
            <a:lvl1pPr algn="ctr">
              <a:defRPr sz="4266"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9632953" y="1746012"/>
            <a:ext cx="9723258" cy="869997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300053" y="5388560"/>
            <a:ext cx="6610425" cy="4334940"/>
          </a:xfrm>
        </p:spPr>
        <p:txBody>
          <a:bodyPr anchor="t">
            <a:normAutofit/>
          </a:bodyPr>
          <a:lstStyle>
            <a:lvl1pPr marL="0" indent="0" algn="ctr">
              <a:buNone/>
              <a:defRPr sz="2844"/>
            </a:lvl1pPr>
            <a:lvl2pPr marL="812764" indent="0">
              <a:buNone/>
              <a:defRPr sz="2133"/>
            </a:lvl2pPr>
            <a:lvl3pPr marL="1625529" indent="0">
              <a:buNone/>
              <a:defRPr sz="1778"/>
            </a:lvl3pPr>
            <a:lvl4pPr marL="2438293" indent="0">
              <a:buNone/>
              <a:defRPr sz="1600"/>
            </a:lvl4pPr>
            <a:lvl5pPr marL="3251058" indent="0">
              <a:buNone/>
              <a:defRPr sz="1600"/>
            </a:lvl5pPr>
            <a:lvl6pPr marL="4063822" indent="0">
              <a:buNone/>
              <a:defRPr sz="1600"/>
            </a:lvl6pPr>
            <a:lvl7pPr marL="4876587" indent="0">
              <a:buNone/>
              <a:defRPr sz="1600"/>
            </a:lvl7pPr>
            <a:lvl8pPr marL="5689351" indent="0">
              <a:buNone/>
              <a:defRPr sz="1600"/>
            </a:lvl8pPr>
            <a:lvl9pPr marL="6502116" indent="0">
              <a:buNone/>
              <a:defRPr sz="16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482018" y="5177836"/>
            <a:ext cx="62478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39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302875" y="3349035"/>
            <a:ext cx="11096291" cy="2438400"/>
          </a:xfrm>
        </p:spPr>
        <p:txBody>
          <a:bodyPr anchor="b">
            <a:normAutofit/>
          </a:bodyPr>
          <a:lstStyle>
            <a:lvl1pPr algn="ctr">
              <a:defRPr sz="4978"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14390461" y="1851378"/>
            <a:ext cx="5445817" cy="8489244"/>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764" indent="0">
              <a:buNone/>
              <a:defRPr sz="2844"/>
            </a:lvl2pPr>
            <a:lvl3pPr marL="1625529" indent="0">
              <a:buNone/>
              <a:defRPr sz="2844"/>
            </a:lvl3pPr>
            <a:lvl4pPr marL="2438293" indent="0">
              <a:buNone/>
              <a:defRPr sz="2844"/>
            </a:lvl4pPr>
            <a:lvl5pPr marL="3251058" indent="0">
              <a:buNone/>
              <a:defRPr sz="2844"/>
            </a:lvl5pPr>
            <a:lvl6pPr marL="4063822" indent="0">
              <a:buNone/>
              <a:defRPr sz="2844"/>
            </a:lvl6pPr>
            <a:lvl7pPr marL="4876587" indent="0">
              <a:buNone/>
              <a:defRPr sz="2844"/>
            </a:lvl7pPr>
            <a:lvl8pPr marL="5689351" indent="0">
              <a:buNone/>
              <a:defRPr sz="2844"/>
            </a:lvl8pPr>
            <a:lvl9pPr marL="6502116" indent="0">
              <a:buNone/>
              <a:defRPr sz="2844"/>
            </a:lvl9pPr>
          </a:lstStyle>
          <a:p>
            <a:r>
              <a:rPr lang="it-IT"/>
              <a:t>Fare clic sull'icona per inserire un'immagine</a:t>
            </a:r>
            <a:endParaRPr lang="en-US" dirty="0"/>
          </a:p>
        </p:txBody>
      </p:sp>
      <p:sp>
        <p:nvSpPr>
          <p:cNvPr id="4" name="Text Placeholder 3"/>
          <p:cNvSpPr>
            <a:spLocks noGrp="1"/>
          </p:cNvSpPr>
          <p:nvPr>
            <p:ph type="body" sz="half" idx="2"/>
          </p:nvPr>
        </p:nvSpPr>
        <p:spPr>
          <a:xfrm>
            <a:off x="2302875" y="5787435"/>
            <a:ext cx="11096291" cy="3251200"/>
          </a:xfrm>
        </p:spPr>
        <p:txBody>
          <a:bodyPr anchor="t">
            <a:normAutofit/>
          </a:bodyPr>
          <a:lstStyle>
            <a:lvl1pPr marL="0" indent="0" algn="ctr">
              <a:buNone/>
              <a:defRPr sz="3200"/>
            </a:lvl1pPr>
            <a:lvl2pPr marL="812764" indent="0">
              <a:buNone/>
              <a:defRPr sz="2133"/>
            </a:lvl2pPr>
            <a:lvl3pPr marL="1625529" indent="0">
              <a:buNone/>
              <a:defRPr sz="1778"/>
            </a:lvl3pPr>
            <a:lvl4pPr marL="2438293" indent="0">
              <a:buNone/>
              <a:defRPr sz="1600"/>
            </a:lvl4pPr>
            <a:lvl5pPr marL="3251058" indent="0">
              <a:buNone/>
              <a:defRPr sz="1600"/>
            </a:lvl5pPr>
            <a:lvl6pPr marL="4063822" indent="0">
              <a:buNone/>
              <a:defRPr sz="1600"/>
            </a:lvl6pPr>
            <a:lvl7pPr marL="4876587" indent="0">
              <a:buNone/>
              <a:defRPr sz="1600"/>
            </a:lvl7pPr>
            <a:lvl8pPr marL="5689351" indent="0">
              <a:buNone/>
              <a:defRPr sz="1600"/>
            </a:lvl8pPr>
            <a:lvl9pPr marL="6502116" indent="0">
              <a:buNone/>
              <a:defRPr sz="16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2316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7974" y="0"/>
            <a:ext cx="21741624" cy="12188825"/>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2302881" y="1746013"/>
            <a:ext cx="17068377" cy="2317986"/>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302879" y="4545657"/>
            <a:ext cx="17068377" cy="5900331"/>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5426292" y="10611556"/>
            <a:ext cx="2844731" cy="496711"/>
          </a:xfrm>
          <a:prstGeom prst="rect">
            <a:avLst/>
          </a:prstGeom>
        </p:spPr>
        <p:txBody>
          <a:bodyPr vert="horz" lIns="91440" tIns="45720" rIns="91440" bIns="45720" rtlCol="0" anchor="ctr"/>
          <a:lstStyle>
            <a:lvl1pPr algn="r">
              <a:defRPr sz="1778" b="0" i="0">
                <a:solidFill>
                  <a:schemeClr val="tx1"/>
                </a:solidFill>
                <a:effectLst/>
                <a:latin typeface="+mn-lt"/>
              </a:defRPr>
            </a:lvl1pPr>
          </a:lstStyle>
          <a:p>
            <a:fld id="{B61BEF0D-F0BB-DE4B-95CE-6DB70DBA9567}" type="datetimeFigureOut">
              <a:rPr lang="en-US" smtClean="0"/>
              <a:pPr/>
              <a:t>3/20/2018</a:t>
            </a:fld>
            <a:endParaRPr lang="en-US" dirty="0"/>
          </a:p>
        </p:txBody>
      </p:sp>
      <p:sp>
        <p:nvSpPr>
          <p:cNvPr id="5" name="Footer Placeholder 4"/>
          <p:cNvSpPr>
            <a:spLocks noGrp="1"/>
          </p:cNvSpPr>
          <p:nvPr>
            <p:ph type="ftr" sz="quarter" idx="3"/>
          </p:nvPr>
        </p:nvSpPr>
        <p:spPr>
          <a:xfrm>
            <a:off x="2302879" y="10611556"/>
            <a:ext cx="12987950" cy="496711"/>
          </a:xfrm>
          <a:prstGeom prst="rect">
            <a:avLst/>
          </a:prstGeom>
        </p:spPr>
        <p:txBody>
          <a:bodyPr vert="horz" lIns="91440" tIns="45720" rIns="91440" bIns="45720" rtlCol="0" anchor="ctr"/>
          <a:lstStyle>
            <a:lvl1pPr algn="l">
              <a:defRPr sz="1778"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8406487" y="10611556"/>
            <a:ext cx="964771" cy="496711"/>
          </a:xfrm>
          <a:prstGeom prst="rect">
            <a:avLst/>
          </a:prstGeom>
        </p:spPr>
        <p:txBody>
          <a:bodyPr vert="horz" lIns="91440" tIns="45720" rIns="91440" bIns="45720" rtlCol="0" anchor="ctr"/>
          <a:lstStyle>
            <a:lvl1pPr algn="r">
              <a:defRPr sz="1778"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0780363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812764" rtl="0" eaLnBrk="1" latinLnBrk="0" hangingPunct="1">
        <a:spcBef>
          <a:spcPct val="0"/>
        </a:spcBef>
        <a:buNone/>
        <a:defRPr sz="7822"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7978" indent="-507978" algn="l" defTabSz="812764" rtl="0" eaLnBrk="1" latinLnBrk="0" hangingPunct="1">
        <a:spcBef>
          <a:spcPct val="20000"/>
        </a:spcBef>
        <a:spcAft>
          <a:spcPts val="1067"/>
        </a:spcAft>
        <a:buClr>
          <a:schemeClr val="accent1"/>
        </a:buClr>
        <a:buSzPct val="115000"/>
        <a:buFont typeface="Arial"/>
        <a:buChar char="•"/>
        <a:defRPr sz="4266" kern="1200" cap="none">
          <a:solidFill>
            <a:schemeClr val="tx1">
              <a:lumMod val="85000"/>
              <a:lumOff val="15000"/>
            </a:schemeClr>
          </a:solidFill>
          <a:effectLst/>
          <a:latin typeface="+mn-lt"/>
          <a:ea typeface="+mn-ea"/>
          <a:cs typeface="+mn-cs"/>
        </a:defRPr>
      </a:lvl1pPr>
      <a:lvl2pPr marL="1320742" indent="-507978" algn="l" defTabSz="812764" rtl="0" eaLnBrk="1" latinLnBrk="0" hangingPunct="1">
        <a:spcBef>
          <a:spcPct val="20000"/>
        </a:spcBef>
        <a:spcAft>
          <a:spcPts val="1067"/>
        </a:spcAft>
        <a:buClr>
          <a:schemeClr val="accent1"/>
        </a:buClr>
        <a:buSzPct val="115000"/>
        <a:buFont typeface="Arial"/>
        <a:buChar char="•"/>
        <a:defRPr sz="3555" kern="1200" cap="none">
          <a:solidFill>
            <a:schemeClr val="tx1">
              <a:lumMod val="85000"/>
              <a:lumOff val="15000"/>
            </a:schemeClr>
          </a:solidFill>
          <a:effectLst/>
          <a:latin typeface="+mn-lt"/>
          <a:ea typeface="+mn-ea"/>
          <a:cs typeface="+mn-cs"/>
        </a:defRPr>
      </a:lvl2pPr>
      <a:lvl3pPr marL="2133507" indent="-507978" algn="l" defTabSz="812764" rtl="0" eaLnBrk="1" latinLnBrk="0" hangingPunct="1">
        <a:spcBef>
          <a:spcPct val="20000"/>
        </a:spcBef>
        <a:spcAft>
          <a:spcPts val="1067"/>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3pPr>
      <a:lvl4pPr marL="2743080" indent="-304787" algn="l" defTabSz="812764" rtl="0" eaLnBrk="1" latinLnBrk="0" hangingPunct="1">
        <a:spcBef>
          <a:spcPct val="20000"/>
        </a:spcBef>
        <a:spcAft>
          <a:spcPts val="1067"/>
        </a:spcAft>
        <a:buClr>
          <a:schemeClr val="accent1"/>
        </a:buClr>
        <a:buSzPct val="115000"/>
        <a:buFont typeface="Arial"/>
        <a:buChar char="•"/>
        <a:defRPr sz="2844" kern="1200" cap="none">
          <a:solidFill>
            <a:schemeClr val="tx1">
              <a:lumMod val="85000"/>
              <a:lumOff val="15000"/>
            </a:schemeClr>
          </a:solidFill>
          <a:effectLst/>
          <a:latin typeface="+mn-lt"/>
          <a:ea typeface="+mn-ea"/>
          <a:cs typeface="+mn-cs"/>
        </a:defRPr>
      </a:lvl4pPr>
      <a:lvl5pPr marL="3555844" indent="-304787" algn="l" defTabSz="812764" rtl="0" eaLnBrk="1" latinLnBrk="0" hangingPunct="1">
        <a:spcBef>
          <a:spcPct val="20000"/>
        </a:spcBef>
        <a:spcAft>
          <a:spcPts val="1067"/>
        </a:spcAft>
        <a:buClr>
          <a:schemeClr val="accent1"/>
        </a:buClr>
        <a:buSzPct val="115000"/>
        <a:buFont typeface="Arial"/>
        <a:buChar char="•"/>
        <a:defRPr sz="2489" kern="1200" cap="none">
          <a:solidFill>
            <a:schemeClr val="tx1">
              <a:lumMod val="85000"/>
              <a:lumOff val="15000"/>
            </a:schemeClr>
          </a:solidFill>
          <a:effectLst/>
          <a:latin typeface="+mn-lt"/>
          <a:ea typeface="+mn-ea"/>
          <a:cs typeface="+mn-cs"/>
        </a:defRPr>
      </a:lvl5pPr>
      <a:lvl6pPr marL="4470204" indent="-406382" algn="l" defTabSz="812764" rtl="0" eaLnBrk="1" latinLnBrk="0" hangingPunct="1">
        <a:spcBef>
          <a:spcPct val="20000"/>
        </a:spcBef>
        <a:spcAft>
          <a:spcPts val="1067"/>
        </a:spcAft>
        <a:buClr>
          <a:schemeClr val="accent1"/>
        </a:buClr>
        <a:buSzPct val="115000"/>
        <a:buFont typeface="Arial"/>
        <a:buChar char="•"/>
        <a:defRPr sz="2489" kern="1200" cap="none">
          <a:solidFill>
            <a:schemeClr val="tx1">
              <a:lumMod val="85000"/>
              <a:lumOff val="15000"/>
            </a:schemeClr>
          </a:solidFill>
          <a:effectLst/>
          <a:latin typeface="+mn-lt"/>
          <a:ea typeface="+mn-ea"/>
          <a:cs typeface="+mn-cs"/>
        </a:defRPr>
      </a:lvl6pPr>
      <a:lvl7pPr marL="5282969" indent="-406382" algn="l" defTabSz="812764" rtl="0" eaLnBrk="1" latinLnBrk="0" hangingPunct="1">
        <a:spcBef>
          <a:spcPct val="20000"/>
        </a:spcBef>
        <a:spcAft>
          <a:spcPts val="1067"/>
        </a:spcAft>
        <a:buClr>
          <a:schemeClr val="accent1"/>
        </a:buClr>
        <a:buSzPct val="115000"/>
        <a:buFont typeface="Arial"/>
        <a:buChar char="•"/>
        <a:defRPr sz="2489" kern="1200" cap="none">
          <a:solidFill>
            <a:schemeClr val="tx1">
              <a:lumMod val="85000"/>
              <a:lumOff val="15000"/>
            </a:schemeClr>
          </a:solidFill>
          <a:effectLst/>
          <a:latin typeface="+mn-lt"/>
          <a:ea typeface="+mn-ea"/>
          <a:cs typeface="+mn-cs"/>
        </a:defRPr>
      </a:lvl7pPr>
      <a:lvl8pPr marL="6095733" indent="-406382" algn="l" defTabSz="812764" rtl="0" eaLnBrk="1" latinLnBrk="0" hangingPunct="1">
        <a:spcBef>
          <a:spcPct val="20000"/>
        </a:spcBef>
        <a:spcAft>
          <a:spcPts val="1067"/>
        </a:spcAft>
        <a:buClr>
          <a:schemeClr val="accent1"/>
        </a:buClr>
        <a:buSzPct val="115000"/>
        <a:buFont typeface="Arial"/>
        <a:buChar char="•"/>
        <a:defRPr sz="2489" kern="1200" cap="none">
          <a:solidFill>
            <a:schemeClr val="tx1">
              <a:lumMod val="85000"/>
              <a:lumOff val="15000"/>
            </a:schemeClr>
          </a:solidFill>
          <a:effectLst/>
          <a:latin typeface="+mn-lt"/>
          <a:ea typeface="+mn-ea"/>
          <a:cs typeface="+mn-cs"/>
        </a:defRPr>
      </a:lvl8pPr>
      <a:lvl9pPr marL="6908498" indent="-406382" algn="l" defTabSz="812764" rtl="0" eaLnBrk="1" latinLnBrk="0" hangingPunct="1">
        <a:spcBef>
          <a:spcPct val="20000"/>
        </a:spcBef>
        <a:spcAft>
          <a:spcPts val="1067"/>
        </a:spcAft>
        <a:buClr>
          <a:schemeClr val="accent1"/>
        </a:buClr>
        <a:buSzPct val="115000"/>
        <a:buFont typeface="Arial"/>
        <a:buChar char="•"/>
        <a:defRPr sz="2489" kern="1200" cap="none">
          <a:solidFill>
            <a:schemeClr val="tx1">
              <a:lumMod val="85000"/>
              <a:lumOff val="15000"/>
            </a:schemeClr>
          </a:solidFill>
          <a:effectLst/>
          <a:latin typeface="+mn-lt"/>
          <a:ea typeface="+mn-ea"/>
          <a:cs typeface="+mn-cs"/>
        </a:defRPr>
      </a:lvl9pPr>
    </p:bodyStyle>
    <p:otherStyle>
      <a:defPPr>
        <a:defRPr lang="en-US"/>
      </a:defPPr>
      <a:lvl1pPr marL="0" algn="l" defTabSz="812764" rtl="0" eaLnBrk="1" latinLnBrk="0" hangingPunct="1">
        <a:defRPr sz="3200" kern="1200">
          <a:solidFill>
            <a:schemeClr val="tx1"/>
          </a:solidFill>
          <a:latin typeface="+mn-lt"/>
          <a:ea typeface="+mn-ea"/>
          <a:cs typeface="+mn-cs"/>
        </a:defRPr>
      </a:lvl1pPr>
      <a:lvl2pPr marL="812764" algn="l" defTabSz="812764" rtl="0" eaLnBrk="1" latinLnBrk="0" hangingPunct="1">
        <a:defRPr sz="3200" kern="1200">
          <a:solidFill>
            <a:schemeClr val="tx1"/>
          </a:solidFill>
          <a:latin typeface="+mn-lt"/>
          <a:ea typeface="+mn-ea"/>
          <a:cs typeface="+mn-cs"/>
        </a:defRPr>
      </a:lvl2pPr>
      <a:lvl3pPr marL="1625529" algn="l" defTabSz="812764" rtl="0" eaLnBrk="1" latinLnBrk="0" hangingPunct="1">
        <a:defRPr sz="3200" kern="1200">
          <a:solidFill>
            <a:schemeClr val="tx1"/>
          </a:solidFill>
          <a:latin typeface="+mn-lt"/>
          <a:ea typeface="+mn-ea"/>
          <a:cs typeface="+mn-cs"/>
        </a:defRPr>
      </a:lvl3pPr>
      <a:lvl4pPr marL="2438293" algn="l" defTabSz="812764" rtl="0" eaLnBrk="1" latinLnBrk="0" hangingPunct="1">
        <a:defRPr sz="3200" kern="1200">
          <a:solidFill>
            <a:schemeClr val="tx1"/>
          </a:solidFill>
          <a:latin typeface="+mn-lt"/>
          <a:ea typeface="+mn-ea"/>
          <a:cs typeface="+mn-cs"/>
        </a:defRPr>
      </a:lvl4pPr>
      <a:lvl5pPr marL="3251058" algn="l" defTabSz="812764" rtl="0" eaLnBrk="1" latinLnBrk="0" hangingPunct="1">
        <a:defRPr sz="3200" kern="1200">
          <a:solidFill>
            <a:schemeClr val="tx1"/>
          </a:solidFill>
          <a:latin typeface="+mn-lt"/>
          <a:ea typeface="+mn-ea"/>
          <a:cs typeface="+mn-cs"/>
        </a:defRPr>
      </a:lvl5pPr>
      <a:lvl6pPr marL="4063822" algn="l" defTabSz="812764" rtl="0" eaLnBrk="1" latinLnBrk="0" hangingPunct="1">
        <a:defRPr sz="3200" kern="1200">
          <a:solidFill>
            <a:schemeClr val="tx1"/>
          </a:solidFill>
          <a:latin typeface="+mn-lt"/>
          <a:ea typeface="+mn-ea"/>
          <a:cs typeface="+mn-cs"/>
        </a:defRPr>
      </a:lvl6pPr>
      <a:lvl7pPr marL="4876587" algn="l" defTabSz="812764" rtl="0" eaLnBrk="1" latinLnBrk="0" hangingPunct="1">
        <a:defRPr sz="3200" kern="1200">
          <a:solidFill>
            <a:schemeClr val="tx1"/>
          </a:solidFill>
          <a:latin typeface="+mn-lt"/>
          <a:ea typeface="+mn-ea"/>
          <a:cs typeface="+mn-cs"/>
        </a:defRPr>
      </a:lvl7pPr>
      <a:lvl8pPr marL="5689351" algn="l" defTabSz="812764" rtl="0" eaLnBrk="1" latinLnBrk="0" hangingPunct="1">
        <a:defRPr sz="3200" kern="1200">
          <a:solidFill>
            <a:schemeClr val="tx1"/>
          </a:solidFill>
          <a:latin typeface="+mn-lt"/>
          <a:ea typeface="+mn-ea"/>
          <a:cs typeface="+mn-cs"/>
        </a:defRPr>
      </a:lvl8pPr>
      <a:lvl9pPr marL="6502116" algn="l" defTabSz="81276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passoneilepini.wixsite.com/lepin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ditor.wix.com/html/editor/web/renderer/edit/4f818076-2466-41d0-8361-025d39215d70?metaSiteId=fe884ced-7cea-431a-bfe5-7893d4ba2562&amp;editorSessionId=6280F5F0-9F46-4172-8DD5-FDB3B658A9E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5D5B6D71-3A98-44BD-B8BD-8734F9F84C5D}"/>
              </a:ext>
            </a:extLst>
          </p:cNvPr>
          <p:cNvSpPr>
            <a:spLocks noGrp="1"/>
          </p:cNvSpPr>
          <p:nvPr>
            <p:ph type="subTitle" idx="1"/>
          </p:nvPr>
        </p:nvSpPr>
        <p:spPr>
          <a:xfrm>
            <a:off x="22832446" y="7281862"/>
            <a:ext cx="4390345" cy="742951"/>
          </a:xfrm>
        </p:spPr>
        <p:txBody>
          <a:bodyPr>
            <a:normAutofit/>
          </a:bodyPr>
          <a:lstStyle/>
          <a:p>
            <a:r>
              <a:rPr lang="it-IT" sz="1800" dirty="0"/>
              <a:t>Gianfranco </a:t>
            </a:r>
            <a:r>
              <a:rPr lang="it-IT" sz="1800" dirty="0" err="1"/>
              <a:t>Iagnocco</a:t>
            </a:r>
            <a:r>
              <a:rPr lang="it-IT" sz="1800" dirty="0"/>
              <a:t> - Giorgia </a:t>
            </a:r>
            <a:r>
              <a:rPr lang="it-IT" sz="1800" dirty="0" err="1"/>
              <a:t>Fucetola</a:t>
            </a:r>
            <a:endParaRPr lang="it-IT" sz="1800" dirty="0"/>
          </a:p>
        </p:txBody>
      </p:sp>
      <p:pic>
        <p:nvPicPr>
          <p:cNvPr id="4" name="Immagine 3">
            <a:extLst>
              <a:ext uri="{FF2B5EF4-FFF2-40B4-BE49-F238E27FC236}">
                <a16:creationId xmlns:a16="http://schemas.microsoft.com/office/drawing/2014/main" id="{D61423CC-F63F-43A3-81D1-26F2D4843933}"/>
              </a:ext>
            </a:extLst>
          </p:cNvPr>
          <p:cNvPicPr>
            <a:picLocks noChangeAspect="1"/>
          </p:cNvPicPr>
          <p:nvPr/>
        </p:nvPicPr>
        <p:blipFill rotWithShape="1">
          <a:blip r:embed="rId2"/>
          <a:srcRect l="36696" r="37500" b="86508"/>
          <a:stretch/>
        </p:blipFill>
        <p:spPr>
          <a:xfrm>
            <a:off x="22080107" y="4783512"/>
            <a:ext cx="4203587" cy="1090473"/>
          </a:xfrm>
          <a:prstGeom prst="rect">
            <a:avLst/>
          </a:prstGeom>
        </p:spPr>
      </p:pic>
      <p:pic>
        <p:nvPicPr>
          <p:cNvPr id="1026" name="Picture 2" descr="Risultati immagini per SAPIENZA">
            <a:extLst>
              <a:ext uri="{FF2B5EF4-FFF2-40B4-BE49-F238E27FC236}">
                <a16:creationId xmlns:a16="http://schemas.microsoft.com/office/drawing/2014/main" id="{BF1DB6FC-BDBA-4745-80FA-BC90F555F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9973" y="6376987"/>
            <a:ext cx="1323380"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7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C4C92-CE3B-4700-A787-E99196634425}"/>
              </a:ext>
            </a:extLst>
          </p:cNvPr>
          <p:cNvSpPr>
            <a:spLocks noGrp="1"/>
          </p:cNvSpPr>
          <p:nvPr>
            <p:ph type="title"/>
          </p:nvPr>
        </p:nvSpPr>
        <p:spPr/>
        <p:txBody>
          <a:bodyPr/>
          <a:lstStyle/>
          <a:p>
            <a:r>
              <a:rPr lang="it-IT" dirty="0"/>
              <a:t>LA NOSTRA IDEA</a:t>
            </a:r>
          </a:p>
        </p:txBody>
      </p:sp>
      <p:sp>
        <p:nvSpPr>
          <p:cNvPr id="3" name="Segnaposto contenuto 2">
            <a:extLst>
              <a:ext uri="{FF2B5EF4-FFF2-40B4-BE49-F238E27FC236}">
                <a16:creationId xmlns:a16="http://schemas.microsoft.com/office/drawing/2014/main" id="{112460CF-205A-4BF6-99D1-B7B0F30D40BC}"/>
              </a:ext>
            </a:extLst>
          </p:cNvPr>
          <p:cNvSpPr>
            <a:spLocks noGrp="1"/>
          </p:cNvSpPr>
          <p:nvPr>
            <p:ph idx="1"/>
          </p:nvPr>
        </p:nvSpPr>
        <p:spPr/>
        <p:txBody>
          <a:bodyPr>
            <a:normAutofit fontScale="85000" lnSpcReduction="10000"/>
          </a:bodyPr>
          <a:lstStyle/>
          <a:p>
            <a:pPr marL="0" indent="0" algn="ctr">
              <a:buNone/>
            </a:pPr>
            <a:r>
              <a:rPr lang="it-IT" dirty="0"/>
              <a:t>I Monti Lepini sono una catena montuosa del Lazio appartenente all'</a:t>
            </a:r>
            <a:r>
              <a:rPr lang="it-IT" dirty="0" err="1"/>
              <a:t>Antiappennino</a:t>
            </a:r>
            <a:r>
              <a:rPr lang="it-IT" dirty="0"/>
              <a:t> laziale, contenuta interamente nella regione, sita a cavallo fra le province di Latina e di Roma.</a:t>
            </a:r>
          </a:p>
          <a:p>
            <a:pPr marL="0" indent="0" algn="ctr">
              <a:buNone/>
            </a:pPr>
            <a:r>
              <a:rPr lang="it-IT" dirty="0"/>
              <a:t>Il nome pare derivare dalla voce latina lapis, cioè pietra calcarea.</a:t>
            </a:r>
          </a:p>
          <a:p>
            <a:pPr marL="0" indent="0" algn="ctr">
              <a:buNone/>
            </a:pPr>
            <a:r>
              <a:rPr lang="it-IT" dirty="0"/>
              <a:t>I paesi che sorgono tra questi monti, sono dei veri e propri tesori da scoprire.</a:t>
            </a:r>
          </a:p>
          <a:p>
            <a:pPr marL="0" indent="0" algn="ctr">
              <a:buNone/>
            </a:pPr>
            <a:r>
              <a:rPr lang="it-IT" dirty="0"/>
              <a:t>L’obiettivo principale, che va oltre il corso, è quello di tentare, nel nostro piccolo, di promuovere questo fantastico territorio non ancora conosciuto da tutti.</a:t>
            </a:r>
          </a:p>
          <a:p>
            <a:pPr marL="0" indent="0" algn="ctr">
              <a:buNone/>
            </a:pPr>
            <a:r>
              <a:rPr lang="it-IT" dirty="0"/>
              <a:t>Il nostro progetto, è quello di creare un sito web, dove per ogni paese preso in considerazione, ci sarà la storia, i monumenti, le opere d’arte, i prodotti tipici, gli eventi da ricordare e piccole curiosità.</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13909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525D4D-D24C-48F2-B26B-116410DAAFCC}"/>
              </a:ext>
            </a:extLst>
          </p:cNvPr>
          <p:cNvSpPr>
            <a:spLocks noGrp="1"/>
          </p:cNvSpPr>
          <p:nvPr>
            <p:ph idx="1"/>
          </p:nvPr>
        </p:nvSpPr>
        <p:spPr/>
        <p:txBody>
          <a:bodyPr>
            <a:normAutofit/>
          </a:bodyPr>
          <a:lstStyle/>
          <a:p>
            <a:pPr marL="0" indent="0" algn="ctr">
              <a:buNone/>
            </a:pPr>
            <a:endParaRPr lang="it-IT" sz="2250" dirty="0"/>
          </a:p>
          <a:p>
            <a:pPr marL="0" indent="0" algn="ctr">
              <a:buNone/>
            </a:pPr>
            <a:r>
              <a:rPr lang="it-IT" sz="2250" dirty="0">
                <a:hlinkClick r:id="rId3"/>
              </a:rPr>
              <a:t>https://aspassoneilepini.wixsite.com/lepini</a:t>
            </a:r>
            <a:endParaRPr lang="it-IT" sz="2250" dirty="0"/>
          </a:p>
          <a:p>
            <a:pPr marL="0" indent="0" algn="ctr">
              <a:buNone/>
            </a:pPr>
            <a:r>
              <a:rPr lang="it-IT" sz="2250" dirty="0">
                <a:hlinkClick r:id="rId4"/>
              </a:rPr>
              <a:t>https://editor.wix.com/html/editor/web/renderer/edit/4f818076-2466-41d0-8361-025d39215d70?metaSiteId=fe884ced-7cea-431a-bfe5-7893d4ba2562&amp;editorSessionId=6280F5F0-9F46-4172-8DD5-FDB3B658A9EC</a:t>
            </a:r>
            <a:r>
              <a:rPr lang="it-IT" sz="2250" dirty="0"/>
              <a:t> </a:t>
            </a:r>
          </a:p>
        </p:txBody>
      </p:sp>
      <p:pic>
        <p:nvPicPr>
          <p:cNvPr id="4" name="Immagine 3">
            <a:extLst>
              <a:ext uri="{FF2B5EF4-FFF2-40B4-BE49-F238E27FC236}">
                <a16:creationId xmlns:a16="http://schemas.microsoft.com/office/drawing/2014/main" id="{929AEDCB-5F11-4B5B-BC80-025967852B0A}"/>
              </a:ext>
            </a:extLst>
          </p:cNvPr>
          <p:cNvPicPr>
            <a:picLocks noChangeAspect="1"/>
          </p:cNvPicPr>
          <p:nvPr/>
        </p:nvPicPr>
        <p:blipFill rotWithShape="1">
          <a:blip r:embed="rId5"/>
          <a:srcRect l="36696" r="37500" b="86508"/>
          <a:stretch/>
        </p:blipFill>
        <p:spPr>
          <a:xfrm>
            <a:off x="9127710" y="3107218"/>
            <a:ext cx="3418713" cy="818416"/>
          </a:xfrm>
          <a:prstGeom prst="rect">
            <a:avLst/>
          </a:prstGeom>
        </p:spPr>
      </p:pic>
    </p:spTree>
    <p:extLst>
      <p:ext uri="{BB962C8B-B14F-4D97-AF65-F5344CB8AC3E}">
        <p14:creationId xmlns:p14="http://schemas.microsoft.com/office/powerpoint/2010/main" val="4408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AF8E3-44A7-4372-B5D4-A154016E1090}"/>
              </a:ext>
            </a:extLst>
          </p:cNvPr>
          <p:cNvSpPr>
            <a:spLocks noGrp="1"/>
          </p:cNvSpPr>
          <p:nvPr>
            <p:ph type="title"/>
          </p:nvPr>
        </p:nvSpPr>
        <p:spPr/>
        <p:txBody>
          <a:bodyPr>
            <a:normAutofit fontScale="90000"/>
          </a:bodyPr>
          <a:lstStyle/>
          <a:p>
            <a:r>
              <a:rPr lang="it-IT" dirty="0"/>
              <a:t>DIFFERENZA TRA WEB E INTERNET</a:t>
            </a:r>
          </a:p>
        </p:txBody>
      </p:sp>
      <p:sp>
        <p:nvSpPr>
          <p:cNvPr id="3" name="Segnaposto contenuto 2">
            <a:extLst>
              <a:ext uri="{FF2B5EF4-FFF2-40B4-BE49-F238E27FC236}">
                <a16:creationId xmlns:a16="http://schemas.microsoft.com/office/drawing/2014/main" id="{5518BD03-5ABB-44C2-B707-2F4FFC585213}"/>
              </a:ext>
            </a:extLst>
          </p:cNvPr>
          <p:cNvSpPr>
            <a:spLocks noGrp="1"/>
          </p:cNvSpPr>
          <p:nvPr>
            <p:ph idx="1"/>
          </p:nvPr>
        </p:nvSpPr>
        <p:spPr/>
        <p:txBody>
          <a:bodyPr>
            <a:normAutofit/>
          </a:bodyPr>
          <a:lstStyle/>
          <a:p>
            <a:pPr marL="0" indent="0" algn="ctr">
              <a:buNone/>
            </a:pPr>
            <a:r>
              <a:rPr lang="it-IT" dirty="0"/>
              <a:t> I termini “Internet” e “World Wide Web“, vengono usati in modo intercambiabile da quando Internet stesso è diventato un “utility” in famiglia come l’elettricità o TV. La gente parla di “navigare in rete” e de “la ricerca in Internet”, come se i due termini fossero la stessa cosa.</a:t>
            </a:r>
          </a:p>
          <a:p>
            <a:pPr marL="0" indent="0">
              <a:buNone/>
            </a:pPr>
            <a:endParaRPr lang="it-IT" dirty="0"/>
          </a:p>
        </p:txBody>
      </p:sp>
    </p:spTree>
    <p:extLst>
      <p:ext uri="{BB962C8B-B14F-4D97-AF65-F5344CB8AC3E}">
        <p14:creationId xmlns:p14="http://schemas.microsoft.com/office/powerpoint/2010/main" val="263460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923CB-0C61-4BE3-AD82-4A29A0C02548}"/>
              </a:ext>
            </a:extLst>
          </p:cNvPr>
          <p:cNvSpPr>
            <a:spLocks noGrp="1"/>
          </p:cNvSpPr>
          <p:nvPr>
            <p:ph type="title"/>
          </p:nvPr>
        </p:nvSpPr>
        <p:spPr/>
        <p:txBody>
          <a:bodyPr/>
          <a:lstStyle/>
          <a:p>
            <a:r>
              <a:rPr lang="it-IT" dirty="0"/>
              <a:t>INTERNET</a:t>
            </a:r>
          </a:p>
        </p:txBody>
      </p:sp>
      <p:sp>
        <p:nvSpPr>
          <p:cNvPr id="3" name="Segnaposto contenuto 2">
            <a:extLst>
              <a:ext uri="{FF2B5EF4-FFF2-40B4-BE49-F238E27FC236}">
                <a16:creationId xmlns:a16="http://schemas.microsoft.com/office/drawing/2014/main" id="{344283E3-2691-4520-9D4B-9372DE7F17FE}"/>
              </a:ext>
            </a:extLst>
          </p:cNvPr>
          <p:cNvSpPr>
            <a:spLocks noGrp="1"/>
          </p:cNvSpPr>
          <p:nvPr>
            <p:ph idx="1"/>
          </p:nvPr>
        </p:nvSpPr>
        <p:spPr/>
        <p:txBody>
          <a:bodyPr>
            <a:normAutofit fontScale="92500" lnSpcReduction="10000"/>
          </a:bodyPr>
          <a:lstStyle/>
          <a:p>
            <a:pPr marL="0" indent="0" algn="ctr">
              <a:buNone/>
            </a:pPr>
            <a:r>
              <a:rPr lang="it-IT" dirty="0"/>
              <a:t>La rete internet è l'infrastruttura tecnologica dove viaggiano i dati. Può essere immaginata come una specie di ferrovia digitale, con i propri binari (canali) stazioni (server) e regole (protocolli). </a:t>
            </a:r>
          </a:p>
          <a:p>
            <a:pPr marL="0" indent="0" algn="ctr">
              <a:buNone/>
            </a:pPr>
            <a:r>
              <a:rPr lang="it-IT" dirty="0"/>
              <a:t>La rete internet nacque all'inizio degli anni '70. In origine si chiamava </a:t>
            </a:r>
            <a:r>
              <a:rPr lang="it-IT" dirty="0" err="1"/>
              <a:t>Arpanet</a:t>
            </a:r>
            <a:r>
              <a:rPr lang="it-IT" dirty="0"/>
              <a:t> ed era un progetto militare per mettere in comunicazione gli elaboratori elettronici degli enti governativi e militari. Successivamente, nel corso degli anni '80, la rete Internet uscì dagli ambiti militari e iniziò a essere utilizzata nelle università. Alla rete Internet si collegarono altre reti locali anche al di fuori del territorio americano. In questi anni nacquero e si diffusero alcuni protocolli come quelli per gestire la posta elettronica ( email ) e i newsgroup.</a:t>
            </a:r>
          </a:p>
        </p:txBody>
      </p:sp>
    </p:spTree>
    <p:extLst>
      <p:ext uri="{BB962C8B-B14F-4D97-AF65-F5344CB8AC3E}">
        <p14:creationId xmlns:p14="http://schemas.microsoft.com/office/powerpoint/2010/main" val="190853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8C57E-6B6D-4170-9674-0B4392EABFE3}"/>
              </a:ext>
            </a:extLst>
          </p:cNvPr>
          <p:cNvSpPr>
            <a:spLocks noGrp="1"/>
          </p:cNvSpPr>
          <p:nvPr>
            <p:ph type="title"/>
          </p:nvPr>
        </p:nvSpPr>
        <p:spPr/>
        <p:txBody>
          <a:bodyPr/>
          <a:lstStyle/>
          <a:p>
            <a:r>
              <a:rPr lang="it-IT" dirty="0"/>
              <a:t>WORLD WIDE WEB</a:t>
            </a:r>
          </a:p>
        </p:txBody>
      </p:sp>
      <p:sp>
        <p:nvSpPr>
          <p:cNvPr id="3" name="Segnaposto contenuto 2">
            <a:extLst>
              <a:ext uri="{FF2B5EF4-FFF2-40B4-BE49-F238E27FC236}">
                <a16:creationId xmlns:a16="http://schemas.microsoft.com/office/drawing/2014/main" id="{87A5C7D6-8CB1-4EBC-8CCD-1FDECC7E712D}"/>
              </a:ext>
            </a:extLst>
          </p:cNvPr>
          <p:cNvSpPr>
            <a:spLocks noGrp="1"/>
          </p:cNvSpPr>
          <p:nvPr>
            <p:ph idx="1"/>
          </p:nvPr>
        </p:nvSpPr>
        <p:spPr/>
        <p:txBody>
          <a:bodyPr>
            <a:normAutofit lnSpcReduction="10000"/>
          </a:bodyPr>
          <a:lstStyle/>
          <a:p>
            <a:pPr marL="0" indent="0" algn="ctr">
              <a:buNone/>
            </a:pPr>
            <a:r>
              <a:rPr lang="it-IT" dirty="0"/>
              <a:t>Il web è uno dei servizi internet che permette il trasferimento e la visualizzazione dei dati, sotto forma di ipertesto. Tutto ciò che normalmente vediamo sul nostro browser. Oltre al web esistono altri servizi internet come la posta elettronica, i newsgroups, i trasferimenti FTP, ecc. </a:t>
            </a:r>
          </a:p>
          <a:p>
            <a:pPr marL="0" indent="0" algn="ctr">
              <a:buNone/>
            </a:pPr>
            <a:r>
              <a:rPr lang="it-IT" dirty="0"/>
              <a:t>Il web nacque nel 1991, circa venti anni dopo la nascita della rete Internet. </a:t>
            </a:r>
          </a:p>
          <a:p>
            <a:pPr marL="0" indent="0" algn="ctr">
              <a:buNone/>
            </a:pPr>
            <a:r>
              <a:rPr lang="it-IT" dirty="0"/>
              <a:t>Il termine Web è l'abbreviazione di World Wide Web ( WWW ). Si tratta di un sistema di comunicazione basato sul protocollo di comunicazione HTTP                                  (</a:t>
            </a:r>
            <a:r>
              <a:rPr lang="it-IT" dirty="0" err="1"/>
              <a:t>Hyper</a:t>
            </a:r>
            <a:r>
              <a:rPr lang="it-IT" dirty="0"/>
              <a:t> Text Transfer </a:t>
            </a:r>
            <a:r>
              <a:rPr lang="it-IT" dirty="0" err="1"/>
              <a:t>Protocol</a:t>
            </a:r>
            <a:r>
              <a:rPr lang="it-IT" dirty="0"/>
              <a:t> ) che consente agli utenti di navigare in modo ipertestuale tra i contenuti presenti sulla rete internet.</a:t>
            </a:r>
          </a:p>
        </p:txBody>
      </p:sp>
    </p:spTree>
    <p:extLst>
      <p:ext uri="{BB962C8B-B14F-4D97-AF65-F5344CB8AC3E}">
        <p14:creationId xmlns:p14="http://schemas.microsoft.com/office/powerpoint/2010/main" val="417809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C63B54-4EBB-49AE-8284-0BB76EBFA692}"/>
              </a:ext>
            </a:extLst>
          </p:cNvPr>
          <p:cNvSpPr>
            <a:spLocks noGrp="1"/>
          </p:cNvSpPr>
          <p:nvPr>
            <p:ph type="title"/>
          </p:nvPr>
        </p:nvSpPr>
        <p:spPr/>
        <p:txBody>
          <a:bodyPr/>
          <a:lstStyle/>
          <a:p>
            <a:r>
              <a:rPr lang="it-IT" dirty="0"/>
              <a:t>CHE COS’È UN SITO </a:t>
            </a:r>
          </a:p>
        </p:txBody>
      </p:sp>
      <p:sp>
        <p:nvSpPr>
          <p:cNvPr id="3" name="Segnaposto contenuto 2">
            <a:extLst>
              <a:ext uri="{FF2B5EF4-FFF2-40B4-BE49-F238E27FC236}">
                <a16:creationId xmlns:a16="http://schemas.microsoft.com/office/drawing/2014/main" id="{6D2E9014-F5A9-4D63-831F-FB1CB83A0745}"/>
              </a:ext>
            </a:extLst>
          </p:cNvPr>
          <p:cNvSpPr>
            <a:spLocks noGrp="1"/>
          </p:cNvSpPr>
          <p:nvPr>
            <p:ph idx="1"/>
          </p:nvPr>
        </p:nvSpPr>
        <p:spPr/>
        <p:txBody>
          <a:bodyPr>
            <a:normAutofit fontScale="77500" lnSpcReduction="20000"/>
          </a:bodyPr>
          <a:lstStyle/>
          <a:p>
            <a:pPr marL="0" indent="0" algn="ctr">
              <a:buNone/>
            </a:pPr>
            <a:r>
              <a:rPr lang="it-IT" dirty="0"/>
              <a:t>Il </a:t>
            </a:r>
            <a:r>
              <a:rPr lang="it-IT" b="1" dirty="0"/>
              <a:t>sito web</a:t>
            </a:r>
            <a:r>
              <a:rPr lang="it-IT" dirty="0"/>
              <a:t> (traduzione italiana di </a:t>
            </a:r>
            <a:r>
              <a:rPr lang="it-IT" i="1" dirty="0"/>
              <a:t>website</a:t>
            </a:r>
            <a:r>
              <a:rPr lang="it-IT" dirty="0"/>
              <a:t> o </a:t>
            </a:r>
            <a:r>
              <a:rPr lang="it-IT" i="1" dirty="0"/>
              <a:t>web site</a:t>
            </a:r>
            <a:r>
              <a:rPr lang="it-IT" dirty="0"/>
              <a:t>) è un insieme di pagine web ed altri file interconnessi tra di loro che risiedono in un terminale connesso alla rete (</a:t>
            </a:r>
            <a:r>
              <a:rPr lang="it-IT" dirty="0" err="1"/>
              <a:t>host</a:t>
            </a:r>
            <a:r>
              <a:rPr lang="it-IT" dirty="0"/>
              <a:t>) dotato di server web. Tale terminale, chiamato per estensione server web in ragione della funzione di "servente" un altro terminale "cliente" (client), fa parte del World Wide Web, la "</a:t>
            </a:r>
            <a:r>
              <a:rPr lang="it-IT" i="1" dirty="0"/>
              <a:t>grande ragnatela mondiale</a:t>
            </a:r>
            <a:r>
              <a:rPr lang="it-IT" dirty="0"/>
              <a:t>" che costituisce, insieme alla posta elettronica, il servizio internet più conosciuto e grazie al quale un sito web è consultabile nella rete.</a:t>
            </a:r>
          </a:p>
          <a:p>
            <a:pPr marL="0" indent="0" algn="ctr">
              <a:buNone/>
            </a:pPr>
            <a:r>
              <a:rPr lang="it-IT" dirty="0"/>
              <a:t>Le </a:t>
            </a:r>
            <a:r>
              <a:rPr lang="it-IT" b="1" dirty="0"/>
              <a:t>pagine web</a:t>
            </a:r>
            <a:r>
              <a:rPr lang="it-IT" dirty="0"/>
              <a:t> ed i file di immagini, video, di testo e di qualunque altra natura che possono essere presenti in un sito web generalmente sono organizzati sotto uno stesso </a:t>
            </a:r>
            <a:r>
              <a:rPr lang="it-IT" i="1" dirty="0"/>
              <a:t>nome a dominio</a:t>
            </a:r>
            <a:r>
              <a:rPr lang="it-IT" dirty="0"/>
              <a:t> (o più semplicemente dominio), la stringa di caratteri alfa numerici che contraddistingue un determinato sito.</a:t>
            </a:r>
          </a:p>
          <a:p>
            <a:pPr marL="0" indent="0" algn="ctr">
              <a:buNone/>
            </a:pPr>
            <a:r>
              <a:rPr lang="it-IT" dirty="0"/>
              <a:t>Il </a:t>
            </a:r>
            <a:r>
              <a:rPr lang="it-IT" b="1" dirty="0"/>
              <a:t>dominio</a:t>
            </a:r>
            <a:r>
              <a:rPr lang="it-IT" dirty="0"/>
              <a:t> può essere pensato come l'entrata principale all'indirizzo virtuale nella rete in cui risiede il sito web.</a:t>
            </a:r>
          </a:p>
          <a:p>
            <a:pPr marL="0" indent="0">
              <a:buNone/>
            </a:pPr>
            <a:endParaRPr lang="it-IT" dirty="0"/>
          </a:p>
        </p:txBody>
      </p:sp>
    </p:spTree>
    <p:extLst>
      <p:ext uri="{BB962C8B-B14F-4D97-AF65-F5344CB8AC3E}">
        <p14:creationId xmlns:p14="http://schemas.microsoft.com/office/powerpoint/2010/main" val="37043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C126E-8BC5-477A-AE05-B9CB2B0F437D}"/>
              </a:ext>
            </a:extLst>
          </p:cNvPr>
          <p:cNvSpPr>
            <a:spLocks noGrp="1"/>
          </p:cNvSpPr>
          <p:nvPr>
            <p:ph type="title"/>
          </p:nvPr>
        </p:nvSpPr>
        <p:spPr/>
        <p:txBody>
          <a:bodyPr/>
          <a:lstStyle/>
          <a:p>
            <a:r>
              <a:rPr lang="it-IT" dirty="0"/>
              <a:t>A COSA SERVE UN SITO WEB</a:t>
            </a:r>
          </a:p>
        </p:txBody>
      </p:sp>
      <p:sp>
        <p:nvSpPr>
          <p:cNvPr id="3" name="Segnaposto contenuto 2">
            <a:extLst>
              <a:ext uri="{FF2B5EF4-FFF2-40B4-BE49-F238E27FC236}">
                <a16:creationId xmlns:a16="http://schemas.microsoft.com/office/drawing/2014/main" id="{19AC922F-AFAA-46AE-ABAB-4F51D0788337}"/>
              </a:ext>
            </a:extLst>
          </p:cNvPr>
          <p:cNvSpPr>
            <a:spLocks noGrp="1"/>
          </p:cNvSpPr>
          <p:nvPr>
            <p:ph idx="1"/>
          </p:nvPr>
        </p:nvSpPr>
        <p:spPr/>
        <p:txBody>
          <a:bodyPr>
            <a:normAutofit fontScale="62500" lnSpcReduction="20000"/>
          </a:bodyPr>
          <a:lstStyle/>
          <a:p>
            <a:pPr marL="0" indent="0" algn="ctr">
              <a:buNone/>
            </a:pPr>
            <a:r>
              <a:rPr lang="it-IT" dirty="0"/>
              <a:t>L'utilità di un sito web è legata alla funzione che questo strumento internet dovrà svolgere:</a:t>
            </a:r>
          </a:p>
          <a:p>
            <a:pPr algn="ctr">
              <a:buFont typeface="Courier New" panose="02070309020205020404" pitchFamily="49" charset="0"/>
              <a:buChar char="o"/>
            </a:pPr>
            <a:r>
              <a:rPr lang="it-IT" b="1" dirty="0"/>
              <a:t>diffondere</a:t>
            </a:r>
            <a:r>
              <a:rPr lang="it-IT" dirty="0"/>
              <a:t> (pubblicare o pubblicizzare) informazione di natura commerciale, personale o di tipo strettamente informativo come ad esempio siti di testate giornalistiche, </a:t>
            </a:r>
            <a:r>
              <a:rPr lang="it-IT" i="1" dirty="0"/>
              <a:t>siti aziendali</a:t>
            </a:r>
            <a:r>
              <a:rPr lang="it-IT" dirty="0"/>
              <a:t> per la promozione di servizi e prodotti, </a:t>
            </a:r>
            <a:r>
              <a:rPr lang="it-IT" i="1" dirty="0"/>
              <a:t>siti personali</a:t>
            </a:r>
            <a:r>
              <a:rPr lang="it-IT" dirty="0"/>
              <a:t> a contenuti autobiografici o inerenti i propri interessi (blog), ecc..;</a:t>
            </a:r>
          </a:p>
          <a:p>
            <a:pPr algn="ctr">
              <a:buFont typeface="Courier New" panose="02070309020205020404" pitchFamily="49" charset="0"/>
              <a:buChar char="o"/>
            </a:pPr>
            <a:r>
              <a:rPr lang="it-IT" b="1" dirty="0"/>
              <a:t>raccogliere</a:t>
            </a:r>
            <a:r>
              <a:rPr lang="it-IT" dirty="0"/>
              <a:t> contenuti, eventualmente prelevabili tramite </a:t>
            </a:r>
            <a:r>
              <a:rPr lang="it-IT" i="1" dirty="0"/>
              <a:t>download</a:t>
            </a:r>
            <a:r>
              <a:rPr lang="it-IT" dirty="0"/>
              <a:t>, sotto forma di database di tipo settoriale e non. Esempi sono i motori di ricerca, dizionari e le enciclopedie online, siti di musica e film, siti sportivi con i dati dei campionati, ecc..:</a:t>
            </a:r>
          </a:p>
          <a:p>
            <a:pPr algn="ctr">
              <a:buFont typeface="Courier New" panose="02070309020205020404" pitchFamily="49" charset="0"/>
              <a:buChar char="o"/>
            </a:pPr>
            <a:r>
              <a:rPr lang="it-IT" b="1" dirty="0"/>
              <a:t>far incontrare</a:t>
            </a:r>
            <a:r>
              <a:rPr lang="it-IT" dirty="0"/>
              <a:t> persone in una comunità virtuale (</a:t>
            </a:r>
            <a:r>
              <a:rPr lang="it-IT" i="1" dirty="0"/>
              <a:t>community</a:t>
            </a:r>
            <a:r>
              <a:rPr lang="it-IT" dirty="0"/>
              <a:t>) a scopo sociale (social network) o ludico (siti di giochi online) o per discutere e confrontarsi su un determinato argomento (forum di discussione);</a:t>
            </a:r>
          </a:p>
          <a:p>
            <a:pPr algn="ctr">
              <a:buFont typeface="Courier New" panose="02070309020205020404" pitchFamily="49" charset="0"/>
              <a:buChar char="o"/>
            </a:pPr>
            <a:r>
              <a:rPr lang="it-IT" b="1" dirty="0"/>
              <a:t>vendere</a:t>
            </a:r>
            <a:r>
              <a:rPr lang="it-IT" dirty="0"/>
              <a:t> dei prodotti o dei servizi. L'esempio più classico sono i siti di commercio elettronico (e-commerce) per la vendita online di prodotti. Altri esempi sono le consulenze online, sponsorizzazioni attraverso link, siti di aste online, ecc..</a:t>
            </a:r>
          </a:p>
          <a:p>
            <a:pPr marL="0" indent="0" algn="ctr">
              <a:buNone/>
            </a:pPr>
            <a:r>
              <a:rPr lang="it-IT" dirty="0"/>
              <a:t>Un sito web può svolgere contemporaneamente più funzioni. Ad esempio una azienda che vuole vendere un determinato prodotto potrà creare una sezione informativa relativa all'ambito di cui il prodotto è parte e potrà creare un luogo di incontro virtuale tra utilizzatori che vogliano scambiarsi informazioni o opinioni su quel prodotto.</a:t>
            </a:r>
          </a:p>
          <a:p>
            <a:pPr marL="0" indent="0">
              <a:buNone/>
            </a:pPr>
            <a:endParaRPr lang="it-IT" dirty="0"/>
          </a:p>
        </p:txBody>
      </p:sp>
    </p:spTree>
    <p:extLst>
      <p:ext uri="{BB962C8B-B14F-4D97-AF65-F5344CB8AC3E}">
        <p14:creationId xmlns:p14="http://schemas.microsoft.com/office/powerpoint/2010/main" val="117257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5DF419-B493-4D9B-AEBB-5E656120C5B5}"/>
              </a:ext>
            </a:extLst>
          </p:cNvPr>
          <p:cNvSpPr>
            <a:spLocks noGrp="1"/>
          </p:cNvSpPr>
          <p:nvPr>
            <p:ph type="title"/>
          </p:nvPr>
        </p:nvSpPr>
        <p:spPr/>
        <p:txBody>
          <a:bodyPr/>
          <a:lstStyle/>
          <a:p>
            <a:r>
              <a:rPr lang="it-IT" dirty="0"/>
              <a:t>CHE COS’È UN DOMINIO</a:t>
            </a:r>
          </a:p>
        </p:txBody>
      </p:sp>
      <p:sp>
        <p:nvSpPr>
          <p:cNvPr id="3" name="Segnaposto contenuto 2">
            <a:extLst>
              <a:ext uri="{FF2B5EF4-FFF2-40B4-BE49-F238E27FC236}">
                <a16:creationId xmlns:a16="http://schemas.microsoft.com/office/drawing/2014/main" id="{BE96DF95-95F4-401B-86E2-ACF5867EF57D}"/>
              </a:ext>
            </a:extLst>
          </p:cNvPr>
          <p:cNvSpPr>
            <a:spLocks noGrp="1"/>
          </p:cNvSpPr>
          <p:nvPr>
            <p:ph idx="1"/>
          </p:nvPr>
        </p:nvSpPr>
        <p:spPr>
          <a:xfrm>
            <a:off x="8136733" y="5545646"/>
            <a:ext cx="5400673" cy="2153412"/>
          </a:xfrm>
        </p:spPr>
        <p:txBody>
          <a:bodyPr>
            <a:normAutofit fontScale="25000" lnSpcReduction="20000"/>
          </a:bodyPr>
          <a:lstStyle/>
          <a:p>
            <a:pPr marL="0" indent="0" algn="ctr">
              <a:buNone/>
            </a:pPr>
            <a:r>
              <a:rPr lang="it-IT" dirty="0"/>
              <a:t>Parliamo di </a:t>
            </a:r>
            <a:r>
              <a:rPr lang="it-IT" b="1" dirty="0"/>
              <a:t>dominio web</a:t>
            </a:r>
            <a:r>
              <a:rPr lang="it-IT" dirty="0"/>
              <a:t> quando parliamo di uno spazio che ha un nome. È identificato da numeri che convenzionalmente poi sono tradotti negli indirizzi che siamo abituati a vedere nella rete, ossia www.tuonome.it</a:t>
            </a:r>
          </a:p>
          <a:p>
            <a:pPr marL="0" indent="0" algn="ctr">
              <a:buNone/>
            </a:pPr>
            <a:r>
              <a:rPr lang="it-IT" dirty="0"/>
              <a:t>Sono molte le aziende certificate per vendere questi spazi, </a:t>
            </a:r>
            <a:r>
              <a:rPr lang="it-IT" b="1" dirty="0"/>
              <a:t>dominio web</a:t>
            </a:r>
            <a:r>
              <a:rPr lang="it-IT" dirty="0"/>
              <a:t> gestiti da un'autority che certifica l'univocità del titolare (un dominio=un titolare).</a:t>
            </a:r>
          </a:p>
          <a:p>
            <a:pPr marL="0" indent="0" algn="ctr">
              <a:buNone/>
            </a:pPr>
            <a:r>
              <a:rPr lang="it-IT" dirty="0"/>
              <a:t>Attraverso un dominio web possiamo avere un nostro sito ospitato su un computer, detto server, che resta acceso perennemente per permettere ai visitatori di accedervi. Servono potenti linee adsl che permettano la navigazione di più persone contemporaneamente e che diano nello stesso tempo una certa velocità di navigazione.</a:t>
            </a:r>
          </a:p>
          <a:p>
            <a:pPr marL="0" indent="0" algn="ctr">
              <a:buNone/>
            </a:pPr>
            <a:r>
              <a:rPr lang="it-IT" dirty="0"/>
              <a:t>Il dominio web non si può mai acquistare a titolo definitivo, si ha in licenza ossia pagando un canone che ci da il diritto di usufruire del nome scelto, ma non è mai nostro a titolo definitivo. Ci sono poi molte estensioni che servono in primis per suddividere le varie località o il tipo di attività, come ad esempio:</a:t>
            </a:r>
          </a:p>
          <a:p>
            <a:pPr algn="ctr">
              <a:buFont typeface="Courier New" panose="02070309020205020404" pitchFamily="49" charset="0"/>
              <a:buChar char="o"/>
            </a:pPr>
            <a:r>
              <a:rPr lang="it-IT" b="1" dirty="0" err="1"/>
              <a:t>it</a:t>
            </a:r>
            <a:r>
              <a:rPr lang="it-IT" dirty="0"/>
              <a:t> per l'Italia,</a:t>
            </a:r>
          </a:p>
          <a:p>
            <a:pPr algn="ctr">
              <a:buFont typeface="Courier New" panose="02070309020205020404" pitchFamily="49" charset="0"/>
              <a:buChar char="o"/>
            </a:pPr>
            <a:r>
              <a:rPr lang="it-IT" b="1" dirty="0" err="1"/>
              <a:t>org</a:t>
            </a:r>
            <a:r>
              <a:rPr lang="it-IT" dirty="0"/>
              <a:t> per le organizzazioni</a:t>
            </a:r>
          </a:p>
          <a:p>
            <a:pPr algn="ctr">
              <a:buFont typeface="Courier New" panose="02070309020205020404" pitchFamily="49" charset="0"/>
              <a:buChar char="o"/>
            </a:pPr>
            <a:r>
              <a:rPr lang="it-IT" b="1" dirty="0" err="1"/>
              <a:t>gov</a:t>
            </a:r>
            <a:r>
              <a:rPr lang="it-IT" dirty="0"/>
              <a:t> per enti governativi</a:t>
            </a:r>
          </a:p>
          <a:p>
            <a:pPr algn="ctr">
              <a:buFont typeface="Courier New" panose="02070309020205020404" pitchFamily="49" charset="0"/>
              <a:buChar char="o"/>
            </a:pPr>
            <a:r>
              <a:rPr lang="it-IT" b="1" dirty="0"/>
              <a:t>net</a:t>
            </a:r>
            <a:r>
              <a:rPr lang="it-IT" dirty="0"/>
              <a:t> per le reti</a:t>
            </a:r>
          </a:p>
          <a:p>
            <a:pPr algn="ctr">
              <a:buFont typeface="Courier New" panose="02070309020205020404" pitchFamily="49" charset="0"/>
              <a:buChar char="o"/>
            </a:pPr>
            <a:r>
              <a:rPr lang="it-IT" b="1" dirty="0" err="1"/>
              <a:t>com</a:t>
            </a:r>
            <a:r>
              <a:rPr lang="it-IT" dirty="0"/>
              <a:t> per esercizi commerciali</a:t>
            </a:r>
          </a:p>
          <a:p>
            <a:pPr marL="0" indent="0">
              <a:buNone/>
            </a:pPr>
            <a:endParaRPr lang="it-IT" dirty="0"/>
          </a:p>
        </p:txBody>
      </p:sp>
    </p:spTree>
    <p:extLst>
      <p:ext uri="{BB962C8B-B14F-4D97-AF65-F5344CB8AC3E}">
        <p14:creationId xmlns:p14="http://schemas.microsoft.com/office/powerpoint/2010/main" val="424001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E7EF13-9F6C-4582-9585-F6F2038F337B}"/>
              </a:ext>
            </a:extLst>
          </p:cNvPr>
          <p:cNvSpPr>
            <a:spLocks noGrp="1"/>
          </p:cNvSpPr>
          <p:nvPr>
            <p:ph type="title"/>
          </p:nvPr>
        </p:nvSpPr>
        <p:spPr/>
        <p:txBody>
          <a:bodyPr/>
          <a:lstStyle/>
          <a:p>
            <a:r>
              <a:rPr lang="it-IT" dirty="0"/>
              <a:t>CHE COS’È UN PIANO SEO</a:t>
            </a:r>
          </a:p>
        </p:txBody>
      </p:sp>
      <p:sp>
        <p:nvSpPr>
          <p:cNvPr id="3" name="Segnaposto contenuto 2">
            <a:extLst>
              <a:ext uri="{FF2B5EF4-FFF2-40B4-BE49-F238E27FC236}">
                <a16:creationId xmlns:a16="http://schemas.microsoft.com/office/drawing/2014/main" id="{23133E5A-F610-49B4-BBDE-DB21BE43E375}"/>
              </a:ext>
            </a:extLst>
          </p:cNvPr>
          <p:cNvSpPr>
            <a:spLocks noGrp="1"/>
          </p:cNvSpPr>
          <p:nvPr>
            <p:ph idx="1"/>
          </p:nvPr>
        </p:nvSpPr>
        <p:spPr>
          <a:xfrm>
            <a:off x="4470891" y="4545656"/>
            <a:ext cx="17068377" cy="5900331"/>
          </a:xfrm>
        </p:spPr>
        <p:txBody>
          <a:bodyPr>
            <a:normAutofit fontScale="92500" lnSpcReduction="10000"/>
          </a:bodyPr>
          <a:lstStyle/>
          <a:p>
            <a:pPr marL="0" indent="0" fontAlgn="base">
              <a:buNone/>
            </a:pPr>
            <a:r>
              <a:rPr lang="it-IT" b="1" dirty="0"/>
              <a:t>SEO</a:t>
            </a:r>
            <a:r>
              <a:rPr lang="it-IT" dirty="0"/>
              <a:t> è quell’insieme di strategie e pratiche volte ad aumentare la visibilità di un sito internet migliorandone la </a:t>
            </a:r>
            <a:r>
              <a:rPr lang="it-IT" b="1" dirty="0"/>
              <a:t>posizione nelle classifiche dei motori di ricerca</a:t>
            </a:r>
            <a:r>
              <a:rPr lang="it-IT" dirty="0"/>
              <a:t>, nei risultati non a pagamento, detti risultati “</a:t>
            </a:r>
            <a:r>
              <a:rPr lang="it-IT" i="1" dirty="0"/>
              <a:t>puri</a:t>
            </a:r>
            <a:r>
              <a:rPr lang="it-IT" dirty="0"/>
              <a:t>” o “</a:t>
            </a:r>
            <a:r>
              <a:rPr lang="it-IT" i="1" dirty="0"/>
              <a:t>organici</a:t>
            </a:r>
            <a:r>
              <a:rPr lang="it-IT" dirty="0"/>
              <a:t>“. S.E.O. è una sigla inglese (acronimo) che sta per </a:t>
            </a:r>
            <a:r>
              <a:rPr lang="it-IT" b="1" dirty="0" err="1"/>
              <a:t>Search</a:t>
            </a:r>
            <a:r>
              <a:rPr lang="it-IT" b="1" dirty="0"/>
              <a:t> Engine </a:t>
            </a:r>
            <a:r>
              <a:rPr lang="it-IT" b="1" dirty="0" err="1"/>
              <a:t>Optimization</a:t>
            </a:r>
            <a:r>
              <a:rPr lang="it-IT" dirty="0"/>
              <a:t>, tradotto letteralmente: “</a:t>
            </a:r>
            <a:r>
              <a:rPr lang="it-IT" b="1" dirty="0"/>
              <a:t>ottimizzazione per i motori di ricerca</a:t>
            </a:r>
            <a:r>
              <a:rPr lang="it-IT" dirty="0"/>
              <a:t>“.</a:t>
            </a:r>
          </a:p>
          <a:p>
            <a:pPr marL="0" indent="0" fontAlgn="base">
              <a:buNone/>
            </a:pPr>
            <a:r>
              <a:rPr lang="it-IT" dirty="0"/>
              <a:t>Queste pratiche sono molteplici e riguardano diversi aspetti di un sito web: l’ottimizzazione della </a:t>
            </a:r>
            <a:r>
              <a:rPr lang="it-IT" b="1" dirty="0"/>
              <a:t>struttura del sito, del codice HTML, dei contenuti testuali, la gestione dei link</a:t>
            </a:r>
            <a:r>
              <a:rPr lang="it-IT" dirty="0"/>
              <a:t> in entrata (ovvero che da altri siti puntano verso il tuo sito, detti </a:t>
            </a:r>
            <a:r>
              <a:rPr lang="it-IT" i="1" dirty="0" err="1"/>
              <a:t>inbound</a:t>
            </a:r>
            <a:r>
              <a:rPr lang="it-IT" i="1" dirty="0"/>
              <a:t> link</a:t>
            </a:r>
            <a:r>
              <a:rPr lang="it-IT" dirty="0"/>
              <a:t> o, più comunemente, </a:t>
            </a:r>
            <a:r>
              <a:rPr lang="it-IT" i="1" dirty="0" err="1"/>
              <a:t>backlink</a:t>
            </a:r>
            <a:r>
              <a:rPr lang="it-IT" dirty="0"/>
              <a:t>) ed in uscita (che dal tuo sito puntano verso altri).</a:t>
            </a:r>
          </a:p>
          <a:p>
            <a:pPr marL="0" indent="0">
              <a:buNone/>
            </a:pPr>
            <a:endParaRPr lang="it-IT" dirty="0"/>
          </a:p>
        </p:txBody>
      </p:sp>
    </p:spTree>
    <p:extLst>
      <p:ext uri="{BB962C8B-B14F-4D97-AF65-F5344CB8AC3E}">
        <p14:creationId xmlns:p14="http://schemas.microsoft.com/office/powerpoint/2010/main" val="263662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514B2-BF8F-48EF-A562-ABAEB60FBCC2}"/>
              </a:ext>
            </a:extLst>
          </p:cNvPr>
          <p:cNvSpPr>
            <a:spLocks noGrp="1"/>
          </p:cNvSpPr>
          <p:nvPr>
            <p:ph type="title"/>
          </p:nvPr>
        </p:nvSpPr>
        <p:spPr/>
        <p:txBody>
          <a:bodyPr/>
          <a:lstStyle/>
          <a:p>
            <a:r>
              <a:rPr lang="it-IT" dirty="0"/>
              <a:t>COSA SONO LE PAROLE CHIAVE</a:t>
            </a:r>
          </a:p>
        </p:txBody>
      </p:sp>
      <p:sp>
        <p:nvSpPr>
          <p:cNvPr id="3" name="Segnaposto contenuto 2">
            <a:extLst>
              <a:ext uri="{FF2B5EF4-FFF2-40B4-BE49-F238E27FC236}">
                <a16:creationId xmlns:a16="http://schemas.microsoft.com/office/drawing/2014/main" id="{5027D750-A59B-4DAC-A28C-CD413392EBBD}"/>
              </a:ext>
            </a:extLst>
          </p:cNvPr>
          <p:cNvSpPr>
            <a:spLocks noGrp="1"/>
          </p:cNvSpPr>
          <p:nvPr>
            <p:ph idx="1"/>
          </p:nvPr>
        </p:nvSpPr>
        <p:spPr>
          <a:xfrm>
            <a:off x="7785259" y="5605462"/>
            <a:ext cx="6172200" cy="2127886"/>
          </a:xfrm>
        </p:spPr>
        <p:txBody>
          <a:bodyPr>
            <a:normAutofit fontScale="25000" lnSpcReduction="20000"/>
          </a:bodyPr>
          <a:lstStyle/>
          <a:p>
            <a:pPr marL="0" indent="0" algn="ctr" fontAlgn="base">
              <a:buNone/>
            </a:pPr>
            <a:r>
              <a:rPr lang="it-IT" sz="4800" dirty="0"/>
              <a:t>Le Parole-Chiave, dette anche </a:t>
            </a:r>
            <a:r>
              <a:rPr lang="it-IT" sz="4800" i="1" dirty="0" err="1"/>
              <a:t>Keywords</a:t>
            </a:r>
            <a:r>
              <a:rPr lang="it-IT" sz="4800" dirty="0"/>
              <a:t>, </a:t>
            </a:r>
            <a:r>
              <a:rPr lang="it-IT" sz="4800" b="1" dirty="0"/>
              <a:t>sono le parole che le persone scrivono nella casella di Google quando cercano informazioni su un determinato argomento,</a:t>
            </a:r>
            <a:r>
              <a:rPr lang="it-IT" sz="4800" dirty="0"/>
              <a:t> prodotto o servizio.</a:t>
            </a:r>
          </a:p>
          <a:p>
            <a:pPr marL="0" indent="0" algn="ctr" fontAlgn="base">
              <a:buNone/>
            </a:pPr>
            <a:r>
              <a:rPr lang="it-IT" sz="4800" dirty="0"/>
              <a:t>Le Parole-Chiave rappresentano, in un certo senso, il </a:t>
            </a:r>
            <a:r>
              <a:rPr lang="it-IT" sz="4800" b="1" dirty="0"/>
              <a:t>modo di esprimersi di queste persone davanti al motore di ricerca</a:t>
            </a:r>
            <a:r>
              <a:rPr lang="it-IT" sz="4800" dirty="0"/>
              <a:t>, con l’obiettivo di trovare ciò a cui sono interessate.</a:t>
            </a:r>
          </a:p>
          <a:p>
            <a:pPr marL="0" indent="0" algn="ctr" fontAlgn="base">
              <a:buNone/>
            </a:pPr>
            <a:r>
              <a:rPr lang="it-IT" sz="4800" dirty="0"/>
              <a:t>Se ad esempio una persona nutre interesse verso un particolare tipo di arredamento, allora andrà su Google e scriverà qualcosa del tipo “</a:t>
            </a:r>
            <a:r>
              <a:rPr lang="it-IT" sz="4800" i="1" dirty="0"/>
              <a:t>arredamento country”</a:t>
            </a:r>
            <a:r>
              <a:rPr lang="it-IT" sz="4800" dirty="0"/>
              <a:t> oppure “</a:t>
            </a:r>
            <a:r>
              <a:rPr lang="it-IT" sz="4800" i="1" dirty="0"/>
              <a:t>arredare casa in stile country</a:t>
            </a:r>
            <a:r>
              <a:rPr lang="it-IT" sz="4800" dirty="0"/>
              <a:t>“.</a:t>
            </a:r>
          </a:p>
          <a:p>
            <a:pPr marL="0" indent="0" algn="ctr" fontAlgn="base">
              <a:buNone/>
            </a:pPr>
            <a:r>
              <a:rPr lang="it-IT" sz="4800" dirty="0"/>
              <a:t>Nel caso del primo esempio e </a:t>
            </a:r>
            <a:r>
              <a:rPr lang="it-IT" sz="4800" dirty="0" err="1"/>
              <a:t>cioé</a:t>
            </a:r>
            <a:r>
              <a:rPr lang="it-IT" sz="4800" dirty="0"/>
              <a:t> “</a:t>
            </a:r>
            <a:r>
              <a:rPr lang="it-IT" sz="4800" i="1" dirty="0"/>
              <a:t>arredamento country</a:t>
            </a:r>
            <a:r>
              <a:rPr lang="it-IT" sz="4800" dirty="0"/>
              <a:t>” si parla di parole-chiave, mentre nel secondo esempio e </a:t>
            </a:r>
            <a:r>
              <a:rPr lang="it-IT" sz="4800" dirty="0" err="1"/>
              <a:t>cioé</a:t>
            </a:r>
            <a:r>
              <a:rPr lang="it-IT" sz="4800" dirty="0"/>
              <a:t> “</a:t>
            </a:r>
            <a:r>
              <a:rPr lang="it-IT" sz="4800" i="1" dirty="0"/>
              <a:t>arredare casa in stile country</a:t>
            </a:r>
            <a:r>
              <a:rPr lang="it-IT" sz="4800" dirty="0"/>
              <a:t>” si parla di frase-chiave.</a:t>
            </a:r>
          </a:p>
          <a:p>
            <a:pPr marL="0" indent="0" algn="ctr" fontAlgn="base">
              <a:buNone/>
            </a:pPr>
            <a:r>
              <a:rPr lang="it-IT" sz="4800" b="1" dirty="0"/>
              <a:t>La frase-chiave è composta</a:t>
            </a:r>
            <a:r>
              <a:rPr lang="it-IT" sz="4800" dirty="0"/>
              <a:t>, appunto, </a:t>
            </a:r>
            <a:r>
              <a:rPr lang="it-IT" sz="4800" b="1" dirty="0"/>
              <a:t>da varie parole-chiave</a:t>
            </a:r>
            <a:r>
              <a:rPr lang="it-IT" sz="4800" dirty="0"/>
              <a:t> e, di conseguenza, più termini di ricerca messi insieme formano una frase-chiave.</a:t>
            </a:r>
          </a:p>
          <a:p>
            <a:pPr marL="0" indent="0" algn="ctr" fontAlgn="base">
              <a:buNone/>
            </a:pPr>
            <a:r>
              <a:rPr lang="it-IT" sz="4800" b="1" dirty="0"/>
              <a:t>Più termini di ricerca rappresentano qualcosa di molto specifico</a:t>
            </a:r>
            <a:r>
              <a:rPr lang="it-IT" sz="4800" dirty="0"/>
              <a:t>: esprimono dettagliatamente un’esigenza, un interesse o un problema.</a:t>
            </a:r>
          </a:p>
          <a:p>
            <a:pPr marL="0" indent="0" algn="ctr" fontAlgn="base">
              <a:buNone/>
            </a:pPr>
            <a:r>
              <a:rPr lang="it-IT" sz="4800" dirty="0"/>
              <a:t>Le Parole-Chiave servono a:</a:t>
            </a:r>
          </a:p>
          <a:p>
            <a:pPr algn="ctr" fontAlgn="base">
              <a:buFont typeface="Courier New" panose="02070309020205020404" pitchFamily="49" charset="0"/>
              <a:buChar char="o"/>
            </a:pPr>
            <a:r>
              <a:rPr lang="it-IT" sz="4800" dirty="0"/>
              <a:t> </a:t>
            </a:r>
            <a:r>
              <a:rPr lang="it-IT" sz="4800" b="1" dirty="0"/>
              <a:t>far trovare il tuo prodotto o servizio</a:t>
            </a:r>
            <a:endParaRPr lang="it-IT" sz="4800" dirty="0"/>
          </a:p>
          <a:p>
            <a:pPr algn="ctr" fontAlgn="base">
              <a:buFont typeface="Courier New" panose="02070309020205020404" pitchFamily="49" charset="0"/>
              <a:buChar char="o"/>
            </a:pPr>
            <a:r>
              <a:rPr lang="it-IT" sz="4800" dirty="0"/>
              <a:t> farti conoscere dal tuo pubblico</a:t>
            </a:r>
          </a:p>
          <a:p>
            <a:pPr algn="ctr" fontAlgn="base">
              <a:buFont typeface="Courier New" panose="02070309020205020404" pitchFamily="49" charset="0"/>
              <a:buChar char="o"/>
            </a:pPr>
            <a:r>
              <a:rPr lang="it-IT" sz="4800" b="1" dirty="0"/>
              <a:t>rafforzare la tua presenza online</a:t>
            </a:r>
            <a:endParaRPr lang="it-IT" sz="4800" dirty="0"/>
          </a:p>
          <a:p>
            <a:pPr algn="ctr" fontAlgn="base">
              <a:buFont typeface="Courier New" panose="02070309020205020404" pitchFamily="49" charset="0"/>
              <a:buChar char="o"/>
            </a:pPr>
            <a:r>
              <a:rPr lang="it-IT" sz="4800" dirty="0"/>
              <a:t> dialogare con le persone appartenenti alla tua nicchia</a:t>
            </a:r>
          </a:p>
          <a:p>
            <a:pPr algn="ctr" fontAlgn="base">
              <a:buFont typeface="Courier New" panose="02070309020205020404" pitchFamily="49" charset="0"/>
              <a:buChar char="o"/>
            </a:pPr>
            <a:r>
              <a:rPr lang="it-IT" sz="4800" b="1" dirty="0"/>
              <a:t>aumentare le vendite di ciò che offri</a:t>
            </a:r>
            <a:endParaRPr lang="it-IT" sz="4800" dirty="0"/>
          </a:p>
          <a:p>
            <a:pPr marL="0" indent="0">
              <a:buNone/>
            </a:pPr>
            <a:endParaRPr lang="it-IT" sz="619" dirty="0"/>
          </a:p>
        </p:txBody>
      </p:sp>
    </p:spTree>
    <p:extLst>
      <p:ext uri="{BB962C8B-B14F-4D97-AF65-F5344CB8AC3E}">
        <p14:creationId xmlns:p14="http://schemas.microsoft.com/office/powerpoint/2010/main" val="24322415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3549</TotalTime>
  <Words>421</Words>
  <Application>Microsoft Office PowerPoint</Application>
  <PresentationFormat>Personalizzato</PresentationFormat>
  <Paragraphs>59</Paragraphs>
  <Slides>11</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Courier New</vt:lpstr>
      <vt:lpstr>Garamond</vt:lpstr>
      <vt:lpstr>Organico</vt:lpstr>
      <vt:lpstr>Presentazione standard di PowerPoint</vt:lpstr>
      <vt:lpstr>DIFFERENZA TRA WEB E INTERNET</vt:lpstr>
      <vt:lpstr>INTERNET</vt:lpstr>
      <vt:lpstr>WORLD WIDE WEB</vt:lpstr>
      <vt:lpstr>CHE COS’È UN SITO </vt:lpstr>
      <vt:lpstr>A COSA SERVE UN SITO WEB</vt:lpstr>
      <vt:lpstr>CHE COS’È UN DOMINIO</vt:lpstr>
      <vt:lpstr>CHE COS’È UN PIANO SEO</vt:lpstr>
      <vt:lpstr>COSA SONO LE PAROLE CHIAVE</vt:lpstr>
      <vt:lpstr>LA NOSTRA IDEA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NOSTRA  IDEA</dc:title>
  <dc:creator>Gianfranco</dc:creator>
  <cp:lastModifiedBy>Gianfranco</cp:lastModifiedBy>
  <cp:revision>22</cp:revision>
  <dcterms:created xsi:type="dcterms:W3CDTF">2018-01-29T05:41:08Z</dcterms:created>
  <dcterms:modified xsi:type="dcterms:W3CDTF">2018-03-21T00:35:12Z</dcterms:modified>
</cp:coreProperties>
</file>