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6EC"/>
    <a:srgbClr val="B5B1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6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333391-ECF7-43D4-B514-3DD4093AAE8B}" type="datetimeFigureOut">
              <a:rPr lang="it-IT" smtClean="0"/>
              <a:pPr/>
              <a:t>26/03/2018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AB8C71-537C-4699-B2B0-07BB8930C0F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002060"/>
                </a:solidFill>
              </a:rPr>
              <a:t>STRATEGIE DI VENDITA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Come influenzare il consumatore 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NEURO-MARKETING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La neuroscienza sta sempre di più aiutando le strategie di shopper </a:t>
            </a:r>
            <a:r>
              <a:rPr lang="it-IT" dirty="0" err="1" smtClean="0"/>
              <a:t>influencing</a:t>
            </a:r>
            <a:r>
              <a:rPr lang="it-IT" dirty="0" smtClean="0"/>
              <a:t> analizzando le decisioni inconsce, partendo dall’assunto che ci sia un grande gap tra ciò che i consumatori dicono e quello che in realtà pensano. Il 95% delle nostre scelte sono fatte inconsciamente e quindi, se un </a:t>
            </a:r>
            <a:r>
              <a:rPr lang="it-IT" dirty="0" err="1" smtClean="0"/>
              <a:t>marketer</a:t>
            </a:r>
            <a:r>
              <a:rPr lang="it-IT" dirty="0" smtClean="0"/>
              <a:t> vuole prevedere ed influenzare le scelte d’acquisto, è necessario che prima capisca come funzionano i meccanismi mentali. Ed ecco che entrano in gioco la neuroscienza, il </a:t>
            </a:r>
            <a:r>
              <a:rPr lang="it-IT" dirty="0" err="1" smtClean="0"/>
              <a:t>neuromarketing</a:t>
            </a:r>
            <a:r>
              <a:rPr lang="it-IT" dirty="0" smtClean="0"/>
              <a:t> e le nuovissime tecniche di </a:t>
            </a:r>
            <a:r>
              <a:rPr lang="it-IT" dirty="0" err="1" smtClean="0"/>
              <a:t>nudging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8000" t="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147248" cy="6213304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   Gli ambiti in cui oggi è maggiormente utilizzato il </a:t>
            </a:r>
            <a:r>
              <a:rPr lang="it-IT" sz="2800" dirty="0" err="1" smtClean="0"/>
              <a:t>Neuromarketing</a:t>
            </a:r>
            <a:r>
              <a:rPr lang="it-IT" sz="2800" dirty="0" smtClean="0"/>
              <a:t> sono </a:t>
            </a:r>
            <a:r>
              <a:rPr lang="it-IT" sz="2800" b="1" dirty="0" smtClean="0"/>
              <a:t>sei</a:t>
            </a:r>
            <a:r>
              <a:rPr lang="it-IT" sz="28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Branding;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Product innovation;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Advertising;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Entertainment;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Online experiences;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Decision-making</a:t>
            </a:r>
            <a:r>
              <a:rPr lang="it-IT" dirty="0" smtClean="0"/>
              <a:t>;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40005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latin typeface="Cambria Math" pitchFamily="18" charset="0"/>
                <a:ea typeface="Cambria Math" pitchFamily="18" charset="0"/>
              </a:rPr>
              <a:t>                                     </a:t>
            </a:r>
            <a:r>
              <a:rPr lang="it-IT" sz="8900" b="1" dirty="0" smtClean="0">
                <a:latin typeface="Cambria Math" pitchFamily="18" charset="0"/>
                <a:ea typeface="Cambria Math" pitchFamily="18" charset="0"/>
              </a:rPr>
              <a:t>Fine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Realizzato da: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4714884"/>
            <a:ext cx="7467600" cy="175906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Maria Luisa Savi, matricola 1770853</a:t>
            </a:r>
          </a:p>
          <a:p>
            <a:pPr>
              <a:buFont typeface="Courier New" pitchFamily="49" charset="0"/>
              <a:buChar char="o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Lorenza Corallo,matricola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1749330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it-IT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Nudges</a:t>
            </a:r>
            <a:r>
              <a:rPr lang="it-IT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La “Spintarella Gentile”</a:t>
            </a:r>
            <a:endParaRPr lang="it-IT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utente1\Desktop\Richard-Thal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785926"/>
            <a:ext cx="2138689" cy="2903543"/>
          </a:xfrm>
          <a:prstGeom prst="rect">
            <a:avLst/>
          </a:prstGeom>
          <a:noFill/>
        </p:spPr>
      </p:pic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>
          <a:xfrm>
            <a:off x="214282" y="5000636"/>
            <a:ext cx="8501122" cy="1385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Richard </a:t>
            </a:r>
            <a:r>
              <a:rPr lang="it-IT" dirty="0" err="1" smtClean="0"/>
              <a:t>Thaler</a:t>
            </a:r>
            <a:r>
              <a:rPr lang="it-IT" dirty="0" smtClean="0"/>
              <a:t>                                Bagni aeroporto Amsterdam</a:t>
            </a:r>
          </a:p>
          <a:p>
            <a:pPr>
              <a:buNone/>
            </a:pPr>
            <a:r>
              <a:rPr lang="it-IT" sz="2000" dirty="0" smtClean="0"/>
              <a:t>Premio Nobel per l’economia nel 2017  </a:t>
            </a:r>
            <a:endParaRPr lang="it-IT" sz="2000" dirty="0"/>
          </a:p>
        </p:txBody>
      </p:sp>
      <p:pic>
        <p:nvPicPr>
          <p:cNvPr id="1028" name="Picture 4" descr="C:\Documents and Settings\utente1\Desktop\water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4390540" cy="2362909"/>
          </a:xfrm>
          <a:prstGeom prst="rect">
            <a:avLst/>
          </a:prstGeom>
          <a:noFill/>
        </p:spPr>
      </p:pic>
      <p:sp>
        <p:nvSpPr>
          <p:cNvPr id="9" name="Freccia a destra 8"/>
          <p:cNvSpPr/>
          <p:nvPr/>
        </p:nvSpPr>
        <p:spPr>
          <a:xfrm>
            <a:off x="2643174" y="2786058"/>
            <a:ext cx="150019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8435975" cy="6213475"/>
          </a:xfrm>
        </p:spPr>
        <p:txBody>
          <a:bodyPr/>
          <a:lstStyle/>
          <a:p>
            <a:r>
              <a:rPr lang="it-IT" dirty="0" smtClean="0"/>
              <a:t>Le </a:t>
            </a:r>
            <a:r>
              <a:rPr lang="it-IT" b="1" i="1" dirty="0" smtClean="0"/>
              <a:t>tecniche di vendita</a:t>
            </a:r>
            <a:r>
              <a:rPr lang="it-IT" dirty="0" smtClean="0"/>
              <a:t> sono strategie studiate appositamente per influenzare positivamente il processo di compra-vendita, al fine di migliorare la probabilità che il potenziale cliente acquisti un prodotto o servizio da parte del venditore.</a:t>
            </a:r>
          </a:p>
          <a:p>
            <a:pPr algn="ctr"/>
            <a:r>
              <a:rPr lang="it-IT" dirty="0" smtClean="0"/>
              <a:t>La tecnica di vendita più famosa è quella denominata </a:t>
            </a:r>
            <a:r>
              <a:rPr lang="it-IT" i="1" dirty="0" smtClean="0">
                <a:solidFill>
                  <a:srgbClr val="002060"/>
                </a:solidFill>
              </a:rPr>
              <a:t>AIDA</a:t>
            </a:r>
            <a:r>
              <a:rPr lang="it-IT" dirty="0" smtClean="0"/>
              <a:t>: </a:t>
            </a:r>
            <a:r>
              <a:rPr lang="it-IT" sz="3200" b="1" dirty="0" err="1" smtClean="0"/>
              <a:t>AIDA</a:t>
            </a:r>
            <a:endParaRPr lang="it-IT" sz="3200" b="1" dirty="0" smtClean="0"/>
          </a:p>
          <a:p>
            <a:pPr marL="457200" indent="-457200">
              <a:buNone/>
            </a:pPr>
            <a:endParaRPr lang="it-IT" b="1" dirty="0" smtClean="0"/>
          </a:p>
          <a:p>
            <a:pPr marL="457200" indent="-457200">
              <a:buNone/>
            </a:pPr>
            <a:endParaRPr lang="it-IT" b="1" dirty="0" smtClean="0"/>
          </a:p>
          <a:p>
            <a:pPr marL="457200" indent="-457200">
              <a:buNone/>
            </a:pPr>
            <a:endParaRPr lang="it-IT" b="1" dirty="0" smtClean="0"/>
          </a:p>
          <a:p>
            <a:pPr marL="457200" indent="-457200">
              <a:buNone/>
            </a:pP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857224" y="2857496"/>
            <a:ext cx="207170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Attenzione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1428728" y="4000504"/>
            <a:ext cx="221457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Interesse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072198" y="3000372"/>
            <a:ext cx="24288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Azione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4786314" y="4500570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cxnSp>
        <p:nvCxnSpPr>
          <p:cNvPr id="9" name="Connettore 1 8"/>
          <p:cNvCxnSpPr>
            <a:stCxn id="3" idx="7"/>
          </p:cNvCxnSpPr>
          <p:nvPr/>
        </p:nvCxnSpPr>
        <p:spPr>
          <a:xfrm rot="5400000" flipH="1" flipV="1">
            <a:off x="3316450" y="1880826"/>
            <a:ext cx="421756" cy="1803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5" idx="7"/>
          </p:cNvCxnSpPr>
          <p:nvPr/>
        </p:nvCxnSpPr>
        <p:spPr>
          <a:xfrm rot="5400000" flipH="1" flipV="1">
            <a:off x="3229319" y="2589975"/>
            <a:ext cx="1646664" cy="146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endCxn id="7" idx="0"/>
          </p:cNvCxnSpPr>
          <p:nvPr/>
        </p:nvCxnSpPr>
        <p:spPr>
          <a:xfrm rot="16200000" flipH="1">
            <a:off x="4464843" y="3036091"/>
            <a:ext cx="1928826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endCxn id="6" idx="1"/>
          </p:cNvCxnSpPr>
          <p:nvPr/>
        </p:nvCxnSpPr>
        <p:spPr>
          <a:xfrm>
            <a:off x="5143504" y="2500306"/>
            <a:ext cx="1284397" cy="64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75240" cy="1800200"/>
          </a:xfrm>
        </p:spPr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b="1" dirty="0" smtClean="0"/>
              <a:t>obiezioni</a:t>
            </a:r>
            <a:r>
              <a:rPr lang="it-IT" dirty="0" smtClean="0"/>
              <a:t> più gettonate sono:</a:t>
            </a:r>
          </a:p>
          <a:p>
            <a:r>
              <a:rPr lang="it-IT" dirty="0" smtClean="0"/>
              <a:t>il prezzo, la tempistica e l’assenza del decisore; </a:t>
            </a:r>
          </a:p>
          <a:p>
            <a:r>
              <a:rPr lang="it-IT" b="1" dirty="0" smtClean="0"/>
              <a:t>Tecniche comuni per ribattere alle obiezioni</a:t>
            </a:r>
            <a:r>
              <a:rPr lang="it-IT" dirty="0" smtClean="0"/>
              <a:t> sono quelle di mettere fretta, la scarsità e la paura.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638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560840" cy="42325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91264" cy="6141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    È sempre consigliabile </a:t>
            </a:r>
            <a:r>
              <a:rPr lang="it-IT" sz="2000" b="1" dirty="0" smtClean="0"/>
              <a:t>chiudere una trattativa </a:t>
            </a:r>
            <a:r>
              <a:rPr lang="it-IT" sz="2000" dirty="0" smtClean="0"/>
              <a:t>con una delle seguenti opzioni:</a:t>
            </a:r>
          </a:p>
          <a:p>
            <a:r>
              <a:rPr lang="it-IT" sz="2000" b="1" dirty="0" smtClean="0"/>
              <a:t>Chiudere mettendo fretta</a:t>
            </a:r>
            <a:r>
              <a:rPr lang="it-IT" sz="2000" dirty="0" smtClean="0"/>
              <a:t>: Ad esempio, la più gettonata è </a:t>
            </a:r>
            <a:r>
              <a:rPr lang="it-IT" sz="2000" i="1" dirty="0" smtClean="0"/>
              <a:t>l’offerta che scade proprio oggi</a:t>
            </a:r>
            <a:r>
              <a:rPr lang="it-IT" sz="2000" dirty="0" smtClean="0"/>
              <a:t> (o al massimo domani) anche se in realtà non c’è nessun limite. Un altro metodo è quello di dire che ci sono pezzi limitati.</a:t>
            </a:r>
          </a:p>
          <a:p>
            <a:r>
              <a:rPr lang="it-IT" sz="2000" b="1" dirty="0" smtClean="0"/>
              <a:t>Chiudere con una domanda</a:t>
            </a:r>
            <a:r>
              <a:rPr lang="it-IT" sz="2000" dirty="0" smtClean="0"/>
              <a:t>: per negoziare bisogna porre una domanda col fine di far smuovere il potenziale cliente da una posizione di chiusura. Quest’ultimo si sentirà coinvolto nel processo e, quindi, tenderà a dare una risposta comprando implicitamente il prodotto/servizio.</a:t>
            </a:r>
          </a:p>
          <a:p>
            <a:r>
              <a:rPr lang="it-IT" sz="2000" b="1" dirty="0" smtClean="0"/>
              <a:t>Chiudere con un’azione: </a:t>
            </a:r>
            <a:r>
              <a:rPr lang="it-IT" sz="2000" dirty="0" smtClean="0"/>
              <a:t>questo metodo viene usato quando il cliente è già interessato all’offerta.</a:t>
            </a:r>
          </a:p>
          <a:p>
            <a:r>
              <a:rPr lang="it-IT" sz="2000" b="1" dirty="0" smtClean="0"/>
              <a:t>Con un ragionamento logico</a:t>
            </a:r>
            <a:r>
              <a:rPr lang="it-IT" sz="2000" dirty="0" smtClean="0"/>
              <a:t>: questo metodo è spesso utilizzato da chi vende col metodo della consulenza e consiste nel ricapitolare a grandi linee tutto quello che si è detto durante l’incontro, per poi presentare la soluzione finale.</a:t>
            </a:r>
          </a:p>
          <a:p>
            <a:r>
              <a:rPr lang="it-IT" sz="2000" b="1" dirty="0" smtClean="0"/>
              <a:t>Chiudere confidando un segreto</a:t>
            </a:r>
            <a:r>
              <a:rPr lang="it-IT" sz="2000" dirty="0" smtClean="0"/>
              <a:t>: con certe tipologie di clienti può essere utile fare la parte del confidente. </a:t>
            </a:r>
            <a:endParaRPr lang="it-IT" sz="20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GLI ELEMENTI CHE INFLUENZANO I CONSUMATORI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b="1" dirty="0" smtClean="0"/>
              <a:t>LE EMOZIONI</a:t>
            </a:r>
            <a:r>
              <a:rPr lang="it-IT" dirty="0" smtClean="0"/>
              <a:t>: sono lo stimolo per le decisioni delle scelte d’acquisto che si </a:t>
            </a:r>
            <a:r>
              <a:rPr lang="it-IT" dirty="0" err="1" smtClean="0"/>
              <a:t>avvangono</a:t>
            </a:r>
            <a:r>
              <a:rPr lang="it-IT" dirty="0" smtClean="0"/>
              <a:t> dei meccanismi razionali e consci solo per il 5%! La società odierna reputa più importante l’esperienza e la percezione del prodotto,quindi, le emozioni che genera durante e dopo l’acquisto, rispetto alla funzione reale del prodotto stesso.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The Pepsi Challenge:</a:t>
            </a:r>
          </a:p>
          <a:p>
            <a:pPr>
              <a:buNone/>
            </a:pPr>
            <a:r>
              <a:rPr lang="it-IT" dirty="0" smtClean="0"/>
              <a:t>     https://www.youtube.com/watch?v=eiO_JES4yBY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/>
          <a:lstStyle/>
          <a:p>
            <a:r>
              <a:rPr lang="it-IT" b="1" dirty="0" smtClean="0"/>
              <a:t>PRODUCT PLACEMENT</a:t>
            </a:r>
            <a:r>
              <a:rPr lang="it-IT" dirty="0" smtClean="0"/>
              <a:t>: I </a:t>
            </a:r>
            <a:r>
              <a:rPr lang="it-IT" dirty="0" err="1" smtClean="0"/>
              <a:t>brand</a:t>
            </a:r>
            <a:r>
              <a:rPr lang="it-IT" dirty="0" smtClean="0"/>
              <a:t> sono sempre più presenti nei programmi televisivi,come sponsor. Ma perché alcuni sponsor vengono ricordati ed aumentano le vendite ed altri no? Lo spieghiamo attraverso uno studio condotto in America. </a:t>
            </a:r>
          </a:p>
          <a:p>
            <a:r>
              <a:rPr lang="it-IT" dirty="0" smtClean="0"/>
              <a:t>Dai risultati è emerso che, dopo la visione della trasmissione, i prodotti </a:t>
            </a:r>
            <a:r>
              <a:rPr lang="it-IT" i="1" dirty="0" err="1" smtClean="0"/>
              <a:t>branded</a:t>
            </a:r>
            <a:r>
              <a:rPr lang="it-IT" dirty="0" smtClean="0"/>
              <a:t>, ovvero quelli inseriti nel programma, venivano ricordati maggiormente al punto che avevano cancellato dalla memoria degli spettatori gli altri marchi. </a:t>
            </a:r>
          </a:p>
          <a:p>
            <a:r>
              <a:rPr lang="it-IT" dirty="0" smtClean="0"/>
              <a:t>Questo successo è stato possibile perché i prodotti </a:t>
            </a:r>
            <a:r>
              <a:rPr lang="it-IT" i="1" dirty="0" err="1" smtClean="0"/>
              <a:t>branded</a:t>
            </a:r>
            <a:r>
              <a:rPr lang="it-IT" i="1" dirty="0" smtClean="0"/>
              <a:t> </a:t>
            </a:r>
            <a:r>
              <a:rPr lang="it-IT" dirty="0" smtClean="0"/>
              <a:t>sono parte integrante della storia mentre gli altri marchi presenti negli spot da 30 secondi vengono catalogati come pubblicità e quindi rimossi.</a:t>
            </a:r>
            <a:endParaRPr lang="it-IT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8147248" cy="331209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NEURONI A SPECCHIO E DOPAMINA: I </a:t>
            </a:r>
            <a:r>
              <a:rPr lang="it-IT" b="1" dirty="0" smtClean="0"/>
              <a:t>neuroni specchio </a:t>
            </a:r>
            <a:r>
              <a:rPr lang="it-IT" dirty="0" smtClean="0"/>
              <a:t>si attivavano quando si compiono dei movimenti, ma anche quando si osservano le altre persone fare determinate azioni e sono responsabili dell’imitazione di alcuni comportamenti. Essi collaborano con la </a:t>
            </a:r>
            <a:r>
              <a:rPr lang="it-IT" b="1" dirty="0" smtClean="0"/>
              <a:t>dopamina, </a:t>
            </a:r>
            <a:r>
              <a:rPr lang="it-IT" dirty="0" smtClean="0"/>
              <a:t>un </a:t>
            </a:r>
            <a:r>
              <a:rPr lang="it-IT" b="1" dirty="0" smtClean="0"/>
              <a:t>neurotrasmettitore </a:t>
            </a:r>
            <a:r>
              <a:rPr lang="it-IT" dirty="0" smtClean="0"/>
              <a:t>capace</a:t>
            </a:r>
            <a:r>
              <a:rPr lang="it-IT" b="1" dirty="0" smtClean="0"/>
              <a:t> </a:t>
            </a:r>
            <a:r>
              <a:rPr lang="it-IT" dirty="0" smtClean="0"/>
              <a:t>di</a:t>
            </a:r>
            <a:r>
              <a:rPr lang="it-IT" b="1" dirty="0" smtClean="0"/>
              <a:t> guidare gli acquisti </a:t>
            </a:r>
            <a:r>
              <a:rPr lang="it-IT" dirty="0" smtClean="0"/>
              <a:t>perché provoca un’ondata di</a:t>
            </a:r>
            <a:r>
              <a:rPr lang="it-IT" b="1" dirty="0" smtClean="0"/>
              <a:t> benessere, piacere </a:t>
            </a:r>
            <a:r>
              <a:rPr lang="it-IT" dirty="0" smtClean="0"/>
              <a:t>e</a:t>
            </a:r>
            <a:r>
              <a:rPr lang="it-IT" b="1" dirty="0" smtClean="0"/>
              <a:t> ricompensa</a:t>
            </a:r>
            <a:r>
              <a:rPr lang="it-IT" dirty="0" smtClean="0"/>
              <a:t> che induce a continuare ad acquistare soprattutto quanto i prodotti o servizi possono contribuire a migliorare il proprio status sociale.</a:t>
            </a:r>
          </a:p>
          <a:p>
            <a:endParaRPr lang="it-IT" dirty="0"/>
          </a:p>
        </p:txBody>
      </p:sp>
      <p:pic>
        <p:nvPicPr>
          <p:cNvPr id="17412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112568" cy="34000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2232248"/>
          </a:xfrm>
        </p:spPr>
        <p:txBody>
          <a:bodyPr>
            <a:normAutofit/>
          </a:bodyPr>
          <a:lstStyle/>
          <a:p>
            <a:r>
              <a:rPr lang="it-IT" dirty="0" smtClean="0"/>
              <a:t>SENSORY BRANDING: E’ una strategia di vendita che, tramite l’associazione sensoriale di ricordi ed emozioni dei clienti alla marca del prodotto,permette di incrementare e influenzare le vendite. I sensi che permettono di ottenere questo risultato sono soprattutto la </a:t>
            </a:r>
            <a:r>
              <a:rPr lang="it-IT" b="1" dirty="0" smtClean="0"/>
              <a:t>vista, l’udito, l’olfatto e il tatto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21508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116"/>
            <a:ext cx="3119927" cy="1872208"/>
          </a:xfrm>
          <a:prstGeom prst="rect">
            <a:avLst/>
          </a:prstGeom>
          <a:noFill/>
        </p:spPr>
      </p:pic>
      <p:pic>
        <p:nvPicPr>
          <p:cNvPr id="21510" name="Picture 6" descr="Risultati immagini per telecomandi ugu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72008"/>
            <a:ext cx="2239405" cy="1940818"/>
          </a:xfrm>
          <a:prstGeom prst="rect">
            <a:avLst/>
          </a:prstGeom>
          <a:noFill/>
        </p:spPr>
      </p:pic>
      <p:pic>
        <p:nvPicPr>
          <p:cNvPr id="21512" name="Picture 8" descr="Risultati immagini per kellogg's crunc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700" y="4005064"/>
            <a:ext cx="1800200" cy="2605553"/>
          </a:xfrm>
          <a:prstGeom prst="rect">
            <a:avLst/>
          </a:prstGeom>
          <a:noFill/>
        </p:spPr>
      </p:pic>
      <p:pic>
        <p:nvPicPr>
          <p:cNvPr id="1026" name="Picture 2" descr="C:\Documents and Settings\utente1\Desktop\Maione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71744"/>
            <a:ext cx="3504958" cy="1714512"/>
          </a:xfrm>
          <a:prstGeom prst="rect">
            <a:avLst/>
          </a:prstGeom>
          <a:noFill/>
        </p:spPr>
      </p:pic>
      <p:sp>
        <p:nvSpPr>
          <p:cNvPr id="1028" name="AutoShape 4" descr="Risultati immagini per suoneria no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suoneria no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 descr="C:\Documents and Settings\utente1\Desktop\nok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86322"/>
            <a:ext cx="3167881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342</Words>
  <Application>Microsoft Office PowerPoint</Application>
  <PresentationFormat>Presentazione su schermo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Loggia</vt:lpstr>
      <vt:lpstr>STRATEGIE DI VENDITA</vt:lpstr>
      <vt:lpstr>I Nudges: La “Spintarella Gentile”</vt:lpstr>
      <vt:lpstr>Diapositiva 3</vt:lpstr>
      <vt:lpstr>Diapositiva 4</vt:lpstr>
      <vt:lpstr>Diapositiva 5</vt:lpstr>
      <vt:lpstr>GLI ELEMENTI CHE INFLUENZANO I CONSUMATORI </vt:lpstr>
      <vt:lpstr>Diapositiva 7</vt:lpstr>
      <vt:lpstr>Diapositiva 8</vt:lpstr>
      <vt:lpstr>Diapositiva 9</vt:lpstr>
      <vt:lpstr>NEURO-MARKETING</vt:lpstr>
      <vt:lpstr>Diapositiva 11</vt:lpstr>
      <vt:lpstr>                                          Fine      Realizzato da: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DI VENDITA</dc:title>
  <dc:creator>a</dc:creator>
  <cp:lastModifiedBy>*</cp:lastModifiedBy>
  <cp:revision>60</cp:revision>
  <dcterms:created xsi:type="dcterms:W3CDTF">2018-01-27T19:12:28Z</dcterms:created>
  <dcterms:modified xsi:type="dcterms:W3CDTF">2018-03-26T07:05:07Z</dcterms:modified>
</cp:coreProperties>
</file>