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  <p:sldMasterId id="2147483845" r:id="rId2"/>
    <p:sldMasterId id="2147483857" r:id="rId3"/>
    <p:sldMasterId id="2147483869" r:id="rId4"/>
    <p:sldMasterId id="2147483881" r:id="rId5"/>
    <p:sldMasterId id="2147483893" r:id="rId6"/>
    <p:sldMasterId id="2147483905" r:id="rId7"/>
    <p:sldMasterId id="2147483917" r:id="rId8"/>
    <p:sldMasterId id="2147483929" r:id="rId9"/>
    <p:sldMasterId id="2147483941" r:id="rId10"/>
  </p:sldMasterIdLst>
  <p:notesMasterIdLst>
    <p:notesMasterId r:id="rId24"/>
  </p:notesMasterIdLst>
  <p:sldIdLst>
    <p:sldId id="256" r:id="rId11"/>
    <p:sldId id="257" r:id="rId12"/>
    <p:sldId id="258" r:id="rId13"/>
    <p:sldId id="262" r:id="rId14"/>
    <p:sldId id="267" r:id="rId15"/>
    <p:sldId id="268" r:id="rId16"/>
    <p:sldId id="269" r:id="rId17"/>
    <p:sldId id="270" r:id="rId18"/>
    <p:sldId id="263" r:id="rId19"/>
    <p:sldId id="264" r:id="rId20"/>
    <p:sldId id="265" r:id="rId21"/>
    <p:sldId id="266" r:id="rId22"/>
    <p:sldId id="259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07545-220E-443D-A10B-B9432EB014E8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B44D8-9268-4E93-8896-AD5F739F3D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482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007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5577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050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105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95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41613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430083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897757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255064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08486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52489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84152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25405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132610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205629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650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95175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3753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914400" y="2130423"/>
            <a:ext cx="103632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8E605638-6664-4738-AB29-A6597A99703E}" type="datetime1">
              <a:rPr lang="it-IT"/>
              <a:pPr/>
              <a:t>25/03/2018</a:t>
            </a:fld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C5AD149-46B1-47F4-9AF3-7CB109168B6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555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DA5999BF-035F-4C8C-862C-0E4560D0C52C}" type="datetime1">
              <a:rPr lang="it-IT"/>
              <a:pPr/>
              <a:t>25/03/2018</a:t>
            </a:fld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B5E6567D-5A36-412D-8991-B34AB90AFCFC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227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963081" y="4406896"/>
            <a:ext cx="103632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963081" y="2906713"/>
            <a:ext cx="103632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A3336AFC-E66E-439D-A020-6624639F432C}" type="datetime1">
              <a:rPr lang="it-IT"/>
              <a:pPr/>
              <a:t>25/03/2018</a:t>
            </a:fld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1EEE194-A744-405A-8A46-46A2A6737622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7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609601" y="1600201"/>
            <a:ext cx="5384804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6197595" y="1600201"/>
            <a:ext cx="5384804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2FBADA9F-6911-4FF6-81B5-E58B1B50A9AE}" type="datetime1">
              <a:rPr lang="it-IT"/>
              <a:pPr/>
              <a:t>25/03/2018</a:t>
            </a:fld>
            <a:endParaRPr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DFDBC36-4F1D-42C0-949E-3C5B6884BD35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147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609600" y="1535114"/>
            <a:ext cx="5386912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609600" y="2174872"/>
            <a:ext cx="5386912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6193364" y="1535114"/>
            <a:ext cx="5389035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6193364" y="2174872"/>
            <a:ext cx="5389035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7F27497E-98EE-4845-8AEB-4E86BD7A628C}" type="datetime1">
              <a:rPr lang="it-IT"/>
              <a:pPr/>
              <a:t>25/03/2018</a:t>
            </a:fld>
            <a:endParaRPr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8C6DBC1-AA40-456B-916F-8A324A06A910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FCF5CEDC-A525-4498-84E0-22F4EB2F1035}" type="datetime1">
              <a:rPr lang="it-IT"/>
              <a:pPr/>
              <a:t>25/03/2018</a:t>
            </a:fld>
            <a:endParaRPr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E2C7634-6FEF-4BAE-AAB4-8BBB8E49A73F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014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A4919F1B-B094-4774-B246-04B710F5FCBA}" type="datetime1">
              <a:rPr lang="it-IT"/>
              <a:pPr/>
              <a:t>25/03/2018</a:t>
            </a:fld>
            <a:endParaRPr/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CD237E4F-4400-4104-B173-2CB8FFF161BE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18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609601" y="273048"/>
            <a:ext cx="401108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4766730" y="273048"/>
            <a:ext cx="6815669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609601" y="1435095"/>
            <a:ext cx="401108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9993DD22-8C51-437E-87CB-36C2EC9E590C}" type="datetime1">
              <a:rPr lang="it-IT"/>
              <a:pPr/>
              <a:t>25/03/2018</a:t>
            </a:fld>
            <a:endParaRPr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12170BE-4A63-4BFD-B54F-C1EAD406E078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596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656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2389717" y="4800601"/>
            <a:ext cx="73152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2389717" y="5367335"/>
            <a:ext cx="73152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ECD7C48-50AA-4801-9A2F-3D6C17D35D62}" type="datetime1">
              <a:rPr lang="it-IT"/>
              <a:pPr/>
              <a:t>25/03/2018</a:t>
            </a:fld>
            <a:endParaRPr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6FB86EE8-9F86-4C06-B411-E590F9DE4D82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74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7AB6460F-8949-412F-A817-3BC1E535D4AC}" type="datetime1">
              <a:rPr lang="it-IT"/>
              <a:pPr/>
              <a:t>25/03/2018</a:t>
            </a:fld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C65325D5-262A-4C52-86D8-34265967B036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73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609600" y="274641"/>
            <a:ext cx="8026395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F0A7F92-2F7C-41CB-9768-EA857B97341A}" type="datetime1">
              <a:rPr lang="it-IT"/>
              <a:pPr/>
              <a:t>25/03/2018</a:t>
            </a:fld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013516B7-F7A0-4CEC-873D-7BE730F5815F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30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90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9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79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31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03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360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4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527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48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046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266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305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964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70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766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20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084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3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374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754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699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726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601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676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495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754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423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447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2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9652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970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479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208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8573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103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945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6866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73695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9367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4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9837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802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618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4519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267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417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1267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631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44384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862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432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3787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20161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20578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00266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31487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045665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45213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5686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564892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83630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64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65287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19897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79222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09989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86151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666796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622694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70206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42304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65044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989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96311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73108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261469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696030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072669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96092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987156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668109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1977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3791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it-IT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840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E2DE4-9A57-408A-A7DE-5D45AFCE02C7}" type="datetimeFigureOut">
              <a:rPr lang="it-IT" smtClean="0"/>
              <a:t>25/03/2018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2A049-C7D1-432A-9B57-FA20489DBF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396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 kern="0"/>
              <a:pPr>
                <a:buClr>
                  <a:srgbClr val="000000"/>
                </a:buClr>
                <a:buFont typeface="Arial"/>
                <a:buNone/>
              </a:pPr>
              <a:t>‹N›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387323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609600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609600" y="6356352"/>
            <a:ext cx="284479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43443398-4824-4986-8266-47446FB5AFCE}" type="datetime1">
              <a:rPr lang="it-IT"/>
              <a:pPr/>
              <a:t>25/03/2018</a:t>
            </a:fld>
            <a:endParaRPr/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4165605" y="6356352"/>
            <a:ext cx="386080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endParaRPr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8737604" y="6356352"/>
            <a:ext cx="284479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fld id="{3C5BD637-0584-4B79-815E-0AF25AF2EA04}" type="slidenum">
              <a:rPr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591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it-IT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7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9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46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25AD4-BCFA-441E-A7AB-73CAE72AC8FC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25/03/2018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E6C8-8446-446E-BD55-116AC84C2CB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1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 kern="0"/>
              <a:pPr>
                <a:buClr>
                  <a:srgbClr val="000000"/>
                </a:buClr>
                <a:buFont typeface="Arial"/>
                <a:buNone/>
              </a:pPr>
              <a:t>‹N›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170189565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 kern="0"/>
              <a:pPr>
                <a:buClr>
                  <a:srgbClr val="000000"/>
                </a:buClr>
                <a:buFont typeface="Arial"/>
                <a:buNone/>
              </a:pPr>
              <a:t>‹N›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42298714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 kern="0"/>
              <a:pPr>
                <a:buClr>
                  <a:srgbClr val="000000"/>
                </a:buClr>
                <a:buFont typeface="Arial"/>
                <a:buNone/>
              </a:pPr>
              <a:t>‹N›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17968947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53784"/>
          </a:xfrm>
        </p:spPr>
        <p:txBody>
          <a:bodyPr>
            <a:normAutofit/>
          </a:bodyPr>
          <a:lstStyle/>
          <a:p>
            <a:r>
              <a:rPr lang="it-IT" dirty="0" smtClean="0">
                <a:latin typeface="Forte" panose="03060902040502070203" pitchFamily="66" charset="0"/>
              </a:rPr>
              <a:t>«</a:t>
            </a:r>
            <a:r>
              <a:rPr lang="it-IT" dirty="0" err="1" smtClean="0">
                <a:latin typeface="Forte" panose="03060902040502070203" pitchFamily="66" charset="0"/>
              </a:rPr>
              <a:t>Openness</a:t>
            </a:r>
            <a:r>
              <a:rPr lang="it-IT" dirty="0" smtClean="0">
                <a:latin typeface="Forte" panose="03060902040502070203" pitchFamily="66" charset="0"/>
              </a:rPr>
              <a:t> e nuovi modelli di sostenibilità. Nell’economia dei BBCC , della conoscenza e nell’economia del turismo»</a:t>
            </a:r>
            <a:endParaRPr lang="it-IT" dirty="0">
              <a:latin typeface="Forte" panose="03060902040502070203" pitchFamily="66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040880" y="5818909"/>
            <a:ext cx="5577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latin typeface="Century Schoolbook" panose="02040604050505020304" pitchFamily="18" charset="0"/>
              </a:rPr>
              <a:t>Cacciatore Giorgia, Conti Federica, Grimaldi Maria Sole, </a:t>
            </a:r>
            <a:r>
              <a:rPr lang="it-IT" sz="2000" b="1" i="1" dirty="0" err="1" smtClean="0">
                <a:latin typeface="Century Schoolbook" panose="02040604050505020304" pitchFamily="18" charset="0"/>
              </a:rPr>
              <a:t>Nicoli</a:t>
            </a:r>
            <a:r>
              <a:rPr lang="it-IT" sz="2000" b="1" i="1" dirty="0" smtClean="0">
                <a:latin typeface="Century Schoolbook" panose="02040604050505020304" pitchFamily="18" charset="0"/>
              </a:rPr>
              <a:t> Lucrezia</a:t>
            </a:r>
            <a:endParaRPr lang="it-IT" sz="2000" b="1" i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1200" y="428605"/>
            <a:ext cx="2686040" cy="32147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dirty="0">
                <a:latin typeface="Comic Sans MS" pitchFamily="66" charset="0"/>
              </a:rPr>
              <a:t>Negli ultimi anni abbiamo assistito ad un processo inverso nel mondo del turismo, la catena di distribuzione è diventata sempre più corta.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381884" y="642919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Durante questo processo si sono distinte 2 figure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Operatori tradizionali </a:t>
            </a:r>
          </a:p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Operatori Online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809720" y="5000636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Le figure tradizionali che conosciamo sono andate a diminuire drasticamente negli ultimi anni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953256" y="500063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Gli intermediari turistici online sono nuove figure che utilizzano tecniche di comunicazione online</a:t>
            </a:r>
          </a:p>
        </p:txBody>
      </p:sp>
      <p:pic>
        <p:nvPicPr>
          <p:cNvPr id="12" name="Immagine 11" descr="turis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2926" y="2285992"/>
            <a:ext cx="3929090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49458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>
                <a:latin typeface="Castellar" pitchFamily="18" charset="0"/>
              </a:rPr>
              <a:t>Che ruolo hanno i turisti?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66844" y="1428736"/>
            <a:ext cx="2643206" cy="17145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dirty="0">
                <a:latin typeface="Comic Sans MS" pitchFamily="66" charset="0"/>
              </a:rPr>
              <a:t>Il turista è il     </a:t>
            </a:r>
            <a:r>
              <a:rPr lang="it-IT" sz="1800" b="1" u="sng" dirty="0">
                <a:latin typeface="Comic Sans MS" pitchFamily="66" charset="0"/>
              </a:rPr>
              <a:t>protagonista</a:t>
            </a:r>
            <a:r>
              <a:rPr lang="it-IT" sz="1800" dirty="0">
                <a:latin typeface="Comic Sans MS" pitchFamily="66" charset="0"/>
              </a:rPr>
              <a:t>  di questa rivoluzione 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4810116" y="1643050"/>
            <a:ext cx="128588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10380" y="1500175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Hanno una partecipazione diretta alla creazione dei loro viaggi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952596" y="3786191"/>
            <a:ext cx="17145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Con l’avvento di internet organizzare viaggi è diventato più facile ed economico e ormai tutto lo sanno fare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167702" y="4071943"/>
            <a:ext cx="1928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Utilizzando internet i consumatori finali riescono a confrontare prezzi e orari in pochi click 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2452662" y="2857496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Freccia in giù 10"/>
          <p:cNvSpPr/>
          <p:nvPr/>
        </p:nvSpPr>
        <p:spPr>
          <a:xfrm>
            <a:off x="8524892" y="3000372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52596" y="428605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prstClr val="black"/>
                </a:solidFill>
                <a:latin typeface="Castellar" pitchFamily="18" charset="0"/>
              </a:rPr>
              <a:t>Gli operatori dominanti nel settore sono :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524000" y="1785927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Gli operatori tradizionali che hanno implementato dei servizi di commercio elettronico (Tour </a:t>
            </a:r>
            <a:r>
              <a:rPr lang="it-IT" dirty="0" err="1">
                <a:solidFill>
                  <a:prstClr val="black"/>
                </a:solidFill>
                <a:latin typeface="Comic Sans MS" pitchFamily="66" charset="0"/>
              </a:rPr>
              <a:t>operator</a:t>
            </a:r>
            <a:r>
              <a:rPr lang="it-IT" dirty="0">
                <a:solidFill>
                  <a:prstClr val="black"/>
                </a:solidFill>
                <a:latin typeface="Comic Sans MS" pitchFamily="66" charset="0"/>
              </a:rPr>
              <a:t>, GDS)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0" y="2428868"/>
            <a:ext cx="94297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Organizzazioni produttrici di servizi turistici ( catene alberghiere, compagnie aeree, servizi di autonoleggio);</a:t>
            </a:r>
            <a:endParaRPr lang="it-IT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Nuove organizzazioni di intermediazione turistica ( Expedia, </a:t>
            </a:r>
            <a:r>
              <a:rPr lang="it-IT" dirty="0" err="1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Lastiminute</a:t>
            </a:r>
            <a:r>
              <a:rPr lang="it-IT" dirty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Opodo</a:t>
            </a:r>
            <a:r>
              <a:rPr lang="it-IT" dirty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, Venere);</a:t>
            </a:r>
            <a:endParaRPr lang="it-IT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dirty="0">
                <a:solidFill>
                  <a:srgbClr val="000000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Territori turistici. In questo caso l’intermediazione turistica passa attraverso siti online di organizzazioni pubbliche o private in ambito territoriale più o meno ampio.</a:t>
            </a:r>
            <a:endParaRPr lang="it-IT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9" name="Immagine 8" descr="150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84" y="4286256"/>
            <a:ext cx="4286250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37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 err="1" smtClean="0">
                <a:latin typeface="Algerian" panose="04020705040A02060702" pitchFamily="82" charset="0"/>
              </a:rPr>
              <a:t>Emerging</a:t>
            </a:r>
            <a:r>
              <a:rPr lang="it-IT" sz="5400" dirty="0" smtClean="0">
                <a:latin typeface="Algerian" panose="04020705040A02060702" pitchFamily="82" charset="0"/>
              </a:rPr>
              <a:t> </a:t>
            </a:r>
            <a:r>
              <a:rPr lang="it-IT" sz="5400" dirty="0" err="1" smtClean="0">
                <a:latin typeface="Algerian" panose="04020705040A02060702" pitchFamily="82" charset="0"/>
              </a:rPr>
              <a:t>Tech</a:t>
            </a:r>
            <a:r>
              <a:rPr lang="it-IT" sz="5400" dirty="0" smtClean="0">
                <a:latin typeface="Algerian" panose="04020705040A02060702" pitchFamily="82" charset="0"/>
              </a:rPr>
              <a:t> Travel Report</a:t>
            </a:r>
            <a:endParaRPr lang="it-IT" sz="54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50" y="1825625"/>
            <a:ext cx="11635740" cy="4351338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it-IT" sz="3200" dirty="0" smtClean="0">
                <a:latin typeface="Baskerville Old Face" panose="02020602080505020303" pitchFamily="18" charset="0"/>
              </a:rPr>
              <a:t>Intelligenza connessa: automazione</a:t>
            </a:r>
          </a:p>
          <a:p>
            <a:pPr marL="0" indent="0">
              <a:buNone/>
            </a:pPr>
            <a:r>
              <a:rPr lang="it-IT" sz="3200" dirty="0" smtClean="0">
                <a:latin typeface="Baskerville Old Face" panose="02020602080505020303" pitchFamily="18" charset="0"/>
              </a:rPr>
              <a:t>                                       maggiori informazioni, minimo sforzo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3200" dirty="0" smtClean="0">
                <a:latin typeface="Baskerville Old Face" panose="02020602080505020303" pitchFamily="18" charset="0"/>
              </a:rPr>
              <a:t>Interfacciarsi con i clienti: chat con clienti</a:t>
            </a:r>
          </a:p>
          <a:p>
            <a:pPr marL="0" indent="0">
              <a:buNone/>
            </a:pPr>
            <a:r>
              <a:rPr lang="it-IT" sz="3200" dirty="0">
                <a:latin typeface="Baskerville Old Face" panose="02020602080505020303" pitchFamily="18" charset="0"/>
              </a:rPr>
              <a:t> </a:t>
            </a:r>
            <a:r>
              <a:rPr lang="it-IT" sz="3200" dirty="0" smtClean="0">
                <a:latin typeface="Baskerville Old Face" panose="02020602080505020303" pitchFamily="18" charset="0"/>
              </a:rPr>
              <a:t>                                            fiducia tra viaggiatori e agenti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sz="3200" dirty="0" smtClean="0">
                <a:latin typeface="Baskerville Old Face" panose="02020602080505020303" pitchFamily="18" charset="0"/>
              </a:rPr>
              <a:t>Realtà digitali: conoscere immediatamente nuovi prodotti di viaggio </a:t>
            </a:r>
          </a:p>
          <a:p>
            <a:pPr>
              <a:buFont typeface="Wingdings" panose="05000000000000000000" pitchFamily="2" charset="2"/>
              <a:buChar char="q"/>
            </a:pP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0095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52010" y="3154680"/>
            <a:ext cx="3303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latin typeface="Baskerville Old Face" panose="02020602080505020303" pitchFamily="18" charset="0"/>
              </a:rPr>
              <a:t>TECNOLOGIA</a:t>
            </a:r>
            <a:endParaRPr lang="it-IT" sz="2800" dirty="0">
              <a:latin typeface="Baskerville Old Face" panose="02020602080505020303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8882">
            <a:off x="740183" y="1455651"/>
            <a:ext cx="1946514" cy="72359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5634">
            <a:off x="8970645" y="674371"/>
            <a:ext cx="2013891" cy="117729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7169">
            <a:off x="1322465" y="4571044"/>
            <a:ext cx="1428750" cy="142875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0573">
            <a:off x="8899664" y="4784508"/>
            <a:ext cx="2015985" cy="84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7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>
                <a:latin typeface="Algerian" panose="04020705040A02060702" pitchFamily="82" charset="0"/>
              </a:rPr>
              <a:t>Economia della conoscenza</a:t>
            </a:r>
            <a:endParaRPr lang="it-IT" sz="5400" dirty="0">
              <a:latin typeface="Algerian" panose="04020705040A020607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5760" y="1825625"/>
            <a:ext cx="11635740" cy="4351338"/>
          </a:xfrm>
          <a:noFill/>
        </p:spPr>
        <p:txBody>
          <a:bodyPr/>
          <a:lstStyle/>
          <a:p>
            <a:r>
              <a:rPr lang="it-IT" dirty="0" smtClean="0">
                <a:latin typeface="Forte" panose="03060902040502070203" pitchFamily="66" charset="0"/>
              </a:rPr>
              <a:t>Segmento economico prodotto tramite la conoscenza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latin typeface="Forte" panose="03060902040502070203" pitchFamily="66" charset="0"/>
              </a:rPr>
              <a:t>Lavoro umano </a:t>
            </a:r>
            <a:r>
              <a:rPr lang="it-IT" dirty="0" smtClean="0">
                <a:solidFill>
                  <a:schemeClr val="bg1"/>
                </a:solidFill>
                <a:latin typeface="Forte" panose="03060902040502070203" pitchFamily="66" charset="0"/>
              </a:rPr>
              <a:t>-&gt;</a:t>
            </a:r>
            <a:r>
              <a:rPr lang="it-IT" dirty="0" smtClean="0">
                <a:latin typeface="Forte" panose="03060902040502070203" pitchFamily="66" charset="0"/>
              </a:rPr>
              <a:t> conoscenze innovative </a:t>
            </a:r>
            <a:r>
              <a:rPr lang="it-IT" dirty="0" smtClean="0">
                <a:solidFill>
                  <a:schemeClr val="bg1"/>
                </a:solidFill>
                <a:latin typeface="Forte" panose="03060902040502070203" pitchFamily="66" charset="0"/>
              </a:rPr>
              <a:t>-&gt;</a:t>
            </a:r>
            <a:r>
              <a:rPr lang="it-IT" dirty="0" smtClean="0">
                <a:latin typeface="Forte" panose="03060902040502070203" pitchFamily="66" charset="0"/>
              </a:rPr>
              <a:t> trasforma materia </a:t>
            </a:r>
            <a:r>
              <a:rPr lang="it-IT" dirty="0" smtClean="0">
                <a:solidFill>
                  <a:schemeClr val="bg1"/>
                </a:solidFill>
                <a:latin typeface="Forte" panose="03060902040502070203" pitchFamily="66" charset="0"/>
              </a:rPr>
              <a:t>-&gt;</a:t>
            </a:r>
            <a:r>
              <a:rPr lang="it-IT" dirty="0" smtClean="0">
                <a:latin typeface="Forte" panose="03060902040502070203" pitchFamily="66" charset="0"/>
              </a:rPr>
              <a:t> crea utilità</a:t>
            </a:r>
          </a:p>
          <a:p>
            <a:pPr marL="0" indent="0">
              <a:buNone/>
            </a:pPr>
            <a:endParaRPr lang="it-IT" dirty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it-IT" dirty="0" smtClean="0">
                <a:latin typeface="Forte" panose="03060902040502070203" pitchFamily="66" charset="0"/>
              </a:rPr>
              <a:t>Servizi intermedi ( ICT, pubblicità)</a:t>
            </a:r>
            <a:endParaRPr lang="it-IT" dirty="0">
              <a:latin typeface="Forte" panose="03060902040502070203" pitchFamily="66" charset="0"/>
            </a:endParaRPr>
          </a:p>
          <a:p>
            <a:pPr marL="0" indent="0" algn="r">
              <a:buNone/>
            </a:pPr>
            <a:r>
              <a:rPr lang="it-IT" dirty="0" smtClean="0">
                <a:latin typeface="Forte" panose="03060902040502070203" pitchFamily="66" charset="0"/>
              </a:rPr>
              <a:t>Servizi finali ( commercio, turismo)</a:t>
            </a:r>
            <a:endParaRPr lang="it-IT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1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2135559" y="332658"/>
            <a:ext cx="7772400" cy="1470026"/>
          </a:xfrm>
        </p:spPr>
        <p:txBody>
          <a:bodyPr/>
          <a:lstStyle/>
          <a:p>
            <a:pPr lvl="0"/>
            <a:r>
              <a:rPr lang="it-IT" b="1"/>
              <a:t>OPENNESS </a:t>
            </a:r>
            <a:br>
              <a:rPr lang="it-IT" b="1"/>
            </a:br>
            <a:endParaRPr lang="en-US" b="1"/>
          </a:p>
        </p:txBody>
      </p:sp>
      <p:pic>
        <p:nvPicPr>
          <p:cNvPr id="3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148" y="1132393"/>
            <a:ext cx="2042166" cy="10576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sellaDiTesto 5"/>
          <p:cNvSpPr txBox="1"/>
          <p:nvPr/>
        </p:nvSpPr>
        <p:spPr>
          <a:xfrm>
            <a:off x="1775524" y="2408383"/>
            <a:ext cx="5472610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indent="-28575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nuovo modello di interazione sociale permette la crescita, lo scambio ed il progresso.</a:t>
            </a:r>
            <a:endParaRPr lang="en-US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  <p:sp>
        <p:nvSpPr>
          <p:cNvPr id="5" name="CasellaDiTesto 6"/>
          <p:cNvSpPr txBox="1"/>
          <p:nvPr/>
        </p:nvSpPr>
        <p:spPr>
          <a:xfrm>
            <a:off x="5231902" y="3140963"/>
            <a:ext cx="5112565" cy="1754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indent="-28575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La libertà di espressione e di partecipazione in rete non è soltanto finalizzata alla difesa del suo sviluppo e della competizione di mercato, ma ha in sé un aspetto altrettanto fondamentale legato alla comunicazione di idee, di notizie, di opinioni, di proposte organizzative.</a:t>
            </a:r>
            <a:endParaRPr lang="en-US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  <p:sp>
        <p:nvSpPr>
          <p:cNvPr id="6" name="CasellaDiTesto 7"/>
          <p:cNvSpPr txBox="1"/>
          <p:nvPr/>
        </p:nvSpPr>
        <p:spPr>
          <a:xfrm>
            <a:off x="2207569" y="5589243"/>
            <a:ext cx="8136907" cy="9233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indent="-28575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>
                <a:solidFill>
                  <a:srgbClr val="000000"/>
                </a:solidFill>
                <a:effectLst>
                  <a:outerShdw dist="38096" dir="2700000">
                    <a:srgbClr val="000000"/>
                  </a:outerShdw>
                </a:effectLst>
              </a:rPr>
              <a:t>Nella International Conference on Freedom of expression in cyberspace dell'UNESCO del 2005, vengono riconosciute le straordinarie opportunità di condivisione della conoscenza permesse dall'interattività in rete.</a:t>
            </a:r>
            <a:endParaRPr lang="en-US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  <p:pic>
        <p:nvPicPr>
          <p:cNvPr id="7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42" y="3284983"/>
            <a:ext cx="3240359" cy="1944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51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073426" y="649357"/>
            <a:ext cx="563217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valorizzazione del patrimonio culturale statale </a:t>
            </a: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consiste nell’esercizio delle funzioni e nella disciplina di  tutte quelle attività a cura </a:t>
            </a:r>
            <a:r>
              <a:rPr lang="it-IT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dell’Amministrazione dei Beni Culturali</a:t>
            </a: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volte a promuovere la conoscenza del patrimonio nazionale e ad assicurare le migliori condizioni di utilizzazione e fruizione del patrimonio stesso ad ogni tipo di pubblico, al fine di incentivare lo sviluppo della cultura.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6705600" y="4698609"/>
            <a:ext cx="4846361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valorizzazione</a:t>
            </a: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comprende, finalità educative di stretto collegamento con il patrimonio, al fine di migliorare le condizioni di conoscenza e, conseguentemente, anche di conservazione dei beni culturali e ambientali, incrementandone la fruibilità.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39" y="3522593"/>
            <a:ext cx="5334000" cy="268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88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2262655" y="984118"/>
            <a:ext cx="8613913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valorizzazione </a:t>
            </a: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dei beni culturali si consegue mediante la costituzione e  l’organizzazione stabile di risorse, strutture o reti di comunicazione, come pure nella messa a disposizione di competenze tecniche, unite all’impiego di risorse finanziarie o strumentali finalizzate all'esercizio delle funzioni ed al conseguimento delle finalità prefissate, a cui possono concorrere, cooperare o partecipare anche soggetti privati.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4977517" y="4912584"/>
            <a:ext cx="673210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 finalità della valorizzazione </a:t>
            </a: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fornire linee di indirizzo e promuovere il coordinamento di buone pratiche in collaborazione e a servizio delle strutture periferiche  dell’Amministrazione che operano sul territorio, come pure ad altre Amministrazioni ed Enti territoriali, al fine di attribuire un ruolo sempre più significativo alle identità locali.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6263" y="2723575"/>
            <a:ext cx="8454684" cy="1926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3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1078715" y="5144868"/>
            <a:ext cx="363109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L’economia della conoscenza </a:t>
            </a: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è innovazione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3433" y="733349"/>
            <a:ext cx="5596396" cy="309465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6856664" y="3828008"/>
            <a:ext cx="4155893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Diretta conseguenza dell’integrazione del lavoro umano con quello di nuove macchine e nuove tecnologie, in grado molto spesso di rimpiazzare l’azione dell’uomo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8176591" y="836474"/>
            <a:ext cx="2994991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Quest’economia sfrutta il </a:t>
            </a:r>
            <a:r>
              <a:rPr lang="it-IT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lavoro cognitivo </a:t>
            </a: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produrre valore utile, a vantaggio non solo del consumatore finale.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580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756189" y="333324"/>
            <a:ext cx="650681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it-IT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conoscenza come “fattore della produzione” </a:t>
            </a: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è incorporata nelle macchine e nella professionalità degli uomini e si identifica con la componente invisibile del prodotto. 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218660" y="5449452"/>
            <a:ext cx="469127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conoscenza diventa forza produttiva fondamentale solo con l’età moderna, rivoluzione scientifica del ‘600, che fa emergere la conoscenza scientifica. 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 flipH="1">
            <a:off x="1677367" y="3029887"/>
            <a:ext cx="289030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it-IT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scienza conquista così l’autonomia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36566" y="2342494"/>
            <a:ext cx="5626566" cy="3217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09800" y="285729"/>
            <a:ext cx="7772400" cy="1571636"/>
          </a:xfrm>
        </p:spPr>
        <p:txBody>
          <a:bodyPr/>
          <a:lstStyle/>
          <a:p>
            <a:r>
              <a:rPr lang="it-IT" sz="3200" i="1" dirty="0">
                <a:latin typeface="Castellar" pitchFamily="18" charset="0"/>
              </a:rPr>
              <a:t>Turismo Online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95600" y="1285860"/>
            <a:ext cx="6400800" cy="171451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Castellar" pitchFamily="18" charset="0"/>
              </a:rPr>
              <a:t>e soggetti che vi operano</a:t>
            </a:r>
            <a:endParaRPr lang="it-IT" dirty="0">
              <a:solidFill>
                <a:schemeClr val="tx1"/>
              </a:solidFill>
              <a:latin typeface="Castellar" pitchFamily="18" charset="0"/>
            </a:endParaRPr>
          </a:p>
        </p:txBody>
      </p:sp>
      <p:pic>
        <p:nvPicPr>
          <p:cNvPr id="4" name="Immagine 3" descr="turismo-onl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298" y="3143248"/>
            <a:ext cx="4012508" cy="26683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247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550</Words>
  <Application>Microsoft Office PowerPoint</Application>
  <PresentationFormat>Widescreen</PresentationFormat>
  <Paragraphs>48</Paragraphs>
  <Slides>13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10</vt:i4>
      </vt:variant>
      <vt:variant>
        <vt:lpstr>Titoli diapositive</vt:lpstr>
      </vt:variant>
      <vt:variant>
        <vt:i4>13</vt:i4>
      </vt:variant>
    </vt:vector>
  </HeadingPairs>
  <TitlesOfParts>
    <vt:vector size="35" baseType="lpstr">
      <vt:lpstr>Algerian</vt:lpstr>
      <vt:lpstr>Arial</vt:lpstr>
      <vt:lpstr>Baskerville Old Face</vt:lpstr>
      <vt:lpstr>Calibri</vt:lpstr>
      <vt:lpstr>Calibri Light</vt:lpstr>
      <vt:lpstr>Castellar</vt:lpstr>
      <vt:lpstr>Century Schoolbook</vt:lpstr>
      <vt:lpstr>Comic Sans MS</vt:lpstr>
      <vt:lpstr>Forte</vt:lpstr>
      <vt:lpstr>Noto Sans Symbols</vt:lpstr>
      <vt:lpstr>Times New Roman</vt:lpstr>
      <vt:lpstr>Wingdings</vt:lpstr>
      <vt:lpstr>Tema di Office</vt:lpstr>
      <vt:lpstr>1_Tema di Office</vt:lpstr>
      <vt:lpstr>2_Tema di Office</vt:lpstr>
      <vt:lpstr>3_Tema di Office</vt:lpstr>
      <vt:lpstr>4_Tema di Office</vt:lpstr>
      <vt:lpstr>5_Tema di Office</vt:lpstr>
      <vt:lpstr>6_Tema di Office</vt:lpstr>
      <vt:lpstr>7_Tema di Office</vt:lpstr>
      <vt:lpstr>8_Tema di Office</vt:lpstr>
      <vt:lpstr>9_Tema di Office</vt:lpstr>
      <vt:lpstr>«Openness e nuovi modelli di sostenibilità. Nell’economia dei BBCC , della conoscenza e nell’economia del turismo»</vt:lpstr>
      <vt:lpstr>Presentazione standard di PowerPoint</vt:lpstr>
      <vt:lpstr>Economia della conoscenza</vt:lpstr>
      <vt:lpstr>OPENNESS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Turismo Online</vt:lpstr>
      <vt:lpstr>Presentazione standard di PowerPoint</vt:lpstr>
      <vt:lpstr>Che ruolo hanno i turisti?</vt:lpstr>
      <vt:lpstr>Presentazione standard di PowerPoint</vt:lpstr>
      <vt:lpstr>Emerging Tech Travel Report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«Openness e nuovi modelli di sostenibilità. Nell’economia dei BBCC , della conoscenza e nell’economia del turismo»</dc:title>
  <dc:creator>Giada</dc:creator>
  <cp:lastModifiedBy>Giada</cp:lastModifiedBy>
  <cp:revision>11</cp:revision>
  <dcterms:created xsi:type="dcterms:W3CDTF">2018-03-24T16:28:57Z</dcterms:created>
  <dcterms:modified xsi:type="dcterms:W3CDTF">2018-03-25T10:44:01Z</dcterms:modified>
</cp:coreProperties>
</file>