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  <p:sldMasterId id="2147483845" r:id="rId2"/>
    <p:sldMasterId id="2147483857" r:id="rId3"/>
    <p:sldMasterId id="2147483869" r:id="rId4"/>
    <p:sldMasterId id="2147483881" r:id="rId5"/>
    <p:sldMasterId id="2147483893" r:id="rId6"/>
    <p:sldMasterId id="2147483905" r:id="rId7"/>
    <p:sldMasterId id="2147483917" r:id="rId8"/>
    <p:sldMasterId id="2147483929" r:id="rId9"/>
    <p:sldMasterId id="2147483941" r:id="rId10"/>
  </p:sldMasterIdLst>
  <p:notesMasterIdLst>
    <p:notesMasterId r:id="rId24"/>
  </p:notesMasterIdLst>
  <p:sldIdLst>
    <p:sldId id="256" r:id="rId11"/>
    <p:sldId id="257" r:id="rId12"/>
    <p:sldId id="258" r:id="rId13"/>
    <p:sldId id="262" r:id="rId14"/>
    <p:sldId id="267" r:id="rId15"/>
    <p:sldId id="268" r:id="rId16"/>
    <p:sldId id="269" r:id="rId17"/>
    <p:sldId id="270" r:id="rId18"/>
    <p:sldId id="263" r:id="rId19"/>
    <p:sldId id="264" r:id="rId20"/>
    <p:sldId id="265" r:id="rId21"/>
    <p:sldId id="266" r:id="rId22"/>
    <p:sldId id="259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07545-220E-443D-A10B-B9432EB014E8}" type="datetimeFigureOut">
              <a:rPr lang="it-IT" smtClean="0"/>
              <a:t>25/03/2018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B44D8-9268-4E93-8896-AD5F739F3D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9482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0072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5577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0509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1050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DE4-9A57-408A-A7DE-5D45AFCE02C7}" type="datetimeFigureOut">
              <a:rPr lang="it-IT" smtClean="0"/>
              <a:t>25/03/2018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A049-C7D1-432A-9B57-FA20489DBF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795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DE4-9A57-408A-A7DE-5D45AFCE02C7}" type="datetimeFigureOut">
              <a:rPr lang="it-IT" smtClean="0"/>
              <a:t>25/03/2018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A049-C7D1-432A-9B57-FA20489DBF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941613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Vuot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7430083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Diapositiva tito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1897757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Titolo e contenut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255064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Intestazione sezion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084865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Due contenuti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452489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Confronto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784152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Solo titol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254050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Contenuto con didascalia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132610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Immagine con didascalia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9205629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Titolo e testo vertical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56502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DE4-9A57-408A-A7DE-5D45AFCE02C7}" type="datetimeFigureOut">
              <a:rPr lang="it-IT" smtClean="0"/>
              <a:t>25/03/2018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A049-C7D1-432A-9B57-FA20489DBF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095175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1_Titolo e testo vertica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3753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ctrTitle"/>
          </p:nvPr>
        </p:nvSpPr>
        <p:spPr>
          <a:xfrm>
            <a:off x="914400" y="2130423"/>
            <a:ext cx="103632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1"/>
          </p:nvPr>
        </p:nvSpPr>
        <p:spPr>
          <a:xfrm>
            <a:off x="1828800" y="3886201"/>
            <a:ext cx="85344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8E605638-6664-4738-AB29-A6597A99703E}" type="datetime1">
              <a:rPr lang="it-IT"/>
              <a:pPr/>
              <a:t>25/03/2018</a:t>
            </a:fld>
            <a:endParaRPr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3C5AD149-46B1-47F4-9AF3-7CB109168B64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555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DA5999BF-035F-4C8C-862C-0E4560D0C52C}" type="datetime1">
              <a:rPr lang="it-IT"/>
              <a:pPr/>
              <a:t>25/03/2018</a:t>
            </a:fld>
            <a:endParaRPr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B5E6567D-5A36-412D-8991-B34AB90AFCFC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2274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963081" y="4406896"/>
            <a:ext cx="103632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963081" y="2906713"/>
            <a:ext cx="103632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A3336AFC-E66E-439D-A020-6624639F432C}" type="datetime1">
              <a:rPr lang="it-IT"/>
              <a:pPr/>
              <a:t>25/03/2018</a:t>
            </a:fld>
            <a:endParaRPr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51EEE194-A744-405A-8A46-46A2A6737622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7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609601" y="1600201"/>
            <a:ext cx="5384804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6197595" y="1600201"/>
            <a:ext cx="5384804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2FBADA9F-6911-4FF6-81B5-E58B1B50A9AE}" type="datetime1">
              <a:rPr lang="it-IT"/>
              <a:pPr/>
              <a:t>25/03/2018</a:t>
            </a:fld>
            <a:endParaRPr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5DFDBC36-4F1D-42C0-949E-3C5B6884BD35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147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609600" y="1535114"/>
            <a:ext cx="5386912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609600" y="2174872"/>
            <a:ext cx="5386912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 txBox="1">
            <a:spLocks noGrp="1"/>
          </p:cNvSpPr>
          <p:nvPr>
            <p:ph type="body" idx="3"/>
          </p:nvPr>
        </p:nvSpPr>
        <p:spPr>
          <a:xfrm>
            <a:off x="6193364" y="1535114"/>
            <a:ext cx="5389035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 txBox="1">
            <a:spLocks noGrp="1"/>
          </p:cNvSpPr>
          <p:nvPr>
            <p:ph idx="4"/>
          </p:nvPr>
        </p:nvSpPr>
        <p:spPr>
          <a:xfrm>
            <a:off x="6193364" y="2174872"/>
            <a:ext cx="5389035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7F27497E-98EE-4845-8AEB-4E86BD7A628C}" type="datetime1">
              <a:rPr lang="it-IT"/>
              <a:pPr/>
              <a:t>25/03/2018</a:t>
            </a:fld>
            <a:endParaRPr/>
          </a:p>
        </p:txBody>
      </p:sp>
      <p:sp>
        <p:nvSpPr>
          <p:cNvPr id="8" name="Segnaposto piè di pagina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9" name="Segnaposto numero diapositiva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38C6DBC1-AA40-456B-916F-8A324A06A910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71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FCF5CEDC-A525-4498-84E0-22F4EB2F1035}" type="datetime1">
              <a:rPr lang="it-IT"/>
              <a:pPr/>
              <a:t>25/03/2018</a:t>
            </a:fld>
            <a:endParaRPr/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AE2C7634-6FEF-4BAE-AAB4-8BBB8E49A73F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014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A4919F1B-B094-4774-B246-04B710F5FCBA}" type="datetime1">
              <a:rPr lang="it-IT"/>
              <a:pPr/>
              <a:t>25/03/2018</a:t>
            </a:fld>
            <a:endParaRPr/>
          </a:p>
        </p:txBody>
      </p:sp>
      <p:sp>
        <p:nvSpPr>
          <p:cNvPr id="3" name="Segnaposto piè di pagina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Segnaposto numero diapositiva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CD237E4F-4400-4104-B173-2CB8FFF161BE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1824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609601" y="273048"/>
            <a:ext cx="401108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4766730" y="273048"/>
            <a:ext cx="6815669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609601" y="1435095"/>
            <a:ext cx="401108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9993DD22-8C51-437E-87CB-36C2EC9E590C}" type="datetime1">
              <a:rPr lang="it-IT"/>
              <a:pPr/>
              <a:t>25/03/2018</a:t>
            </a:fld>
            <a:endParaRPr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512170BE-4A63-4BFD-B54F-C1EAD406E078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5967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DE4-9A57-408A-A7DE-5D45AFCE02C7}" type="datetimeFigureOut">
              <a:rPr lang="it-IT" smtClean="0"/>
              <a:t>25/03/2018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A049-C7D1-432A-9B57-FA20489DBF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06563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2389717" y="4800601"/>
            <a:ext cx="73152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 txBox="1">
            <a:spLocks noGrp="1"/>
          </p:cNvSpPr>
          <p:nvPr>
            <p:ph type="pic" idx="1"/>
          </p:nvPr>
        </p:nvSpPr>
        <p:spPr>
          <a:xfrm>
            <a:off x="2389717" y="612776"/>
            <a:ext cx="7315200" cy="4114800"/>
          </a:xfrm>
        </p:spPr>
        <p:txBody>
          <a:bodyPr/>
          <a:lstStyle>
            <a:lvl1pPr marL="0" indent="0">
              <a:buNone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2389717" y="5367335"/>
            <a:ext cx="73152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BECD7C48-50AA-4801-9A2F-3D6C17D35D62}" type="datetime1">
              <a:rPr lang="it-IT"/>
              <a:pPr/>
              <a:t>25/03/2018</a:t>
            </a:fld>
            <a:endParaRPr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6FB86EE8-9F86-4C06-B411-E590F9DE4D82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747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7AB6460F-8949-412F-A817-3BC1E535D4AC}" type="datetime1">
              <a:rPr lang="it-IT"/>
              <a:pPr/>
              <a:t>25/03/2018</a:t>
            </a:fld>
            <a:endParaRPr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C65325D5-262A-4C52-86D8-34265967B036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738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 txBox="1"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>
          <a:xfrm>
            <a:off x="609600" y="274641"/>
            <a:ext cx="8026395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BF0A7F92-2F7C-41CB-9768-EA857B97341A}" type="datetime1">
              <a:rPr lang="it-IT"/>
              <a:pPr/>
              <a:t>25/03/2018</a:t>
            </a:fld>
            <a:endParaRPr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013516B7-F7A0-4CEC-873D-7BE730F5815F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130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7903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391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379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0319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003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5360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44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DE4-9A57-408A-A7DE-5D45AFCE02C7}" type="datetimeFigureOut">
              <a:rPr lang="it-IT" smtClean="0"/>
              <a:t>25/03/2018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A049-C7D1-432A-9B57-FA20489DBF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5271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948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5046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3266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4305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9640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870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0766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420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7084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830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DE4-9A57-408A-A7DE-5D45AFCE02C7}" type="datetimeFigureOut">
              <a:rPr lang="it-IT" smtClean="0"/>
              <a:t>25/03/2018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A049-C7D1-432A-9B57-FA20489DBF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3749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9754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8699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2726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5601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8676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7495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7754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6423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64472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42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DE4-9A57-408A-A7DE-5D45AFCE02C7}" type="datetimeFigureOut">
              <a:rPr lang="it-IT" smtClean="0"/>
              <a:t>25/03/2018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A049-C7D1-432A-9B57-FA20489DBF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59652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79706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479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42081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38573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81034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39451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6866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7369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19367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24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DE4-9A57-408A-A7DE-5D45AFCE02C7}" type="datetimeFigureOut">
              <a:rPr lang="it-IT" smtClean="0"/>
              <a:t>25/03/2018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A049-C7D1-432A-9B57-FA20489DBF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98374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78025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26183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4519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82679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4176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12673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66311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Vuot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1443847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Diapositiva tito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8620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Titolo e contenut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6432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DE4-9A57-408A-A7DE-5D45AFCE02C7}" type="datetimeFigureOut">
              <a:rPr lang="it-IT" smtClean="0"/>
              <a:t>25/03/2018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A049-C7D1-432A-9B57-FA20489DBF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37874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Intestazione sezion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201617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Due contenuti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205789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Confronto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6002667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Solo titol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314877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Contenuto con didascalia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4045665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Immagine con didascalia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1452130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Titolo e testo vertical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56863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1_Titolo e testo vertica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564892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Vuot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4836308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Diapositiva tito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7648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DE4-9A57-408A-A7DE-5D45AFCE02C7}" type="datetimeFigureOut">
              <a:rPr lang="it-IT" smtClean="0"/>
              <a:t>25/03/2018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A049-C7D1-432A-9B57-FA20489DBF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365287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Titolo e contenut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198978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Intestazione sezion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792225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Due contenuti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099891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Confronto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861512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Solo titol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666796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Contenuto con didascalia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622694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Immagine con didascalia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702064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Titolo e testo vertical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423045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1_Titolo e testo vertica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650448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Vuot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989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DE4-9A57-408A-A7DE-5D45AFCE02C7}" type="datetimeFigureOut">
              <a:rPr lang="it-IT" smtClean="0"/>
              <a:t>25/03/2018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A049-C7D1-432A-9B57-FA20489DBF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796311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Diapositiva tito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731089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Titolo e contenut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6261469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Intestazione sezion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1696030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Due contenuti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072669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Confronto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96092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Solo titol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987156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Contenuto con didascalia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668109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Immagine con didascalia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019772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Titolo e testo vertical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37917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1_Titolo e testo vertica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840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E2DE4-9A57-408A-A7DE-5D45AFCE02C7}" type="datetimeFigureOut">
              <a:rPr lang="it-IT" smtClean="0"/>
              <a:t>25/03/2018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2A049-C7D1-432A-9B57-FA20489DBF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396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t-IT" kern="0"/>
              <a:pPr>
                <a:buClr>
                  <a:srgbClr val="000000"/>
                </a:buClr>
                <a:buFont typeface="Arial"/>
                <a:buNone/>
              </a:pPr>
              <a:t>‹N›</a:t>
            </a:fld>
            <a:endParaRPr kern="0"/>
          </a:p>
        </p:txBody>
      </p:sp>
    </p:spTree>
    <p:extLst>
      <p:ext uri="{BB962C8B-B14F-4D97-AF65-F5344CB8AC3E}">
        <p14:creationId xmlns:p14="http://schemas.microsoft.com/office/powerpoint/2010/main" val="23873233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 txBox="1">
            <a:spLocks noGrp="1"/>
          </p:cNvSpPr>
          <p:nvPr>
            <p:ph type="title"/>
          </p:nvPr>
        </p:nvSpPr>
        <p:spPr>
          <a:xfrm>
            <a:off x="609600" y="27464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2"/>
          </p:nvPr>
        </p:nvSpPr>
        <p:spPr>
          <a:xfrm>
            <a:off x="609600" y="6356352"/>
            <a:ext cx="2844795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fld id="{43443398-4824-4986-8266-47446FB5AFCE}" type="datetime1">
              <a:rPr lang="it-IT"/>
              <a:pPr/>
              <a:t>25/03/2018</a:t>
            </a:fld>
            <a:endParaRPr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3"/>
          </p:nvPr>
        </p:nvSpPr>
        <p:spPr>
          <a:xfrm>
            <a:off x="4165605" y="6356352"/>
            <a:ext cx="386080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endParaRPr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4"/>
          </p:nvPr>
        </p:nvSpPr>
        <p:spPr>
          <a:xfrm>
            <a:off x="8737604" y="6356352"/>
            <a:ext cx="2844795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fld id="{3C5BD637-0584-4B79-815E-0AF25AF2EA04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591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it-IT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it-IT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it-IT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it-IT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it-IT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it-IT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87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798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46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25AD4-BCFA-441E-A7AB-73CAE72AC8F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25/03/2018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FE6C8-8446-446E-BD55-116AC84C2CB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114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t-IT" kern="0"/>
              <a:pPr>
                <a:buClr>
                  <a:srgbClr val="000000"/>
                </a:buClr>
                <a:buFont typeface="Arial"/>
                <a:buNone/>
              </a:pPr>
              <a:t>‹N›</a:t>
            </a:fld>
            <a:endParaRPr kern="0"/>
          </a:p>
        </p:txBody>
      </p:sp>
    </p:spTree>
    <p:extLst>
      <p:ext uri="{BB962C8B-B14F-4D97-AF65-F5344CB8AC3E}">
        <p14:creationId xmlns:p14="http://schemas.microsoft.com/office/powerpoint/2010/main" val="170189565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t-IT" kern="0"/>
              <a:pPr>
                <a:buClr>
                  <a:srgbClr val="000000"/>
                </a:buClr>
                <a:buFont typeface="Arial"/>
                <a:buNone/>
              </a:pPr>
              <a:t>‹N›</a:t>
            </a:fld>
            <a:endParaRPr kern="0"/>
          </a:p>
        </p:txBody>
      </p:sp>
    </p:spTree>
    <p:extLst>
      <p:ext uri="{BB962C8B-B14F-4D97-AF65-F5344CB8AC3E}">
        <p14:creationId xmlns:p14="http://schemas.microsoft.com/office/powerpoint/2010/main" val="422987144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t-IT" kern="0"/>
              <a:pPr>
                <a:buClr>
                  <a:srgbClr val="000000"/>
                </a:buClr>
                <a:buFont typeface="Arial"/>
                <a:buNone/>
              </a:pPr>
              <a:t>‹N›</a:t>
            </a:fld>
            <a:endParaRPr kern="0"/>
          </a:p>
        </p:txBody>
      </p:sp>
    </p:spTree>
    <p:extLst>
      <p:ext uri="{BB962C8B-B14F-4D97-AF65-F5344CB8AC3E}">
        <p14:creationId xmlns:p14="http://schemas.microsoft.com/office/powerpoint/2010/main" val="179689479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53784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Forte" panose="03060902040502070203" pitchFamily="66" charset="0"/>
              </a:rPr>
              <a:t>«</a:t>
            </a:r>
            <a:r>
              <a:rPr lang="it-IT" dirty="0" err="1" smtClean="0">
                <a:latin typeface="Forte" panose="03060902040502070203" pitchFamily="66" charset="0"/>
              </a:rPr>
              <a:t>Openness</a:t>
            </a:r>
            <a:r>
              <a:rPr lang="it-IT" dirty="0" smtClean="0">
                <a:latin typeface="Forte" panose="03060902040502070203" pitchFamily="66" charset="0"/>
              </a:rPr>
              <a:t> e nuovi modelli di sostenibilità. Nell’economia dei BBCC , della conoscenza e nell’economia del turismo»</a:t>
            </a:r>
            <a:endParaRPr lang="it-IT" dirty="0">
              <a:latin typeface="Forte" panose="03060902040502070203" pitchFamily="6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040880" y="5818909"/>
            <a:ext cx="5577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 smtClean="0">
                <a:latin typeface="Century Schoolbook" panose="02040604050505020304" pitchFamily="18" charset="0"/>
              </a:rPr>
              <a:t>Cacciatore Giorgia, Conti Federica, Grimaldi Maria Sole, </a:t>
            </a:r>
            <a:r>
              <a:rPr lang="it-IT" sz="2000" b="1" i="1" dirty="0" err="1" smtClean="0">
                <a:latin typeface="Century Schoolbook" panose="02040604050505020304" pitchFamily="18" charset="0"/>
              </a:rPr>
              <a:t>Nicoli</a:t>
            </a:r>
            <a:r>
              <a:rPr lang="it-IT" sz="2000" b="1" i="1" dirty="0" smtClean="0">
                <a:latin typeface="Century Schoolbook" panose="02040604050505020304" pitchFamily="18" charset="0"/>
              </a:rPr>
              <a:t> Lucrezia</a:t>
            </a:r>
            <a:endParaRPr lang="it-IT" sz="2000" b="1" i="1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09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81200" y="428605"/>
            <a:ext cx="2686040" cy="32147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1800" dirty="0">
                <a:latin typeface="Comic Sans MS" pitchFamily="66" charset="0"/>
              </a:rPr>
              <a:t>Negli ultimi anni abbiamo assistito ad un processo inverso nel mondo del turismo, la catena di distribuzione è diventata sempre più corta.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381884" y="642919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  <a:latin typeface="Comic Sans MS" pitchFamily="66" charset="0"/>
              </a:rPr>
              <a:t>Durante questo processo si sono distinte 2 figure</a:t>
            </a:r>
          </a:p>
          <a:p>
            <a:pPr>
              <a:buFont typeface="Arial" pitchFamily="34" charset="0"/>
              <a:buChar char="•"/>
            </a:pPr>
            <a:r>
              <a:rPr lang="it-IT" dirty="0">
                <a:solidFill>
                  <a:prstClr val="black"/>
                </a:solidFill>
                <a:latin typeface="Comic Sans MS" pitchFamily="66" charset="0"/>
              </a:rPr>
              <a:t>Operatori tradizionali </a:t>
            </a:r>
          </a:p>
          <a:p>
            <a:pPr>
              <a:buFont typeface="Arial" pitchFamily="34" charset="0"/>
              <a:buChar char="•"/>
            </a:pPr>
            <a:r>
              <a:rPr lang="it-IT" dirty="0">
                <a:solidFill>
                  <a:prstClr val="black"/>
                </a:solidFill>
                <a:latin typeface="Comic Sans MS" pitchFamily="66" charset="0"/>
              </a:rPr>
              <a:t>Operatori Online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809720" y="5000636"/>
            <a:ext cx="25003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  <a:latin typeface="Comic Sans MS" pitchFamily="66" charset="0"/>
              </a:rPr>
              <a:t>Le figure tradizionali che conosciamo sono andate a diminuire drasticamente negli ultimi anni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953256" y="5000636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  <a:latin typeface="Comic Sans MS" pitchFamily="66" charset="0"/>
              </a:rPr>
              <a:t>Gli intermediari turistici online sono nuove figure che utilizzano tecniche di comunicazione online</a:t>
            </a:r>
          </a:p>
        </p:txBody>
      </p:sp>
      <p:pic>
        <p:nvPicPr>
          <p:cNvPr id="12" name="Immagine 11" descr="turism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2926" y="2285992"/>
            <a:ext cx="3929090" cy="2500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4494582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latin typeface="Castellar" pitchFamily="18" charset="0"/>
              </a:rPr>
              <a:t>Che ruolo hanno i turisti?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66844" y="1428736"/>
            <a:ext cx="2643206" cy="17145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1800" dirty="0">
                <a:latin typeface="Comic Sans MS" pitchFamily="66" charset="0"/>
              </a:rPr>
              <a:t>Il turista è il     </a:t>
            </a:r>
            <a:r>
              <a:rPr lang="it-IT" sz="1800" b="1" u="sng" dirty="0">
                <a:latin typeface="Comic Sans MS" pitchFamily="66" charset="0"/>
              </a:rPr>
              <a:t>protagonista</a:t>
            </a:r>
            <a:r>
              <a:rPr lang="it-IT" sz="1800" dirty="0">
                <a:latin typeface="Comic Sans MS" pitchFamily="66" charset="0"/>
              </a:rPr>
              <a:t>  di questa rivoluzione 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4810116" y="1643050"/>
            <a:ext cx="1285884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810380" y="1500175"/>
            <a:ext cx="2714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  <a:latin typeface="Comic Sans MS" pitchFamily="66" charset="0"/>
              </a:rPr>
              <a:t>Hanno una partecipazione diretta alla creazione dei loro viaggi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952596" y="3786191"/>
            <a:ext cx="17145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  <a:latin typeface="Comic Sans MS" pitchFamily="66" charset="0"/>
              </a:rPr>
              <a:t>Con l’avvento di internet organizzare viaggi è diventato più facile ed economico e ormai tutto lo sanno fare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8167702" y="4071943"/>
            <a:ext cx="19288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  <a:latin typeface="Comic Sans MS" pitchFamily="66" charset="0"/>
              </a:rPr>
              <a:t>Utilizzando internet i consumatori finali riescono a confrontare prezzi e orari in pochi click </a:t>
            </a:r>
          </a:p>
        </p:txBody>
      </p:sp>
      <p:sp>
        <p:nvSpPr>
          <p:cNvPr id="9" name="Freccia in giù 8"/>
          <p:cNvSpPr/>
          <p:nvPr/>
        </p:nvSpPr>
        <p:spPr>
          <a:xfrm>
            <a:off x="2452662" y="2857496"/>
            <a:ext cx="42862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1" name="Freccia in giù 10"/>
          <p:cNvSpPr/>
          <p:nvPr/>
        </p:nvSpPr>
        <p:spPr>
          <a:xfrm>
            <a:off x="8524892" y="3000372"/>
            <a:ext cx="42862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00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952596" y="428605"/>
            <a:ext cx="7215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prstClr val="black"/>
                </a:solidFill>
                <a:latin typeface="Castellar" pitchFamily="18" charset="0"/>
              </a:rPr>
              <a:t>Gli operatori dominanti nel settore sono :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524000" y="1785927"/>
            <a:ext cx="8929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>
                <a:solidFill>
                  <a:prstClr val="black"/>
                </a:solidFill>
                <a:latin typeface="Comic Sans MS" pitchFamily="66" charset="0"/>
              </a:rPr>
              <a:t>Gli operatori tradizionali che hanno implementato dei servizi di commercio elettronico (Tour </a:t>
            </a:r>
            <a:r>
              <a:rPr lang="it-IT" dirty="0" err="1">
                <a:solidFill>
                  <a:prstClr val="black"/>
                </a:solidFill>
                <a:latin typeface="Comic Sans MS" pitchFamily="66" charset="0"/>
              </a:rPr>
              <a:t>operator</a:t>
            </a:r>
            <a:r>
              <a:rPr lang="it-IT" dirty="0">
                <a:solidFill>
                  <a:prstClr val="black"/>
                </a:solidFill>
                <a:latin typeface="Comic Sans MS" pitchFamily="66" charset="0"/>
              </a:rPr>
              <a:t>, GDS)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0" y="2428868"/>
            <a:ext cx="942972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t-IT" dirty="0">
                <a:solidFill>
                  <a:srgbClr val="000000"/>
                </a:solidFill>
                <a:latin typeface="Comic Sans MS" pitchFamily="66" charset="0"/>
                <a:ea typeface="Times New Roman" pitchFamily="18" charset="0"/>
                <a:cs typeface="Arial" pitchFamily="34" charset="0"/>
              </a:rPr>
              <a:t>Organizzazioni produttrici di servizi turistici ( catene alberghiere, compagnie aeree, servizi di autonoleggio);</a:t>
            </a:r>
            <a:endParaRPr lang="it-IT" dirty="0">
              <a:solidFill>
                <a:prstClr val="black"/>
              </a:solidFill>
              <a:latin typeface="Comic Sans MS" pitchFamily="66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t-IT" dirty="0">
                <a:solidFill>
                  <a:srgbClr val="000000"/>
                </a:solidFill>
                <a:latin typeface="Comic Sans MS" pitchFamily="66" charset="0"/>
                <a:ea typeface="Times New Roman" pitchFamily="18" charset="0"/>
                <a:cs typeface="Arial" pitchFamily="34" charset="0"/>
              </a:rPr>
              <a:t>Nuove organizzazioni di intermediazione turistica ( Expedia, </a:t>
            </a:r>
            <a:r>
              <a:rPr lang="it-IT" dirty="0" err="1">
                <a:solidFill>
                  <a:srgbClr val="000000"/>
                </a:solidFill>
                <a:latin typeface="Comic Sans MS" pitchFamily="66" charset="0"/>
                <a:ea typeface="Times New Roman" pitchFamily="18" charset="0"/>
                <a:cs typeface="Arial" pitchFamily="34" charset="0"/>
              </a:rPr>
              <a:t>Lastiminute</a:t>
            </a:r>
            <a:r>
              <a:rPr lang="it-IT" dirty="0">
                <a:solidFill>
                  <a:srgbClr val="000000"/>
                </a:solidFill>
                <a:latin typeface="Comic Sans MS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Comic Sans MS" pitchFamily="66" charset="0"/>
                <a:ea typeface="Times New Roman" pitchFamily="18" charset="0"/>
                <a:cs typeface="Arial" pitchFamily="34" charset="0"/>
              </a:rPr>
              <a:t>Opodo</a:t>
            </a:r>
            <a:r>
              <a:rPr lang="it-IT" dirty="0">
                <a:solidFill>
                  <a:srgbClr val="000000"/>
                </a:solidFill>
                <a:latin typeface="Comic Sans MS" pitchFamily="66" charset="0"/>
                <a:ea typeface="Times New Roman" pitchFamily="18" charset="0"/>
                <a:cs typeface="Arial" pitchFamily="34" charset="0"/>
              </a:rPr>
              <a:t>, Venere);</a:t>
            </a:r>
            <a:endParaRPr lang="it-IT" dirty="0">
              <a:solidFill>
                <a:prstClr val="black"/>
              </a:solidFill>
              <a:latin typeface="Comic Sans MS" pitchFamily="66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t-IT" dirty="0">
                <a:solidFill>
                  <a:srgbClr val="000000"/>
                </a:solidFill>
                <a:latin typeface="Comic Sans MS" pitchFamily="66" charset="0"/>
                <a:ea typeface="Times New Roman" pitchFamily="18" charset="0"/>
                <a:cs typeface="Arial" pitchFamily="34" charset="0"/>
              </a:rPr>
              <a:t>Territori turistici. In questo caso l’intermediazione turistica passa attraverso siti online di organizzazioni pubbliche o private in ambito territoriale più o meno ampio.</a:t>
            </a:r>
            <a:endParaRPr lang="it-IT" dirty="0">
              <a:solidFill>
                <a:prstClr val="black"/>
              </a:solidFill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9" name="Immagine 8" descr="1507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84" y="4286256"/>
            <a:ext cx="4286250" cy="23574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8372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5400" dirty="0" err="1" smtClean="0">
                <a:latin typeface="Algerian" panose="04020705040A02060702" pitchFamily="82" charset="0"/>
              </a:rPr>
              <a:t>Emerging</a:t>
            </a:r>
            <a:r>
              <a:rPr lang="it-IT" sz="5400" dirty="0" smtClean="0">
                <a:latin typeface="Algerian" panose="04020705040A02060702" pitchFamily="82" charset="0"/>
              </a:rPr>
              <a:t> </a:t>
            </a:r>
            <a:r>
              <a:rPr lang="it-IT" sz="5400" dirty="0" err="1" smtClean="0">
                <a:latin typeface="Algerian" panose="04020705040A02060702" pitchFamily="82" charset="0"/>
              </a:rPr>
              <a:t>Tech</a:t>
            </a:r>
            <a:r>
              <a:rPr lang="it-IT" sz="5400" dirty="0" smtClean="0">
                <a:latin typeface="Algerian" panose="04020705040A02060702" pitchFamily="82" charset="0"/>
              </a:rPr>
              <a:t> Travel Report</a:t>
            </a:r>
            <a:endParaRPr lang="it-IT" sz="5400" dirty="0">
              <a:latin typeface="Algerian" panose="04020705040A02060702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50" y="1825625"/>
            <a:ext cx="11635740" cy="4351338"/>
          </a:xfrm>
          <a:noFill/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it-IT" sz="3200" dirty="0" smtClean="0">
                <a:latin typeface="Baskerville Old Face" panose="02020602080505020303" pitchFamily="18" charset="0"/>
              </a:rPr>
              <a:t>Intelligenza connessa: automazione</a:t>
            </a:r>
          </a:p>
          <a:p>
            <a:pPr marL="0" indent="0"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                                       maggiori informazioni, minimo sforzo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 smtClean="0">
                <a:latin typeface="Baskerville Old Face" panose="02020602080505020303" pitchFamily="18" charset="0"/>
              </a:rPr>
              <a:t>Interfacciarsi con i clienti: chat con clienti</a:t>
            </a:r>
          </a:p>
          <a:p>
            <a:pPr marL="0" indent="0">
              <a:buNone/>
            </a:pPr>
            <a:r>
              <a:rPr lang="it-IT" sz="3200" dirty="0">
                <a:latin typeface="Baskerville Old Face" panose="02020602080505020303" pitchFamily="18" charset="0"/>
              </a:rPr>
              <a:t> </a:t>
            </a:r>
            <a:r>
              <a:rPr lang="it-IT" sz="3200" dirty="0" smtClean="0">
                <a:latin typeface="Baskerville Old Face" panose="02020602080505020303" pitchFamily="18" charset="0"/>
              </a:rPr>
              <a:t>                                            fiducia tra viaggiatori e agenti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 smtClean="0">
                <a:latin typeface="Baskerville Old Face" panose="02020602080505020303" pitchFamily="18" charset="0"/>
              </a:rPr>
              <a:t>Realtà digitali: conoscere immediatamente nuovi prodotti di viaggio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00952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652010" y="3154680"/>
            <a:ext cx="3303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latin typeface="Baskerville Old Face" panose="02020602080505020303" pitchFamily="18" charset="0"/>
              </a:rPr>
              <a:t>TECNOLOGIA</a:t>
            </a:r>
            <a:endParaRPr lang="it-IT" sz="2800" dirty="0">
              <a:latin typeface="Baskerville Old Face" panose="02020602080505020303" pitchFamily="18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88882">
            <a:off x="740183" y="1455651"/>
            <a:ext cx="1946514" cy="723597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35634">
            <a:off x="8970645" y="674371"/>
            <a:ext cx="2013891" cy="1177290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7169">
            <a:off x="1322465" y="4571044"/>
            <a:ext cx="1428750" cy="1428750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70573">
            <a:off x="8899664" y="4784508"/>
            <a:ext cx="2015985" cy="84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27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 smtClean="0">
                <a:latin typeface="Algerian" panose="04020705040A02060702" pitchFamily="82" charset="0"/>
              </a:rPr>
              <a:t>Economia della conoscenza</a:t>
            </a:r>
            <a:endParaRPr lang="it-IT" sz="5400" dirty="0">
              <a:latin typeface="Algerian" panose="04020705040A02060702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5760" y="1825625"/>
            <a:ext cx="11635740" cy="4351338"/>
          </a:xfrm>
          <a:noFill/>
        </p:spPr>
        <p:txBody>
          <a:bodyPr/>
          <a:lstStyle/>
          <a:p>
            <a:r>
              <a:rPr lang="it-IT" dirty="0" smtClean="0">
                <a:latin typeface="Forte" panose="03060902040502070203" pitchFamily="66" charset="0"/>
              </a:rPr>
              <a:t>Segmento economico prodotto tramite la conoscenza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>
                <a:latin typeface="Forte" panose="03060902040502070203" pitchFamily="66" charset="0"/>
              </a:rPr>
              <a:t>Lavoro umano </a:t>
            </a:r>
            <a:r>
              <a:rPr lang="it-IT" dirty="0" smtClean="0">
                <a:solidFill>
                  <a:schemeClr val="bg1"/>
                </a:solidFill>
                <a:latin typeface="Forte" panose="03060902040502070203" pitchFamily="66" charset="0"/>
              </a:rPr>
              <a:t>-&gt;</a:t>
            </a:r>
            <a:r>
              <a:rPr lang="it-IT" dirty="0" smtClean="0">
                <a:latin typeface="Forte" panose="03060902040502070203" pitchFamily="66" charset="0"/>
              </a:rPr>
              <a:t> conoscenze innovative </a:t>
            </a:r>
            <a:r>
              <a:rPr lang="it-IT" dirty="0" smtClean="0">
                <a:solidFill>
                  <a:schemeClr val="bg1"/>
                </a:solidFill>
                <a:latin typeface="Forte" panose="03060902040502070203" pitchFamily="66" charset="0"/>
              </a:rPr>
              <a:t>-&gt;</a:t>
            </a:r>
            <a:r>
              <a:rPr lang="it-IT" dirty="0" smtClean="0">
                <a:latin typeface="Forte" panose="03060902040502070203" pitchFamily="66" charset="0"/>
              </a:rPr>
              <a:t> trasforma materia </a:t>
            </a:r>
            <a:r>
              <a:rPr lang="it-IT" dirty="0" smtClean="0">
                <a:solidFill>
                  <a:schemeClr val="bg1"/>
                </a:solidFill>
                <a:latin typeface="Forte" panose="03060902040502070203" pitchFamily="66" charset="0"/>
              </a:rPr>
              <a:t>-&gt;</a:t>
            </a:r>
            <a:r>
              <a:rPr lang="it-IT" dirty="0" smtClean="0">
                <a:latin typeface="Forte" panose="03060902040502070203" pitchFamily="66" charset="0"/>
              </a:rPr>
              <a:t> crea utilità</a:t>
            </a:r>
          </a:p>
          <a:p>
            <a:pPr marL="0" indent="0">
              <a:buNone/>
            </a:pPr>
            <a:endParaRPr lang="it-IT" dirty="0">
              <a:latin typeface="Forte" panose="03060902040502070203" pitchFamily="66" charset="0"/>
            </a:endParaRPr>
          </a:p>
          <a:p>
            <a:pPr marL="0" indent="0">
              <a:buNone/>
            </a:pPr>
            <a:r>
              <a:rPr lang="it-IT" dirty="0" smtClean="0">
                <a:latin typeface="Forte" panose="03060902040502070203" pitchFamily="66" charset="0"/>
              </a:rPr>
              <a:t>Servizi intermedi ( ICT, pubblicità)</a:t>
            </a:r>
            <a:endParaRPr lang="it-IT" dirty="0">
              <a:latin typeface="Forte" panose="03060902040502070203" pitchFamily="66" charset="0"/>
            </a:endParaRPr>
          </a:p>
          <a:p>
            <a:pPr marL="0" indent="0" algn="r">
              <a:buNone/>
            </a:pPr>
            <a:r>
              <a:rPr lang="it-IT" dirty="0" smtClean="0">
                <a:latin typeface="Forte" panose="03060902040502070203" pitchFamily="66" charset="0"/>
              </a:rPr>
              <a:t>Servizi finali ( commercio, turismo)</a:t>
            </a:r>
            <a:endParaRPr lang="it-IT" dirty="0">
              <a:latin typeface="Forte" panose="0306090204050207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61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ctrTitle"/>
          </p:nvPr>
        </p:nvSpPr>
        <p:spPr>
          <a:xfrm>
            <a:off x="2135559" y="332658"/>
            <a:ext cx="7772400" cy="1470026"/>
          </a:xfrm>
        </p:spPr>
        <p:txBody>
          <a:bodyPr/>
          <a:lstStyle/>
          <a:p>
            <a:pPr lvl="0"/>
            <a:r>
              <a:rPr lang="it-IT" b="1"/>
              <a:t>OPENNESS </a:t>
            </a:r>
            <a:br>
              <a:rPr lang="it-IT" b="1"/>
            </a:br>
            <a:endParaRPr lang="en-US" b="1"/>
          </a:p>
        </p:txBody>
      </p:sp>
      <p:pic>
        <p:nvPicPr>
          <p:cNvPr id="3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3148" y="1132393"/>
            <a:ext cx="2042166" cy="105765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sellaDiTesto 5"/>
          <p:cNvSpPr txBox="1"/>
          <p:nvPr/>
        </p:nvSpPr>
        <p:spPr>
          <a:xfrm>
            <a:off x="1775524" y="2408383"/>
            <a:ext cx="5472610" cy="64633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indent="-285750">
              <a:buSzPct val="100000"/>
              <a:buFont typeface="Wingdings" pitchFamily="2"/>
              <a:buChar char="Ø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nuovo modello di interazione sociale permette la crescita, lo scambio ed il progresso.</a:t>
            </a:r>
            <a:endParaRPr lang="en-US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</p:txBody>
      </p:sp>
      <p:sp>
        <p:nvSpPr>
          <p:cNvPr id="5" name="CasellaDiTesto 6"/>
          <p:cNvSpPr txBox="1"/>
          <p:nvPr/>
        </p:nvSpPr>
        <p:spPr>
          <a:xfrm>
            <a:off x="5231902" y="3140963"/>
            <a:ext cx="5112565" cy="17543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indent="-285750">
              <a:buSzPct val="100000"/>
              <a:buFont typeface="Wingdings" pitchFamily="2"/>
              <a:buChar char="Ø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La libertà di espressione e di partecipazione in rete non è soltanto finalizzata alla difesa del suo sviluppo e della competizione di mercato, ma ha in sé un aspetto altrettanto fondamentale legato alla comunicazione di idee, di notizie, di opinioni, di proposte organizzative.</a:t>
            </a:r>
            <a:endParaRPr lang="en-US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</p:txBody>
      </p:sp>
      <p:sp>
        <p:nvSpPr>
          <p:cNvPr id="6" name="CasellaDiTesto 7"/>
          <p:cNvSpPr txBox="1"/>
          <p:nvPr/>
        </p:nvSpPr>
        <p:spPr>
          <a:xfrm>
            <a:off x="2207569" y="5589243"/>
            <a:ext cx="8136907" cy="9233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indent="-285750">
              <a:buSzPct val="100000"/>
              <a:buFont typeface="Wingdings" pitchFamily="2"/>
              <a:buChar char="Ø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Nella International Conference on Freedom of expression in cyberspace dell'UNESCO del 2005, vengono riconosciute le straordinarie opportunità di condivisione della conoscenza permesse dall'interattività in rete.</a:t>
            </a:r>
            <a:endParaRPr lang="en-US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</p:txBody>
      </p:sp>
      <p:pic>
        <p:nvPicPr>
          <p:cNvPr id="7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542" y="3284983"/>
            <a:ext cx="3240359" cy="1944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651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/>
        </p:nvSpPr>
        <p:spPr>
          <a:xfrm>
            <a:off x="1073426" y="649357"/>
            <a:ext cx="5632174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buClr>
                <a:srgbClr val="000000"/>
              </a:buClr>
              <a:buSzPts val="1800"/>
              <a:buFont typeface="Noto Sans Symbols"/>
              <a:buChar char="➢"/>
            </a:pPr>
            <a:r>
              <a:rPr lang="it-IT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valorizzazione del patrimonio culturale statale </a:t>
            </a:r>
            <a:r>
              <a:rPr lang="it-IT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consiste nell’esercizio delle funzioni e nella disciplina di  tutte quelle attività a cura </a:t>
            </a:r>
            <a:r>
              <a:rPr lang="it-IT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dell’Amministrazione dei Beni Culturali</a:t>
            </a:r>
            <a:r>
              <a:rPr lang="it-IT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volte a promuovere la conoscenza del patrimonio nazionale e ad assicurare le migliori condizioni di utilizzazione e fruizione del patrimonio stesso ad ogni tipo di pubblico, al fine di incentivare lo sviluppo della cultura. 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5" name="Shape 85"/>
          <p:cNvSpPr txBox="1"/>
          <p:nvPr/>
        </p:nvSpPr>
        <p:spPr>
          <a:xfrm>
            <a:off x="6705600" y="4698609"/>
            <a:ext cx="4846361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buClr>
                <a:srgbClr val="000000"/>
              </a:buClr>
              <a:buSzPts val="1800"/>
              <a:buFont typeface="Noto Sans Symbols"/>
              <a:buChar char="➢"/>
            </a:pPr>
            <a:r>
              <a:rPr lang="it-IT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valorizzazione</a:t>
            </a:r>
            <a:r>
              <a:rPr lang="it-IT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comprende, finalità educative di stretto collegamento con il patrimonio, al fine di migliorare le condizioni di conoscenza e, conseguentemente, anche di conservazione dei beni culturali e ambientali, incrementandone la fruibilità. 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pic>
        <p:nvPicPr>
          <p:cNvPr id="86" name="Shape 8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0039" y="3522593"/>
            <a:ext cx="5334000" cy="2686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887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/>
        </p:nvSpPr>
        <p:spPr>
          <a:xfrm>
            <a:off x="2262655" y="984118"/>
            <a:ext cx="8613913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buClr>
                <a:srgbClr val="000000"/>
              </a:buClr>
              <a:buSzPts val="1800"/>
              <a:buFont typeface="Noto Sans Symbols"/>
              <a:buChar char="➢"/>
            </a:pPr>
            <a:r>
              <a:rPr lang="it-IT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valorizzazione </a:t>
            </a:r>
            <a:r>
              <a:rPr lang="it-IT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dei beni culturali si consegue mediante la costituzione e  l’organizzazione stabile di risorse, strutture o reti di comunicazione, come pure nella messa a disposizione di competenze tecniche, unite all’impiego di risorse finanziarie o strumentali finalizzate all'esercizio delle funzioni ed al conseguimento delle finalità prefissate, a cui possono concorrere, cooperare o partecipare anche soggetti privati.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x="4977517" y="4912584"/>
            <a:ext cx="6732104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buClr>
                <a:srgbClr val="000000"/>
              </a:buClr>
              <a:buSzPts val="1800"/>
              <a:buFont typeface="Noto Sans Symbols"/>
              <a:buChar char="➢"/>
            </a:pPr>
            <a:r>
              <a:rPr lang="it-IT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it-IT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’ finalità della valorizzazione </a:t>
            </a:r>
            <a:r>
              <a:rPr lang="it-IT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fornire linee di indirizzo e promuovere il coordinamento di buone pratiche in collaborazione e a servizio delle strutture periferiche  dell’Amministrazione che operano sul territorio, come pure ad altre Amministrazioni ed Enti territoriali, al fine di attribuire un ruolo sempre più significativo alle identità locali.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pic>
        <p:nvPicPr>
          <p:cNvPr id="93" name="Shape 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6263" y="2723575"/>
            <a:ext cx="8454684" cy="1926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139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/>
        </p:nvSpPr>
        <p:spPr>
          <a:xfrm>
            <a:off x="1078715" y="5144868"/>
            <a:ext cx="363109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buClr>
                <a:srgbClr val="000000"/>
              </a:buClr>
              <a:buSzPts val="1800"/>
              <a:buFont typeface="Noto Sans Symbols"/>
              <a:buChar char="➢"/>
            </a:pPr>
            <a:r>
              <a:rPr lang="it-IT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L’economia della conoscenza </a:t>
            </a:r>
            <a:r>
              <a:rPr lang="it-IT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è innovazione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pic>
        <p:nvPicPr>
          <p:cNvPr id="99" name="Shape 9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3433" y="733349"/>
            <a:ext cx="5596396" cy="3094659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Shape 100"/>
          <p:cNvSpPr txBox="1"/>
          <p:nvPr/>
        </p:nvSpPr>
        <p:spPr>
          <a:xfrm>
            <a:off x="6856664" y="3828008"/>
            <a:ext cx="4155893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buClr>
                <a:srgbClr val="000000"/>
              </a:buClr>
              <a:buSzPts val="1800"/>
              <a:buFont typeface="Noto Sans Symbols"/>
              <a:buChar char="➢"/>
            </a:pPr>
            <a:r>
              <a:rPr lang="it-IT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Diretta conseguenza dell’integrazione del lavoro umano con quello di nuove macchine e nuove tecnologie, in grado molto spesso di rimpiazzare l’azione dell’uomo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8176591" y="836474"/>
            <a:ext cx="2994991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buClr>
                <a:srgbClr val="000000"/>
              </a:buClr>
              <a:buSzPts val="1800"/>
              <a:buFont typeface="Noto Sans Symbols"/>
              <a:buChar char="➢"/>
            </a:pPr>
            <a:r>
              <a:rPr lang="it-IT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Quest’economia sfrutta il </a:t>
            </a:r>
            <a:r>
              <a:rPr lang="it-IT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lavoro cognitivo </a:t>
            </a:r>
            <a:r>
              <a:rPr lang="it-IT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 produrre valore utile, a vantaggio non solo del consumatore finale.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580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/>
        </p:nvSpPr>
        <p:spPr>
          <a:xfrm>
            <a:off x="756189" y="333324"/>
            <a:ext cx="6506817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buClr>
                <a:srgbClr val="000000"/>
              </a:buClr>
              <a:buSzPts val="1800"/>
              <a:buFont typeface="Noto Sans Symbols"/>
              <a:buChar char="➢"/>
            </a:pPr>
            <a:r>
              <a:rPr lang="it-IT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lang="it-IT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conoscenza come “fattore della produzione” </a:t>
            </a:r>
            <a:r>
              <a:rPr lang="it-IT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è incorporata nelle macchine e nella professionalità degli uomini e si identifica con la componente invisibile del prodotto. 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7" name="Shape 107"/>
          <p:cNvSpPr txBox="1"/>
          <p:nvPr/>
        </p:nvSpPr>
        <p:spPr>
          <a:xfrm>
            <a:off x="218660" y="5449452"/>
            <a:ext cx="469127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buClr>
                <a:srgbClr val="000000"/>
              </a:buClr>
              <a:buSzPts val="1800"/>
              <a:buFont typeface="Noto Sans Symbols"/>
              <a:buChar char="➢"/>
            </a:pPr>
            <a:r>
              <a:rPr lang="it-IT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conoscenza diventa forza produttiva fondamentale solo con l’età moderna, rivoluzione scientifica del ‘600, che fa emergere la conoscenza scientifica. 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8" name="Shape 108"/>
          <p:cNvSpPr txBox="1"/>
          <p:nvPr/>
        </p:nvSpPr>
        <p:spPr>
          <a:xfrm flipH="1">
            <a:off x="1677367" y="3029887"/>
            <a:ext cx="2890301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buClr>
                <a:srgbClr val="000000"/>
              </a:buClr>
              <a:buSzPts val="1800"/>
              <a:buFont typeface="Noto Sans Symbols"/>
              <a:buChar char="➢"/>
            </a:pPr>
            <a:r>
              <a:rPr lang="it-IT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scienza conquista così l’autonomia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pic>
        <p:nvPicPr>
          <p:cNvPr id="109" name="Shape 10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36566" y="2342494"/>
            <a:ext cx="5626566" cy="3217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86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09800" y="285729"/>
            <a:ext cx="7772400" cy="1571636"/>
          </a:xfrm>
        </p:spPr>
        <p:txBody>
          <a:bodyPr/>
          <a:lstStyle/>
          <a:p>
            <a:r>
              <a:rPr lang="it-IT" sz="3200" i="1" dirty="0">
                <a:latin typeface="Castellar" pitchFamily="18" charset="0"/>
              </a:rPr>
              <a:t>Turismo Online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95600" y="1285860"/>
            <a:ext cx="6400800" cy="1714512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tx1"/>
                </a:solidFill>
                <a:latin typeface="Castellar" pitchFamily="18" charset="0"/>
              </a:rPr>
              <a:t>e soggetti che vi operano</a:t>
            </a:r>
            <a:endParaRPr lang="it-IT" dirty="0">
              <a:solidFill>
                <a:schemeClr val="tx1"/>
              </a:solidFill>
              <a:latin typeface="Castellar" pitchFamily="18" charset="0"/>
            </a:endParaRPr>
          </a:p>
        </p:txBody>
      </p:sp>
      <p:pic>
        <p:nvPicPr>
          <p:cNvPr id="4" name="Immagine 3" descr="turismo-onli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4298" y="3143248"/>
            <a:ext cx="4012508" cy="26683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2477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9_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550</Words>
  <Application>Microsoft Office PowerPoint</Application>
  <PresentationFormat>Widescreen</PresentationFormat>
  <Paragraphs>48</Paragraphs>
  <Slides>13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12</vt:i4>
      </vt:variant>
      <vt:variant>
        <vt:lpstr>Tema</vt:lpstr>
      </vt:variant>
      <vt:variant>
        <vt:i4>10</vt:i4>
      </vt:variant>
      <vt:variant>
        <vt:lpstr>Titoli diapositive</vt:lpstr>
      </vt:variant>
      <vt:variant>
        <vt:i4>13</vt:i4>
      </vt:variant>
    </vt:vector>
  </HeadingPairs>
  <TitlesOfParts>
    <vt:vector size="35" baseType="lpstr">
      <vt:lpstr>Algerian</vt:lpstr>
      <vt:lpstr>Arial</vt:lpstr>
      <vt:lpstr>Baskerville Old Face</vt:lpstr>
      <vt:lpstr>Calibri</vt:lpstr>
      <vt:lpstr>Calibri Light</vt:lpstr>
      <vt:lpstr>Castellar</vt:lpstr>
      <vt:lpstr>Century Schoolbook</vt:lpstr>
      <vt:lpstr>Comic Sans MS</vt:lpstr>
      <vt:lpstr>Forte</vt:lpstr>
      <vt:lpstr>Noto Sans Symbols</vt:lpstr>
      <vt:lpstr>Times New Roman</vt:lpstr>
      <vt:lpstr>Wingdings</vt:lpstr>
      <vt:lpstr>Tema di Office</vt:lpstr>
      <vt:lpstr>1_Tema di Office</vt:lpstr>
      <vt:lpstr>2_Tema di Office</vt:lpstr>
      <vt:lpstr>3_Tema di Office</vt:lpstr>
      <vt:lpstr>4_Tema di Office</vt:lpstr>
      <vt:lpstr>5_Tema di Office</vt:lpstr>
      <vt:lpstr>6_Tema di Office</vt:lpstr>
      <vt:lpstr>7_Tema di Office</vt:lpstr>
      <vt:lpstr>8_Tema di Office</vt:lpstr>
      <vt:lpstr>9_Tema di Office</vt:lpstr>
      <vt:lpstr>«Openness e nuovi modelli di sostenibilità. Nell’economia dei BBCC , della conoscenza e nell’economia del turismo»</vt:lpstr>
      <vt:lpstr>Presentazione standard di PowerPoint</vt:lpstr>
      <vt:lpstr>Economia della conoscenza</vt:lpstr>
      <vt:lpstr>OPENNESS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Turismo Online</vt:lpstr>
      <vt:lpstr>Presentazione standard di PowerPoint</vt:lpstr>
      <vt:lpstr>Che ruolo hanno i turisti?</vt:lpstr>
      <vt:lpstr>Presentazione standard di PowerPoint</vt:lpstr>
      <vt:lpstr>Emerging Tech Travel Report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«Openness e nuovi modelli di sostenibilità. Nell’economia dei BBCC , della conoscenza e nell’economia del turismo»</dc:title>
  <dc:creator>Giada</dc:creator>
  <cp:lastModifiedBy>Giada</cp:lastModifiedBy>
  <cp:revision>11</cp:revision>
  <dcterms:created xsi:type="dcterms:W3CDTF">2018-03-24T16:28:57Z</dcterms:created>
  <dcterms:modified xsi:type="dcterms:W3CDTF">2018-03-25T10:44:01Z</dcterms:modified>
</cp:coreProperties>
</file>