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sldIdLst>
    <p:sldId id="273" r:id="rId2"/>
    <p:sldId id="257" r:id="rId3"/>
    <p:sldId id="258" r:id="rId4"/>
    <p:sldId id="266" r:id="rId5"/>
    <p:sldId id="267" r:id="rId6"/>
    <p:sldId id="259" r:id="rId7"/>
    <p:sldId id="262" r:id="rId8"/>
    <p:sldId id="269" r:id="rId9"/>
    <p:sldId id="290" r:id="rId10"/>
    <p:sldId id="291" r:id="rId11"/>
    <p:sldId id="292" r:id="rId12"/>
    <p:sldId id="293" r:id="rId13"/>
    <p:sldId id="260" r:id="rId14"/>
    <p:sldId id="264" r:id="rId15"/>
    <p:sldId id="286" r:id="rId16"/>
    <p:sldId id="287" r:id="rId17"/>
    <p:sldId id="288" r:id="rId18"/>
    <p:sldId id="289" r:id="rId19"/>
    <p:sldId id="278" r:id="rId20"/>
    <p:sldId id="281" r:id="rId21"/>
    <p:sldId id="282" r:id="rId22"/>
    <p:sldId id="283" r:id="rId23"/>
    <p:sldId id="284" r:id="rId24"/>
    <p:sldId id="285" r:id="rId25"/>
    <p:sldId id="29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4" d="100"/>
          <a:sy n="74" d="100"/>
        </p:scale>
        <p:origin x="5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1136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0253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463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5353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153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420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2607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79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681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800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117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9333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2392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2564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678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7550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1565539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2589B50-D615-4630-B6F7-29E99FF2C4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87A83DF-4E7A-4A81-867E-10E29C4BD3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27">
            <a:extLst>
              <a:ext uri="{FF2B5EF4-FFF2-40B4-BE49-F238E27FC236}">
                <a16:creationId xmlns:a16="http://schemas.microsoft.com/office/drawing/2014/main" id="{435515D7-4CE9-4558-BA93-E245EFB64C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dirty="0"/>
          </a:p>
        </p:txBody>
      </p:sp>
      <p:sp>
        <p:nvSpPr>
          <p:cNvPr id="6" name="CasellaDiTesto 5">
            <a:extLst>
              <a:ext uri="{FF2B5EF4-FFF2-40B4-BE49-F238E27FC236}">
                <a16:creationId xmlns:a16="http://schemas.microsoft.com/office/drawing/2014/main" id="{64F42EEE-1969-4551-B6EA-BEDC748BD557}"/>
              </a:ext>
            </a:extLst>
          </p:cNvPr>
          <p:cNvSpPr txBox="1"/>
          <p:nvPr/>
        </p:nvSpPr>
        <p:spPr>
          <a:xfrm>
            <a:off x="481749" y="4849837"/>
            <a:ext cx="6111244" cy="1481666"/>
          </a:xfrm>
          <a:prstGeom prst="rect">
            <a:avLst/>
          </a:prstGeom>
        </p:spPr>
        <p:txBody>
          <a:bodyPr vert="horz" lIns="91440" tIns="45720" rIns="91440" bIns="45720" rtlCol="0" anchor="b">
            <a:normAutofit/>
          </a:bodyPr>
          <a:lstStyle/>
          <a:p>
            <a:pPr>
              <a:spcBef>
                <a:spcPct val="0"/>
              </a:spcBef>
              <a:spcAft>
                <a:spcPts val="600"/>
              </a:spcAft>
            </a:pPr>
            <a:r>
              <a:rPr lang="en-US" sz="2400" b="1">
                <a:solidFill>
                  <a:srgbClr val="FEFFFF"/>
                </a:solidFill>
                <a:latin typeface="+mj-lt"/>
                <a:ea typeface="+mj-ea"/>
                <a:cs typeface="+mj-cs"/>
              </a:rPr>
              <a:t>come valorizzazione dei beni culturali</a:t>
            </a:r>
          </a:p>
          <a:p>
            <a:pPr>
              <a:spcBef>
                <a:spcPct val="0"/>
              </a:spcBef>
              <a:spcAft>
                <a:spcPts val="600"/>
              </a:spcAft>
            </a:pPr>
            <a:endParaRPr lang="en-US" sz="4000" dirty="0">
              <a:solidFill>
                <a:srgbClr val="FEFFFF"/>
              </a:solidFill>
              <a:latin typeface="+mj-lt"/>
              <a:ea typeface="+mj-ea"/>
              <a:cs typeface="+mj-cs"/>
            </a:endParaRPr>
          </a:p>
        </p:txBody>
      </p:sp>
      <p:pic>
        <p:nvPicPr>
          <p:cNvPr id="4" name="Immagine 3">
            <a:extLst>
              <a:ext uri="{FF2B5EF4-FFF2-40B4-BE49-F238E27FC236}">
                <a16:creationId xmlns:a16="http://schemas.microsoft.com/office/drawing/2014/main" id="{49526BF9-2780-4D67-B42F-4B44D0BCCB4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rcRect/>
          <a:stretch/>
        </p:blipFill>
        <p:spPr>
          <a:xfrm>
            <a:off x="528677" y="1954508"/>
            <a:ext cx="5053883" cy="2729095"/>
          </a:xfrm>
          <a:prstGeom prst="rect">
            <a:avLst/>
          </a:prstGeom>
        </p:spPr>
      </p:pic>
      <p:sp>
        <p:nvSpPr>
          <p:cNvPr id="7" name="CasellaDiTesto 6">
            <a:extLst>
              <a:ext uri="{FF2B5EF4-FFF2-40B4-BE49-F238E27FC236}">
                <a16:creationId xmlns:a16="http://schemas.microsoft.com/office/drawing/2014/main" id="{9565F41E-04D9-49D9-A5A0-F12A95722E99}"/>
              </a:ext>
            </a:extLst>
          </p:cNvPr>
          <p:cNvSpPr txBox="1"/>
          <p:nvPr/>
        </p:nvSpPr>
        <p:spPr>
          <a:xfrm>
            <a:off x="6592991" y="1533998"/>
            <a:ext cx="5280142" cy="3693319"/>
          </a:xfrm>
          <a:prstGeom prst="rect">
            <a:avLst/>
          </a:prstGeom>
          <a:noFill/>
        </p:spPr>
        <p:txBody>
          <a:bodyPr wrap="square" rtlCol="0">
            <a:spAutoFit/>
          </a:bodyPr>
          <a:lstStyle/>
          <a:p>
            <a:r>
              <a:rPr lang="it-IT" b="1" dirty="0"/>
              <a:t>Università degli Studi di Roma "La Sapienza" Scienze del Turismo</a:t>
            </a:r>
          </a:p>
          <a:p>
            <a:r>
              <a:rPr lang="it-IT" b="1" dirty="0" err="1"/>
              <a:t>a.a</a:t>
            </a:r>
            <a:r>
              <a:rPr lang="it-IT" b="1" dirty="0"/>
              <a:t>. 2017/18</a:t>
            </a:r>
          </a:p>
          <a:p>
            <a:r>
              <a:rPr lang="it-IT" b="1" dirty="0"/>
              <a:t>Informatica applicata ai beni culturali I</a:t>
            </a:r>
          </a:p>
          <a:p>
            <a:r>
              <a:rPr lang="it-IT" b="1" dirty="0"/>
              <a:t>Professore Stefano Lariccia</a:t>
            </a:r>
          </a:p>
          <a:p>
            <a:endParaRPr lang="it-IT" b="1" dirty="0"/>
          </a:p>
          <a:p>
            <a:r>
              <a:rPr lang="it-IT" b="1" dirty="0"/>
              <a:t>Gruppo 3: Open Data come valorizzazione dei beni culturali</a:t>
            </a:r>
          </a:p>
          <a:p>
            <a:endParaRPr lang="it-IT" b="1" dirty="0"/>
          </a:p>
          <a:p>
            <a:r>
              <a:rPr lang="it-IT" b="1" dirty="0"/>
              <a:t>Claudio Gasbarri</a:t>
            </a:r>
          </a:p>
          <a:p>
            <a:r>
              <a:rPr lang="it-IT" b="1" dirty="0"/>
              <a:t>Pamela </a:t>
            </a:r>
            <a:r>
              <a:rPr lang="it-IT" b="1" dirty="0" err="1"/>
              <a:t>Iacobini</a:t>
            </a:r>
            <a:endParaRPr lang="it-IT" b="1" dirty="0"/>
          </a:p>
          <a:p>
            <a:r>
              <a:rPr lang="it-IT" b="1" dirty="0"/>
              <a:t>Erika Bertocci</a:t>
            </a:r>
          </a:p>
          <a:p>
            <a:r>
              <a:rPr lang="it-IT" b="1" dirty="0" err="1"/>
              <a:t>Jair</a:t>
            </a:r>
            <a:r>
              <a:rPr lang="it-IT" b="1" dirty="0"/>
              <a:t> Castillo</a:t>
            </a:r>
          </a:p>
        </p:txBody>
      </p:sp>
    </p:spTree>
    <p:extLst>
      <p:ext uri="{BB962C8B-B14F-4D97-AF65-F5344CB8AC3E}">
        <p14:creationId xmlns:p14="http://schemas.microsoft.com/office/powerpoint/2010/main" val="74118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7" name="Rectangle 40">
            <a:extLst>
              <a:ext uri="{FF2B5EF4-FFF2-40B4-BE49-F238E27FC236}">
                <a16:creationId xmlns:a16="http://schemas.microsoft.com/office/drawing/2014/main" id="{CD306B45-25EE-434D-ABA9-A27B79320C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42">
            <a:extLst>
              <a:ext uri="{FF2B5EF4-FFF2-40B4-BE49-F238E27FC236}">
                <a16:creationId xmlns:a16="http://schemas.microsoft.com/office/drawing/2014/main" id="{5D2B17EF-74EB-4C33-B2E2-8E727B2E7D6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4" name="Freeform 11">
              <a:extLst>
                <a:ext uri="{FF2B5EF4-FFF2-40B4-BE49-F238E27FC236}">
                  <a16:creationId xmlns:a16="http://schemas.microsoft.com/office/drawing/2014/main" id="{0A5F1F8A-3206-4B86-883F-65E98BB6E47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9" name="Freeform 12">
              <a:extLst>
                <a:ext uri="{FF2B5EF4-FFF2-40B4-BE49-F238E27FC236}">
                  <a16:creationId xmlns:a16="http://schemas.microsoft.com/office/drawing/2014/main" id="{6935F8C7-CC88-4243-9786-F3CDBF04A09F}"/>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9AF7BAD9-71B3-40D8-A089-EFF7FE67BD66}"/>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6467094F-AEF0-4D3B-BB76-8B3C1F08B937}"/>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36F56AF9-DEF1-44E7-BF42-6AAC1AA9D19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A43EBE71-20BA-4A40-A513-516678089D1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DB39648-7B38-4D0B-93C5-048EC4A45C99}"/>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8DD2661F-DE5F-45EA-B30B-7C6589638836}"/>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BF0A0E5-E68E-4183-A913-228692FD85EC}"/>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15D8F55-8ACD-4EFE-A832-06E785479EA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0FDF4201-8CEC-474B-A6B1-88039B70416F}"/>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0F60AEA4-B25F-417E-93FC-59686DFBE56E}"/>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cxnSp>
        <p:nvCxnSpPr>
          <p:cNvPr id="57" name="Straight Connector 56">
            <a:extLst>
              <a:ext uri="{FF2B5EF4-FFF2-40B4-BE49-F238E27FC236}">
                <a16:creationId xmlns:a16="http://schemas.microsoft.com/office/drawing/2014/main" id="{27EBB3F9-D6F7-4F6A-8843-9FEBA15E49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A42F85E-4939-431E-8B4A-EC07C8E0AB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1A175123-BCB9-4FDB-B4AA-F04BAFE0B63C}"/>
              </a:ext>
            </a:extLst>
          </p:cNvPr>
          <p:cNvSpPr>
            <a:spLocks noGrp="1"/>
          </p:cNvSpPr>
          <p:nvPr>
            <p:ph type="title"/>
          </p:nvPr>
        </p:nvSpPr>
        <p:spPr>
          <a:xfrm>
            <a:off x="1046019" y="942108"/>
            <a:ext cx="3256550" cy="4969113"/>
          </a:xfrm>
        </p:spPr>
        <p:txBody>
          <a:bodyPr anchor="ctr">
            <a:normAutofit/>
          </a:bodyPr>
          <a:lstStyle/>
          <a:p>
            <a:r>
              <a:rPr lang="it-IT" b="1">
                <a:solidFill>
                  <a:schemeClr val="tx2">
                    <a:lumMod val="75000"/>
                  </a:schemeClr>
                </a:solidFill>
              </a:rPr>
              <a:t>L’aspetto economico legato ai dati aperti</a:t>
            </a:r>
            <a:br>
              <a:rPr lang="it-IT">
                <a:solidFill>
                  <a:schemeClr val="tx2">
                    <a:lumMod val="75000"/>
                  </a:schemeClr>
                </a:solidFill>
              </a:rPr>
            </a:br>
            <a:endParaRPr lang="it-IT">
              <a:solidFill>
                <a:schemeClr val="tx2">
                  <a:lumMod val="75000"/>
                </a:schemeClr>
              </a:solidFill>
            </a:endParaRPr>
          </a:p>
        </p:txBody>
      </p:sp>
      <p:sp>
        <p:nvSpPr>
          <p:cNvPr id="3" name="Segnaposto contenuto 2">
            <a:extLst>
              <a:ext uri="{FF2B5EF4-FFF2-40B4-BE49-F238E27FC236}">
                <a16:creationId xmlns:a16="http://schemas.microsoft.com/office/drawing/2014/main" id="{4D21824E-B1F1-4247-92B4-DB1766D59C5D}"/>
              </a:ext>
            </a:extLst>
          </p:cNvPr>
          <p:cNvSpPr>
            <a:spLocks noGrp="1"/>
          </p:cNvSpPr>
          <p:nvPr>
            <p:ph idx="1"/>
          </p:nvPr>
        </p:nvSpPr>
        <p:spPr>
          <a:xfrm>
            <a:off x="5049062" y="942108"/>
            <a:ext cx="6455549" cy="4969114"/>
          </a:xfrm>
        </p:spPr>
        <p:txBody>
          <a:bodyPr anchor="ctr">
            <a:normAutofit/>
          </a:bodyPr>
          <a:lstStyle/>
          <a:p>
            <a:pPr marL="0" lvl="0" indent="0">
              <a:lnSpc>
                <a:spcPct val="90000"/>
              </a:lnSpc>
              <a:buNone/>
            </a:pPr>
            <a:r>
              <a:rPr lang="it-IT" sz="1000" dirty="0"/>
              <a:t>Occorre mantenere separate le questioni politiche da quelle economiche. Eliminare i passaggi burocratici oggi necessari per far circolare i dati tra le amministrazioni differenti, infatti, sarebbe già di per sé un risparmio non indifferente in termini di tempi e di risorse impegnate, ma se a questo aggiungiamo che i dati in formato standard permetterebbero la creazione in automatico degli indici di tutti i dataset disponibili, si può arrivare a cogliere l’importanza economica di una diffusione capillare della filosofia Open-Data.</a:t>
            </a:r>
          </a:p>
          <a:p>
            <a:pPr marL="0" lvl="0" indent="0">
              <a:lnSpc>
                <a:spcPct val="90000"/>
              </a:lnSpc>
              <a:buNone/>
            </a:pPr>
            <a:r>
              <a:rPr lang="it-IT" sz="1000" dirty="0"/>
              <a:t>Occorre distinguere tra dati esistenti e dati futuri. Per la stessa ragione per cui è necessario distinguere tra questioni politiche e questioni economiche è fondamentale che una politica volta a diffondere l’utilizzo dell’Open-Data nella pubblica amministrazione sia in grado di cogliere la necessità di una norma in grado di incidere non tanto sui dati prodotti in passato, ma su quelli che verranno prodotti in futuro. Se si vuole massimizzare l'impatto economico dell'Open-Data i maggiori sforzi – anche economici - dovrebbero concentrarsi, quindi, nel fornire alle amministrazioni gli strumenti (standard e licenze open riconosciuti dalla legge, manuali operativi, linee guida, raccomandazioni etc.) per far sì che i nuovi dataset siano esclusivamente open e, soprattutto, standard.</a:t>
            </a:r>
          </a:p>
          <a:p>
            <a:pPr marL="0" lvl="0" indent="0">
              <a:lnSpc>
                <a:spcPct val="90000"/>
              </a:lnSpc>
              <a:buNone/>
            </a:pPr>
            <a:r>
              <a:rPr lang="it-IT" sz="1000" dirty="0"/>
              <a:t>Occorre imporre licenze appropriate – che attualmente mancano a livello nazionale – e snellire i processi di acquisto del software da parte delle amministrazioni.</a:t>
            </a:r>
          </a:p>
          <a:p>
            <a:pPr marL="0" lvl="0" indent="0">
              <a:lnSpc>
                <a:spcPct val="90000"/>
              </a:lnSpc>
              <a:buNone/>
            </a:pPr>
            <a:r>
              <a:rPr lang="it-IT" sz="1000" dirty="0"/>
              <a:t>Occorre educare la cittadinanza alla comprensione ed all’uso dei dati, fornendo strumenti ed esempi pratici di come i dati pubblici possono essere una risposta efficace ai bisogni quotidiani che nascono sul territorio. Maggiore sarà la domanda di Open-Data da parte dei cittadini maggiore sarà la pressione sui decisori politici ed amministrativi a tutti i livelli a cominciare da quelli </a:t>
            </a:r>
            <a:r>
              <a:rPr lang="it-IT" sz="1000" dirty="0" err="1"/>
              <a:t>locali.Dal</a:t>
            </a:r>
            <a:r>
              <a:rPr lang="it-IT" sz="1000" dirty="0"/>
              <a:t> punto precedente discende la necessità di focalizzarsi su questioni locali e specifiche al fine di suscitare l’interesse per l’Open-Data. I problemi che stanno più a cuore ai cittadini sono spesso anche quelli più vicini a loro, quelli quotidiani. Riuscendo a far cogliere l’utilità dell’Open-Data a questo livello sarà più semplice, poi, proseguire verso l’</a:t>
            </a:r>
            <a:r>
              <a:rPr lang="it-IT" sz="1000" dirty="0" err="1"/>
              <a:t>alto.Infine</a:t>
            </a:r>
            <a:r>
              <a:rPr lang="it-IT" sz="1000" dirty="0"/>
              <a:t>, è necessario non calare una strategia dall’alto, ma cercare alleati, coinvolgendo ONG, enti di beneficenza ed associazioni imprenditoriali, organismi che possono fare da “cerniera” tra amministrazioni da una parte e cittadini e imprese dall’altra</a:t>
            </a:r>
          </a:p>
          <a:p>
            <a:pPr marL="0" indent="0">
              <a:lnSpc>
                <a:spcPct val="90000"/>
              </a:lnSpc>
              <a:buNone/>
            </a:pPr>
            <a:endParaRPr lang="it-IT" sz="1000" dirty="0">
              <a:solidFill>
                <a:schemeClr val="tx2">
                  <a:lumMod val="75000"/>
                </a:schemeClr>
              </a:solidFill>
            </a:endParaRPr>
          </a:p>
        </p:txBody>
      </p:sp>
    </p:spTree>
    <p:extLst>
      <p:ext uri="{BB962C8B-B14F-4D97-AF65-F5344CB8AC3E}">
        <p14:creationId xmlns:p14="http://schemas.microsoft.com/office/powerpoint/2010/main" val="200774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DBC20014-76EE-4AA8-A81C-AB7732F6D1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F2AB710C-1DBB-4CBF-B435-3DA7B1DCF9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6" y="645106"/>
            <a:ext cx="3981455"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A12B0BC9-E176-42AE-B0E6-E693944DAD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11">
            <a:extLst>
              <a:ext uri="{FF2B5EF4-FFF2-40B4-BE49-F238E27FC236}">
                <a16:creationId xmlns:a16="http://schemas.microsoft.com/office/drawing/2014/main" id="{24BD5F1C-2549-4176-8D25-61D621A443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C07821B-3CE7-426B-82B8-DB9E81DF97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4321" y="809698"/>
            <a:ext cx="2376985" cy="2376985"/>
          </a:xfrm>
          <a:prstGeom prst="rect">
            <a:avLst/>
          </a:prstGeom>
        </p:spPr>
      </p:pic>
      <p:pic>
        <p:nvPicPr>
          <p:cNvPr id="10" name="Immagine 9">
            <a:extLst>
              <a:ext uri="{FF2B5EF4-FFF2-40B4-BE49-F238E27FC236}">
                <a16:creationId xmlns:a16="http://schemas.microsoft.com/office/drawing/2014/main" id="{38CC00D9-F894-4805-8D31-0EDE58AC67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25810" y="3582785"/>
            <a:ext cx="3654006" cy="1909218"/>
          </a:xfrm>
          <a:prstGeom prst="rect">
            <a:avLst/>
          </a:prstGeom>
          <a:noFill/>
        </p:spPr>
      </p:pic>
      <p:sp>
        <p:nvSpPr>
          <p:cNvPr id="2" name="Titolo 1">
            <a:extLst>
              <a:ext uri="{FF2B5EF4-FFF2-40B4-BE49-F238E27FC236}">
                <a16:creationId xmlns:a16="http://schemas.microsoft.com/office/drawing/2014/main" id="{136B9D4A-CE71-43B3-9A0A-7220DEF1FE14}"/>
              </a:ext>
            </a:extLst>
          </p:cNvPr>
          <p:cNvSpPr>
            <a:spLocks noGrp="1"/>
          </p:cNvSpPr>
          <p:nvPr>
            <p:ph type="title"/>
          </p:nvPr>
        </p:nvSpPr>
        <p:spPr>
          <a:xfrm>
            <a:off x="649224" y="645106"/>
            <a:ext cx="6574536" cy="1259894"/>
          </a:xfrm>
        </p:spPr>
        <p:txBody>
          <a:bodyPr>
            <a:normAutofit/>
          </a:bodyPr>
          <a:lstStyle/>
          <a:p>
            <a:pPr>
              <a:lnSpc>
                <a:spcPct val="90000"/>
              </a:lnSpc>
            </a:pPr>
            <a:r>
              <a:rPr lang="it-IT" sz="2800" b="1" dirty="0"/>
              <a:t>Prospetto del contesto informatico: in Italia e nel Lazio</a:t>
            </a:r>
            <a:br>
              <a:rPr lang="it-IT" sz="2800" dirty="0"/>
            </a:br>
            <a:endParaRPr lang="it-IT" sz="2800" dirty="0"/>
          </a:p>
        </p:txBody>
      </p:sp>
      <p:sp>
        <p:nvSpPr>
          <p:cNvPr id="3" name="Segnaposto contenuto 2">
            <a:extLst>
              <a:ext uri="{FF2B5EF4-FFF2-40B4-BE49-F238E27FC236}">
                <a16:creationId xmlns:a16="http://schemas.microsoft.com/office/drawing/2014/main" id="{F6495069-29DA-4A18-AF78-B1D60EC63919}"/>
              </a:ext>
            </a:extLst>
          </p:cNvPr>
          <p:cNvSpPr>
            <a:spLocks noGrp="1"/>
          </p:cNvSpPr>
          <p:nvPr>
            <p:ph idx="1"/>
          </p:nvPr>
        </p:nvSpPr>
        <p:spPr>
          <a:xfrm>
            <a:off x="607020" y="2133600"/>
            <a:ext cx="6574535" cy="3759253"/>
          </a:xfrm>
        </p:spPr>
        <p:txBody>
          <a:bodyPr>
            <a:normAutofit/>
          </a:bodyPr>
          <a:lstStyle/>
          <a:p>
            <a:pPr>
              <a:lnSpc>
                <a:spcPct val="90000"/>
              </a:lnSpc>
            </a:pPr>
            <a:r>
              <a:rPr lang="it-IT" sz="1300" dirty="0"/>
              <a:t>Per quanto riguarda il Web, i dati Istat 2017 evidenziano che, il 56,1% della popolazione di 3 anni e più abbia usato il personal-computer e il 63,2% di quella di 6 circa afferma di fare uso abituale di Internet. L’uso del personal-computer coinvolge soprattutto i giovani e raggiunge livelli elevati nelle fasce di età 15-17 anni e 20-24 anni (83,2%) e 18-19 anni (82,4%). Dai 25 anni in poi la quota degli utilizzatori, pur mantenendosi su valori elevati, inizia a diminuire gradualmente fino a raggiungere i valori più bassi nelle fasce d’età più anziane (il 26,4% per i 65-74 anni e il 7,5% per i 75 anni e più). Nel 2016, hanno dichiarato i residenti del centro-Italia (territorio di nostro interesse), il 58,9% dei soggetti presi in campione.</a:t>
            </a:r>
          </a:p>
          <a:p>
            <a:pPr>
              <a:lnSpc>
                <a:spcPct val="90000"/>
              </a:lnSpc>
            </a:pPr>
            <a:r>
              <a:rPr lang="it-IT" sz="1300" dirty="0"/>
              <a:t>Un andamento analogo si riscontra per l’utilizzo di Internet. Le differenze di genere, nonostante il generale innalzamento dei tassi di utilizzo sia del personal computer sia di Internet degli ultimi anni, rimangono pur sempre evidenti. Il 60,9% degli uomini dichiara di utilizzare il personal computer a fronte del 51,5% delle donne. In modo del tutto analogo, il 67,6% degli uomini usa Internet contro il 59% delle donne. Il dislivello a sfavore delle donne si riscontra in tutte le fasce di età, fatta eccezione, nell’utilizzo del personal computer, per le giovanissime dai 3 ai 5 anni e le 15-24enni e mai nell’uso di Internet.</a:t>
            </a:r>
          </a:p>
        </p:txBody>
      </p:sp>
    </p:spTree>
    <p:extLst>
      <p:ext uri="{BB962C8B-B14F-4D97-AF65-F5344CB8AC3E}">
        <p14:creationId xmlns:p14="http://schemas.microsoft.com/office/powerpoint/2010/main" val="147659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20014-76EE-4AA8-A81C-AB7732F6D1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AB710C-1DBB-4CBF-B435-3DA7B1DCF9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6" y="645106"/>
            <a:ext cx="3981455"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12B0BC9-E176-42AE-B0E6-E693944DAD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11">
            <a:extLst>
              <a:ext uri="{FF2B5EF4-FFF2-40B4-BE49-F238E27FC236}">
                <a16:creationId xmlns:a16="http://schemas.microsoft.com/office/drawing/2014/main" id="{24BD5F1C-2549-4176-8D25-61D621A443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C07821B-3CE7-426B-82B8-DB9E81DF97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4321" y="809698"/>
            <a:ext cx="2376985" cy="2376985"/>
          </a:xfrm>
          <a:prstGeom prst="rect">
            <a:avLst/>
          </a:prstGeom>
        </p:spPr>
      </p:pic>
      <p:pic>
        <p:nvPicPr>
          <p:cNvPr id="9" name="Immagine 8" descr="Immagine che contiene screenshot&#10;&#10;Descrizione generata con affidabilità molto elevata">
            <a:extLst>
              <a:ext uri="{FF2B5EF4-FFF2-40B4-BE49-F238E27FC236}">
                <a16:creationId xmlns:a16="http://schemas.microsoft.com/office/drawing/2014/main" id="{59DB274C-6D23-4024-8C31-2DC192466E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25810" y="3564515"/>
            <a:ext cx="3654006" cy="1945758"/>
          </a:xfrm>
          <a:prstGeom prst="rect">
            <a:avLst/>
          </a:prstGeom>
          <a:noFill/>
        </p:spPr>
      </p:pic>
      <p:sp>
        <p:nvSpPr>
          <p:cNvPr id="2" name="Titolo 1">
            <a:extLst>
              <a:ext uri="{FF2B5EF4-FFF2-40B4-BE49-F238E27FC236}">
                <a16:creationId xmlns:a16="http://schemas.microsoft.com/office/drawing/2014/main" id="{136B9D4A-CE71-43B3-9A0A-7220DEF1FE14}"/>
              </a:ext>
            </a:extLst>
          </p:cNvPr>
          <p:cNvSpPr>
            <a:spLocks noGrp="1"/>
          </p:cNvSpPr>
          <p:nvPr>
            <p:ph type="title"/>
          </p:nvPr>
        </p:nvSpPr>
        <p:spPr>
          <a:xfrm>
            <a:off x="649224" y="645106"/>
            <a:ext cx="6574536" cy="1259894"/>
          </a:xfrm>
        </p:spPr>
        <p:txBody>
          <a:bodyPr>
            <a:normAutofit/>
          </a:bodyPr>
          <a:lstStyle/>
          <a:p>
            <a:pPr>
              <a:lnSpc>
                <a:spcPct val="90000"/>
              </a:lnSpc>
            </a:pPr>
            <a:r>
              <a:rPr lang="it-IT" sz="2800" b="1"/>
              <a:t>Prospetto del contesto informatico: in Italia e nel Lazio</a:t>
            </a:r>
            <a:br>
              <a:rPr lang="it-IT" sz="2800"/>
            </a:br>
            <a:endParaRPr lang="it-IT" sz="2800"/>
          </a:p>
        </p:txBody>
      </p:sp>
      <p:sp>
        <p:nvSpPr>
          <p:cNvPr id="3" name="Segnaposto contenuto 2">
            <a:extLst>
              <a:ext uri="{FF2B5EF4-FFF2-40B4-BE49-F238E27FC236}">
                <a16:creationId xmlns:a16="http://schemas.microsoft.com/office/drawing/2014/main" id="{F6495069-29DA-4A18-AF78-B1D60EC63919}"/>
              </a:ext>
            </a:extLst>
          </p:cNvPr>
          <p:cNvSpPr>
            <a:spLocks noGrp="1"/>
          </p:cNvSpPr>
          <p:nvPr>
            <p:ph idx="1"/>
          </p:nvPr>
        </p:nvSpPr>
        <p:spPr>
          <a:xfrm>
            <a:off x="585215" y="1880461"/>
            <a:ext cx="6574535" cy="4433900"/>
          </a:xfrm>
        </p:spPr>
        <p:txBody>
          <a:bodyPr>
            <a:normAutofit/>
          </a:bodyPr>
          <a:lstStyle/>
          <a:p>
            <a:pPr>
              <a:lnSpc>
                <a:spcPct val="90000"/>
              </a:lnSpc>
            </a:pPr>
            <a:r>
              <a:rPr lang="it-IT" sz="1300" dirty="0"/>
              <a:t> Nelle fasce di età successive, le differenze di genere si accentuano considerevolmente tanto da riscontrare una prevalenza maschile di oltre 13 punti percentuali tra i 60-74enni nell’impiego sia del personal-computer sia di Internet.</a:t>
            </a:r>
          </a:p>
          <a:p>
            <a:pPr>
              <a:lnSpc>
                <a:spcPct val="90000"/>
              </a:lnSpc>
            </a:pPr>
            <a:r>
              <a:rPr lang="it-IT" sz="1300" dirty="0"/>
              <a:t>Ed è proprio tra chi ne fa un utilizzo giornaliero che si concentrano maggiormente le differenze sia territoriali sia di genere. Nel tempo sempre più persone usano il personal computer, sebbene nel 2016 si registri un lieve calo degli utilizzatori giornalieri, probabilmente legato all’uso strumenti alternativi.</a:t>
            </a:r>
          </a:p>
          <a:p>
            <a:pPr>
              <a:lnSpc>
                <a:spcPct val="90000"/>
              </a:lnSpc>
            </a:pPr>
            <a:r>
              <a:rPr lang="it-IT" sz="1300" dirty="0"/>
              <a:t> A partire dal 2001 (primo anno in cui ne è stato rilevato l’utilizzo) ad oggi la quota di individui che ne fa uso è aumentata di quasi 20 punti percentuali (da 36,9% passa a 56,1%), pur essendo stata caratterizzata da fasi di stazionarietà dal 2014. Il tasso di utilizzo riprende a salire nel 2015 per poi rimanere sostanzialmente stabile nel 2016. Contrariamente a quanto accade per il ricorso al personal computer, l’uso di Internet coinvolge sempre più persone di anno in anno (il maggiore incremento si è avuto negli anni tra il 2008 e il 2010) e continua nel 2016 con un balzo in avanti del 2,9 per cento rispetto al 2015. Continuano ad aumentare gli utilizzatori “forti”, sia tra le donne sia tra gli uomini: le persone che dichiarano di utilizzare la rete tutti i giorni passano da 40,3 a 44,6 per cento. In parallelo diminuiscono coloro che dichiarano di non aver mai utilizzato Internet: da 38,0 a 34,9.</a:t>
            </a:r>
          </a:p>
        </p:txBody>
      </p:sp>
    </p:spTree>
    <p:extLst>
      <p:ext uri="{BB962C8B-B14F-4D97-AF65-F5344CB8AC3E}">
        <p14:creationId xmlns:p14="http://schemas.microsoft.com/office/powerpoint/2010/main" val="365657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782F52E-0F94-4BFC-9F89-B054DDEAB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C6C0BD2-8B3C-4042-B4EE-5DB7665A373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 name="Freeform 27">
              <a:extLst>
                <a:ext uri="{FF2B5EF4-FFF2-40B4-BE49-F238E27FC236}">
                  <a16:creationId xmlns:a16="http://schemas.microsoft.com/office/drawing/2014/main" id="{5F53669F-C1E6-43B8-AC6F-B44CE56BF704}"/>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id="{53966C25-DAEA-4318-8FBC-EC6FF8F5A193}"/>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id="{ED6EA716-EAD4-4023-8673-0809A1E2451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id="{84261748-EFC0-4729-A7BB-A88FDAF6FAFC}"/>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id="{2C14F808-CC69-494F-98AC-CB750416CCF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id="{F1CA3607-84D0-4085-A363-796A17B1D74E}"/>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id="{491E6160-2958-4A90-8B50-EDA182AABB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id="{559F6CB7-E057-499B-A859-3602769892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id="{FF12353D-CF89-4D03-8075-C161824E23C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id="{5B91C9D6-FAF2-445B-AF1B-43992602A92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id="{570F7A1D-86B1-4AD1-B4A3-9AE2A52C857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id="{52C6EBA8-95CC-4FE6-A8E4-3A6911E8A43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6" name="Freeform 11">
            <a:extLst>
              <a:ext uri="{FF2B5EF4-FFF2-40B4-BE49-F238E27FC236}">
                <a16:creationId xmlns:a16="http://schemas.microsoft.com/office/drawing/2014/main" id="{15EDA122-4530-45D2-A70A-B1A967AAE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p:cNvSpPr>
            <a:spLocks noGrp="1"/>
          </p:cNvSpPr>
          <p:nvPr>
            <p:ph type="title"/>
          </p:nvPr>
        </p:nvSpPr>
        <p:spPr>
          <a:xfrm>
            <a:off x="1030895" y="1093380"/>
            <a:ext cx="3976462" cy="4671240"/>
          </a:xfrm>
        </p:spPr>
        <p:txBody>
          <a:bodyPr anchor="ctr">
            <a:normAutofit/>
          </a:bodyPr>
          <a:lstStyle/>
          <a:p>
            <a:r>
              <a:rPr lang="it-IT" b="1" dirty="0"/>
              <a:t>Obiettivi degli open-data applicati ai Beni Culturali</a:t>
            </a:r>
          </a:p>
        </p:txBody>
      </p:sp>
      <p:sp>
        <p:nvSpPr>
          <p:cNvPr id="3" name="Segnaposto contenuto 2"/>
          <p:cNvSpPr>
            <a:spLocks noGrp="1"/>
          </p:cNvSpPr>
          <p:nvPr>
            <p:ph idx="1"/>
          </p:nvPr>
        </p:nvSpPr>
        <p:spPr>
          <a:xfrm>
            <a:off x="5285509" y="1093380"/>
            <a:ext cx="6219103" cy="4679250"/>
          </a:xfrm>
        </p:spPr>
        <p:txBody>
          <a:bodyPr anchor="ctr">
            <a:normAutofit/>
          </a:bodyPr>
          <a:lstStyle/>
          <a:p>
            <a:r>
              <a:rPr lang="it-IT" dirty="0"/>
              <a:t> Garantire l’accessibilità dei dati favorisce lo sviluppo e la competitività, rendendo possibile lo sviluppo di servizi a valore aggiunto e la partecipazione delle persone alle decisioni. </a:t>
            </a:r>
          </a:p>
          <a:p>
            <a:r>
              <a:rPr lang="it-IT" dirty="0"/>
              <a:t> Garantire leggibilità e trasparenza delle attività pubbliche, ovvero ottenute con investimenti pubblici, favorisce la riduzione dell’illegalità e della corruzione. </a:t>
            </a:r>
          </a:p>
          <a:p>
            <a:r>
              <a:rPr lang="it-IT" dirty="0"/>
              <a:t> Garantire l’interoperabilità, ovvero la facile circolazione dei dati nella rete, in ottica non solo human-readable ma anche machine-readable consente di realizzare il paradigma del web semantico dove ogni dato ha una relazione con un altro</a:t>
            </a:r>
          </a:p>
        </p:txBody>
      </p:sp>
    </p:spTree>
    <p:extLst>
      <p:ext uri="{BB962C8B-B14F-4D97-AF65-F5344CB8AC3E}">
        <p14:creationId xmlns:p14="http://schemas.microsoft.com/office/powerpoint/2010/main" val="13936609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D306B45-25EE-434D-ABA9-A27B79320C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D2B17EF-74EB-4C33-B2E2-8E727B2E7D6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34" name="Freeform 11">
              <a:extLst>
                <a:ext uri="{FF2B5EF4-FFF2-40B4-BE49-F238E27FC236}">
                  <a16:creationId xmlns:a16="http://schemas.microsoft.com/office/drawing/2014/main" id="{0A5F1F8A-3206-4B86-883F-65E98BB6E47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5" name="Freeform 12">
              <a:extLst>
                <a:ext uri="{FF2B5EF4-FFF2-40B4-BE49-F238E27FC236}">
                  <a16:creationId xmlns:a16="http://schemas.microsoft.com/office/drawing/2014/main" id="{6935F8C7-CC88-4243-9786-F3CDBF04A09F}"/>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6" name="Freeform 13">
              <a:extLst>
                <a:ext uri="{FF2B5EF4-FFF2-40B4-BE49-F238E27FC236}">
                  <a16:creationId xmlns:a16="http://schemas.microsoft.com/office/drawing/2014/main" id="{9AF7BAD9-71B3-40D8-A089-EFF7FE67BD66}"/>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7" name="Freeform 14">
              <a:extLst>
                <a:ext uri="{FF2B5EF4-FFF2-40B4-BE49-F238E27FC236}">
                  <a16:creationId xmlns:a16="http://schemas.microsoft.com/office/drawing/2014/main" id="{6467094F-AEF0-4D3B-BB76-8B3C1F08B937}"/>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8" name="Freeform 15">
              <a:extLst>
                <a:ext uri="{FF2B5EF4-FFF2-40B4-BE49-F238E27FC236}">
                  <a16:creationId xmlns:a16="http://schemas.microsoft.com/office/drawing/2014/main" id="{36F56AF9-DEF1-44E7-BF42-6AAC1AA9D19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39" name="Freeform 16">
              <a:extLst>
                <a:ext uri="{FF2B5EF4-FFF2-40B4-BE49-F238E27FC236}">
                  <a16:creationId xmlns:a16="http://schemas.microsoft.com/office/drawing/2014/main" id="{A43EBE71-20BA-4A40-A513-516678089D1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0" name="Freeform 17">
              <a:extLst>
                <a:ext uri="{FF2B5EF4-FFF2-40B4-BE49-F238E27FC236}">
                  <a16:creationId xmlns:a16="http://schemas.microsoft.com/office/drawing/2014/main" id="{1DB39648-7B38-4D0B-93C5-048EC4A45C99}"/>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1" name="Freeform 18">
              <a:extLst>
                <a:ext uri="{FF2B5EF4-FFF2-40B4-BE49-F238E27FC236}">
                  <a16:creationId xmlns:a16="http://schemas.microsoft.com/office/drawing/2014/main" id="{8DD2661F-DE5F-45EA-B30B-7C6589638836}"/>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2" name="Freeform 19">
              <a:extLst>
                <a:ext uri="{FF2B5EF4-FFF2-40B4-BE49-F238E27FC236}">
                  <a16:creationId xmlns:a16="http://schemas.microsoft.com/office/drawing/2014/main" id="{ABF0A0E5-E68E-4183-A913-228692FD85EC}"/>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3" name="Freeform 20">
              <a:extLst>
                <a:ext uri="{FF2B5EF4-FFF2-40B4-BE49-F238E27FC236}">
                  <a16:creationId xmlns:a16="http://schemas.microsoft.com/office/drawing/2014/main" id="{615D8F55-8ACD-4EFE-A832-06E785479EA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4" name="Freeform 21">
              <a:extLst>
                <a:ext uri="{FF2B5EF4-FFF2-40B4-BE49-F238E27FC236}">
                  <a16:creationId xmlns:a16="http://schemas.microsoft.com/office/drawing/2014/main" id="{0FDF4201-8CEC-474B-A6B1-88039B70416F}"/>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5" name="Freeform 22">
              <a:extLst>
                <a:ext uri="{FF2B5EF4-FFF2-40B4-BE49-F238E27FC236}">
                  <a16:creationId xmlns:a16="http://schemas.microsoft.com/office/drawing/2014/main" id="{0F60AEA4-B25F-417E-93FC-59686DFBE56E}"/>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cxnSp>
        <p:nvCxnSpPr>
          <p:cNvPr id="47" name="Straight Connector 46">
            <a:extLst>
              <a:ext uri="{FF2B5EF4-FFF2-40B4-BE49-F238E27FC236}">
                <a16:creationId xmlns:a16="http://schemas.microsoft.com/office/drawing/2014/main" id="{27EBB3F9-D6F7-4F6A-8843-9FEBA15E49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A42F85E-4939-431E-8B4A-EC07C8E0AB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1046019" y="942108"/>
            <a:ext cx="3256550" cy="4969113"/>
          </a:xfrm>
        </p:spPr>
        <p:txBody>
          <a:bodyPr anchor="ctr">
            <a:normAutofit/>
          </a:bodyPr>
          <a:lstStyle/>
          <a:p>
            <a:r>
              <a:rPr lang="it-IT" b="1">
                <a:solidFill>
                  <a:schemeClr val="tx2">
                    <a:lumMod val="75000"/>
                  </a:schemeClr>
                </a:solidFill>
              </a:rPr>
              <a:t>Analisi Swot</a:t>
            </a:r>
          </a:p>
        </p:txBody>
      </p:sp>
      <p:sp>
        <p:nvSpPr>
          <p:cNvPr id="3" name="Segnaposto contenuto 2"/>
          <p:cNvSpPr>
            <a:spLocks noGrp="1"/>
          </p:cNvSpPr>
          <p:nvPr>
            <p:ph idx="1"/>
          </p:nvPr>
        </p:nvSpPr>
        <p:spPr>
          <a:xfrm>
            <a:off x="5049062" y="942108"/>
            <a:ext cx="6455549" cy="4969114"/>
          </a:xfrm>
        </p:spPr>
        <p:txBody>
          <a:bodyPr anchor="ctr">
            <a:normAutofit/>
          </a:bodyPr>
          <a:lstStyle/>
          <a:p>
            <a:pPr marL="0" indent="0">
              <a:buNone/>
            </a:pPr>
            <a:endParaRPr lang="it-IT" dirty="0">
              <a:solidFill>
                <a:schemeClr val="tx2">
                  <a:lumMod val="75000"/>
                </a:schemeClr>
              </a:solidFill>
            </a:endParaRPr>
          </a:p>
          <a:p>
            <a:r>
              <a:rPr lang="it-IT" dirty="0">
                <a:solidFill>
                  <a:schemeClr val="tx2">
                    <a:lumMod val="75000"/>
                  </a:schemeClr>
                </a:solidFill>
              </a:rPr>
              <a:t>La prerogativa dell’analisi </a:t>
            </a:r>
            <a:r>
              <a:rPr lang="it-IT" dirty="0" err="1">
                <a:solidFill>
                  <a:schemeClr val="tx2">
                    <a:lumMod val="75000"/>
                  </a:schemeClr>
                </a:solidFill>
              </a:rPr>
              <a:t>Swot</a:t>
            </a:r>
            <a:r>
              <a:rPr lang="it-IT" dirty="0">
                <a:solidFill>
                  <a:schemeClr val="tx2">
                    <a:lumMod val="75000"/>
                  </a:schemeClr>
                </a:solidFill>
              </a:rPr>
              <a:t> è quella di porre l’attenzione e di individuare gli elementi importanti dai quali partire per produrre una buona strategia di comunicazione, in grado di promuovere il progetto.</a:t>
            </a:r>
          </a:p>
          <a:p>
            <a:r>
              <a:rPr lang="it-IT" dirty="0">
                <a:solidFill>
                  <a:schemeClr val="tx2">
                    <a:lumMod val="75000"/>
                  </a:schemeClr>
                </a:solidFill>
              </a:rPr>
              <a:t>Questi elementi sono quattro:</a:t>
            </a:r>
          </a:p>
          <a:p>
            <a:pPr lvl="0">
              <a:buFont typeface="+mj-lt"/>
              <a:buAutoNum type="arabicPeriod"/>
            </a:pPr>
            <a:r>
              <a:rPr lang="it-IT" dirty="0">
                <a:solidFill>
                  <a:schemeClr val="tx2">
                    <a:lumMod val="75000"/>
                  </a:schemeClr>
                </a:solidFill>
              </a:rPr>
              <a:t>Punti di forza</a:t>
            </a:r>
          </a:p>
          <a:p>
            <a:pPr lvl="0">
              <a:buFont typeface="+mj-lt"/>
              <a:buAutoNum type="arabicPeriod"/>
            </a:pPr>
            <a:r>
              <a:rPr lang="it-IT" dirty="0">
                <a:solidFill>
                  <a:schemeClr val="tx2">
                    <a:lumMod val="75000"/>
                  </a:schemeClr>
                </a:solidFill>
              </a:rPr>
              <a:t>Opportunità</a:t>
            </a:r>
          </a:p>
          <a:p>
            <a:pPr lvl="0">
              <a:buFont typeface="+mj-lt"/>
              <a:buAutoNum type="arabicPeriod"/>
            </a:pPr>
            <a:r>
              <a:rPr lang="it-IT" dirty="0">
                <a:solidFill>
                  <a:schemeClr val="tx2">
                    <a:lumMod val="75000"/>
                  </a:schemeClr>
                </a:solidFill>
              </a:rPr>
              <a:t>Punti di debolezza</a:t>
            </a:r>
          </a:p>
          <a:p>
            <a:pPr lvl="0">
              <a:buFont typeface="+mj-lt"/>
              <a:buAutoNum type="arabicPeriod"/>
            </a:pPr>
            <a:r>
              <a:rPr lang="it-IT" dirty="0">
                <a:solidFill>
                  <a:schemeClr val="tx2">
                    <a:lumMod val="75000"/>
                  </a:schemeClr>
                </a:solidFill>
              </a:rPr>
              <a:t>Minacce</a:t>
            </a:r>
          </a:p>
        </p:txBody>
      </p:sp>
    </p:spTree>
    <p:extLst>
      <p:ext uri="{BB962C8B-B14F-4D97-AF65-F5344CB8AC3E}">
        <p14:creationId xmlns:p14="http://schemas.microsoft.com/office/powerpoint/2010/main" val="362487635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
            <a:extLst>
              <a:ext uri="{FF2B5EF4-FFF2-40B4-BE49-F238E27FC236}">
                <a16:creationId xmlns:a16="http://schemas.microsoft.com/office/drawing/2014/main" id="{0B789310-9859-4942-98C8-3D2F12AAAE7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1" name="Freeform 12">
              <a:extLst>
                <a:ext uri="{FF2B5EF4-FFF2-40B4-BE49-F238E27FC236}">
                  <a16:creationId xmlns:a16="http://schemas.microsoft.com/office/drawing/2014/main" id="{E344A2AF-3860-4427-B13E-98021C17ABF4}"/>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42" name="Freeform 28">
              <a:extLst>
                <a:ext uri="{FF2B5EF4-FFF2-40B4-BE49-F238E27FC236}">
                  <a16:creationId xmlns:a16="http://schemas.microsoft.com/office/drawing/2014/main" id="{C82E58C3-65A5-4079-BF94-E675AA410CD8}"/>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a:extLst>
              <a:ext uri="{FF2B5EF4-FFF2-40B4-BE49-F238E27FC236}">
                <a16:creationId xmlns:a16="http://schemas.microsoft.com/office/drawing/2014/main" id="{3F3E4139-57D4-44C9-8006-542AB984B687}"/>
              </a:ext>
            </a:extLst>
          </p:cNvPr>
          <p:cNvSpPr>
            <a:spLocks noGrp="1"/>
          </p:cNvSpPr>
          <p:nvPr>
            <p:ph type="title"/>
          </p:nvPr>
        </p:nvSpPr>
        <p:spPr>
          <a:xfrm>
            <a:off x="3373062" y="624110"/>
            <a:ext cx="8131550" cy="1280890"/>
          </a:xfrm>
        </p:spPr>
        <p:txBody>
          <a:bodyPr>
            <a:normAutofit/>
          </a:bodyPr>
          <a:lstStyle/>
          <a:p>
            <a:r>
              <a:rPr lang="it-IT" b="1"/>
              <a:t>Punti di forza:</a:t>
            </a:r>
            <a:br>
              <a:rPr lang="it-IT"/>
            </a:br>
            <a:endParaRPr lang="it-IT" dirty="0"/>
          </a:p>
        </p:txBody>
      </p:sp>
      <p:sp>
        <p:nvSpPr>
          <p:cNvPr id="43" name="Segnaposto contenuto 2">
            <a:extLst>
              <a:ext uri="{FF2B5EF4-FFF2-40B4-BE49-F238E27FC236}">
                <a16:creationId xmlns:a16="http://schemas.microsoft.com/office/drawing/2014/main" id="{F6FEC80E-7E8C-4C98-A392-0B3BC8AE397A}"/>
              </a:ext>
            </a:extLst>
          </p:cNvPr>
          <p:cNvSpPr>
            <a:spLocks noGrp="1"/>
          </p:cNvSpPr>
          <p:nvPr>
            <p:ph idx="1"/>
          </p:nvPr>
        </p:nvSpPr>
        <p:spPr>
          <a:xfrm>
            <a:off x="3373062" y="1483434"/>
            <a:ext cx="8131550" cy="5104770"/>
          </a:xfrm>
        </p:spPr>
        <p:txBody>
          <a:bodyPr>
            <a:normAutofit lnSpcReduction="10000"/>
          </a:bodyPr>
          <a:lstStyle/>
          <a:p>
            <a:pPr lvl="0">
              <a:lnSpc>
                <a:spcPct val="90000"/>
              </a:lnSpc>
            </a:pPr>
            <a:r>
              <a:rPr lang="it-IT" sz="1600" dirty="0"/>
              <a:t>Contesto favorevole del territorio dei Monti Prenestini. Sotto il profilo strutturale, si è sempre connotata come una località con elevati livelli di benessere e qualità della vita. Il buon posizionamento di questa zona, con valori di reddito pro-capite superiori anche rispetto al capoluogo di provincia e le condizioni di vita delle famiglie appaiono superiori alla media regionale.</a:t>
            </a:r>
          </a:p>
          <a:p>
            <a:pPr lvl="0">
              <a:lnSpc>
                <a:spcPct val="90000"/>
              </a:lnSpc>
            </a:pPr>
            <a:r>
              <a:rPr lang="it-IT" sz="1600" dirty="0"/>
              <a:t>Piano telematico della Regione Lazio per la creazione di un territorio digitale che supporta l’obiettivo principale di questa linea guida è la progettazione e graduale costruzione di un portale regionale degli Open-Data rilasciati dagli enti.</a:t>
            </a:r>
          </a:p>
          <a:p>
            <a:pPr lvl="0">
              <a:lnSpc>
                <a:spcPct val="90000"/>
              </a:lnSpc>
            </a:pPr>
            <a:r>
              <a:rPr lang="it-IT" sz="1600" dirty="0"/>
              <a:t>Tutela della legge regionale 18 giugno 2012, n. 7, “disposizioni in materia di dati aperti e riutilizzo di informazioni e dati pubblici e iniziative connesse”;</a:t>
            </a:r>
          </a:p>
          <a:p>
            <a:pPr lvl="0">
              <a:lnSpc>
                <a:spcPct val="90000"/>
              </a:lnSpc>
            </a:pPr>
            <a:r>
              <a:rPr lang="it-IT" sz="1600" dirty="0"/>
              <a:t>Coinvolgimento di tutti i livelli istituzionali e delle associazioni competenti ed interessate;</a:t>
            </a:r>
          </a:p>
          <a:p>
            <a:pPr lvl="0">
              <a:lnSpc>
                <a:spcPct val="90000"/>
              </a:lnSpc>
            </a:pPr>
            <a:r>
              <a:rPr lang="it-IT" sz="1600" dirty="0"/>
              <a:t>Istituzioni scolastiche, Università, enti di formazione, inclusi nel progetto, interagiscono nel realizzare un netto miglioramento culturale e informativo con l’obiettivo di lasciare una preziosa eredità anche alle prossime generazioni;</a:t>
            </a:r>
          </a:p>
          <a:p>
            <a:pPr lvl="0">
              <a:lnSpc>
                <a:spcPct val="90000"/>
              </a:lnSpc>
            </a:pPr>
            <a:r>
              <a:rPr lang="it-IT" sz="1600" dirty="0"/>
              <a:t>La scelta di mirare alla trasparenza amministrativa con la diffusione dei dati pubblici in formato aperto è netta linea </a:t>
            </a:r>
            <a:r>
              <a:rPr lang="it-IT" sz="1600" i="1" dirty="0"/>
              <a:t>politically-</a:t>
            </a:r>
            <a:r>
              <a:rPr lang="it-IT" sz="1600" i="1" dirty="0" err="1"/>
              <a:t>correct</a:t>
            </a:r>
            <a:r>
              <a:rPr lang="it-IT" sz="1600" dirty="0"/>
              <a:t> dell’Open-</a:t>
            </a:r>
            <a:r>
              <a:rPr lang="it-IT" sz="1600" dirty="0" err="1"/>
              <a:t>Government</a:t>
            </a:r>
            <a:r>
              <a:rPr lang="it-IT" sz="1600" dirty="0"/>
              <a:t>, citato in precedenza.</a:t>
            </a:r>
          </a:p>
          <a:p>
            <a:pPr>
              <a:lnSpc>
                <a:spcPct val="90000"/>
              </a:lnSpc>
            </a:pPr>
            <a:endParaRPr lang="it-IT" sz="1300" dirty="0"/>
          </a:p>
        </p:txBody>
      </p:sp>
    </p:spTree>
    <p:extLst>
      <p:ext uri="{BB962C8B-B14F-4D97-AF65-F5344CB8AC3E}">
        <p14:creationId xmlns:p14="http://schemas.microsoft.com/office/powerpoint/2010/main" val="223151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A46F010-D160-4609-8979-FFD8C1EA6C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B8C4F6-C3AC-4C94-8EC7-E4F7B7E9C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B789310-9859-4942-98C8-3D2F12AAAE7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4" name="Freeform 11">
              <a:extLst>
                <a:ext uri="{FF2B5EF4-FFF2-40B4-BE49-F238E27FC236}">
                  <a16:creationId xmlns:a16="http://schemas.microsoft.com/office/drawing/2014/main" id="{FE9E5460-2AA9-4786-B69C-23DBEF3568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a:extLst>
                <a:ext uri="{FF2B5EF4-FFF2-40B4-BE49-F238E27FC236}">
                  <a16:creationId xmlns:a16="http://schemas.microsoft.com/office/drawing/2014/main" id="{E344A2AF-3860-4427-B13E-98021C17ABF4}"/>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a:extLst>
                <a:ext uri="{FF2B5EF4-FFF2-40B4-BE49-F238E27FC236}">
                  <a16:creationId xmlns:a16="http://schemas.microsoft.com/office/drawing/2014/main" id="{DDBDD44E-1DC0-48AB-8FEC-E098D919740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a:extLst>
                <a:ext uri="{FF2B5EF4-FFF2-40B4-BE49-F238E27FC236}">
                  <a16:creationId xmlns:a16="http://schemas.microsoft.com/office/drawing/2014/main" id="{3151FF3E-5E3F-4D82-A684-0003BACEA85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a:extLst>
                <a:ext uri="{FF2B5EF4-FFF2-40B4-BE49-F238E27FC236}">
                  <a16:creationId xmlns:a16="http://schemas.microsoft.com/office/drawing/2014/main" id="{C6CBF27E-7F0C-4489-95A7-82DE1C0460A9}"/>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a:extLst>
                <a:ext uri="{FF2B5EF4-FFF2-40B4-BE49-F238E27FC236}">
                  <a16:creationId xmlns:a16="http://schemas.microsoft.com/office/drawing/2014/main" id="{233BE304-221E-425E-A484-4B2E5F405B8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a:extLst>
                <a:ext uri="{FF2B5EF4-FFF2-40B4-BE49-F238E27FC236}">
                  <a16:creationId xmlns:a16="http://schemas.microsoft.com/office/drawing/2014/main" id="{10D5734E-EAEA-4A08-86A9-39BD5563EC2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a:extLst>
                <a:ext uri="{FF2B5EF4-FFF2-40B4-BE49-F238E27FC236}">
                  <a16:creationId xmlns:a16="http://schemas.microsoft.com/office/drawing/2014/main" id="{4D47FE86-98D1-4E35-86E4-16E9A19A64E8}"/>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a:extLst>
                <a:ext uri="{FF2B5EF4-FFF2-40B4-BE49-F238E27FC236}">
                  <a16:creationId xmlns:a16="http://schemas.microsoft.com/office/drawing/2014/main" id="{F00661F9-B224-4DB1-8EFB-ABF9402BDEF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a:extLst>
                <a:ext uri="{FF2B5EF4-FFF2-40B4-BE49-F238E27FC236}">
                  <a16:creationId xmlns:a16="http://schemas.microsoft.com/office/drawing/2014/main" id="{679DCB4E-8D36-4B7A-AF0C-8399F113AE93}"/>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a:extLst>
                <a:ext uri="{FF2B5EF4-FFF2-40B4-BE49-F238E27FC236}">
                  <a16:creationId xmlns:a16="http://schemas.microsoft.com/office/drawing/2014/main" id="{4FAD51F6-D24C-4FD6-BEAE-41F0E5A8253C}"/>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a:extLst>
                <a:ext uri="{FF2B5EF4-FFF2-40B4-BE49-F238E27FC236}">
                  <a16:creationId xmlns:a16="http://schemas.microsoft.com/office/drawing/2014/main" id="{87AC773F-6D31-458A-9DD7-76566C8A9CAA}"/>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7" name="Group 36">
            <a:extLst>
              <a:ext uri="{FF2B5EF4-FFF2-40B4-BE49-F238E27FC236}">
                <a16:creationId xmlns:a16="http://schemas.microsoft.com/office/drawing/2014/main" id="{6F1CEC7A-E419-4950-AA57-B00546C29CA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8" name="Freeform 27">
              <a:extLst>
                <a:ext uri="{FF2B5EF4-FFF2-40B4-BE49-F238E27FC236}">
                  <a16:creationId xmlns:a16="http://schemas.microsoft.com/office/drawing/2014/main" id="{7AE7DCD1-5235-45E8-B229-15A3E3962E7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9" name="Freeform 28">
              <a:extLst>
                <a:ext uri="{FF2B5EF4-FFF2-40B4-BE49-F238E27FC236}">
                  <a16:creationId xmlns:a16="http://schemas.microsoft.com/office/drawing/2014/main" id="{C82E58C3-65A5-4079-BF94-E675AA410CD8}"/>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40" name="Freeform 29">
              <a:extLst>
                <a:ext uri="{FF2B5EF4-FFF2-40B4-BE49-F238E27FC236}">
                  <a16:creationId xmlns:a16="http://schemas.microsoft.com/office/drawing/2014/main" id="{7AABE1FA-6DC8-4A47-AC5C-F05B9C111C20}"/>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41" name="Freeform 30">
              <a:extLst>
                <a:ext uri="{FF2B5EF4-FFF2-40B4-BE49-F238E27FC236}">
                  <a16:creationId xmlns:a16="http://schemas.microsoft.com/office/drawing/2014/main" id="{17BB7298-8900-4C67-B800-BD241F0199B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2" name="Freeform 31">
              <a:extLst>
                <a:ext uri="{FF2B5EF4-FFF2-40B4-BE49-F238E27FC236}">
                  <a16:creationId xmlns:a16="http://schemas.microsoft.com/office/drawing/2014/main" id="{EE3442F8-53C2-490C-94EF-E423ECB957F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3" name="Freeform 32">
              <a:extLst>
                <a:ext uri="{FF2B5EF4-FFF2-40B4-BE49-F238E27FC236}">
                  <a16:creationId xmlns:a16="http://schemas.microsoft.com/office/drawing/2014/main" id="{3DBEA916-8B10-493A-8CBF-9B5FA2A4A02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4" name="Freeform 33">
              <a:extLst>
                <a:ext uri="{FF2B5EF4-FFF2-40B4-BE49-F238E27FC236}">
                  <a16:creationId xmlns:a16="http://schemas.microsoft.com/office/drawing/2014/main" id="{248DB27B-F9EA-4F81-A746-7D57B768E0A5}"/>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5" name="Freeform 34">
              <a:extLst>
                <a:ext uri="{FF2B5EF4-FFF2-40B4-BE49-F238E27FC236}">
                  <a16:creationId xmlns:a16="http://schemas.microsoft.com/office/drawing/2014/main" id="{998E5C90-2A81-4013-AE09-2023B4407C8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6" name="Freeform 35">
              <a:extLst>
                <a:ext uri="{FF2B5EF4-FFF2-40B4-BE49-F238E27FC236}">
                  <a16:creationId xmlns:a16="http://schemas.microsoft.com/office/drawing/2014/main" id="{86A8318B-7607-4519-8EEB-C7DD50965317}"/>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7" name="Freeform 36">
              <a:extLst>
                <a:ext uri="{FF2B5EF4-FFF2-40B4-BE49-F238E27FC236}">
                  <a16:creationId xmlns:a16="http://schemas.microsoft.com/office/drawing/2014/main" id="{5009FB1B-4865-45DB-8727-F012E3ACA55A}"/>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8" name="Freeform 37">
              <a:extLst>
                <a:ext uri="{FF2B5EF4-FFF2-40B4-BE49-F238E27FC236}">
                  <a16:creationId xmlns:a16="http://schemas.microsoft.com/office/drawing/2014/main" id="{5B209B64-3A98-4B1A-857A-2368AFED67CD}"/>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9" name="Freeform 38">
              <a:extLst>
                <a:ext uri="{FF2B5EF4-FFF2-40B4-BE49-F238E27FC236}">
                  <a16:creationId xmlns:a16="http://schemas.microsoft.com/office/drawing/2014/main" id="{EB3B5D03-7AE3-411C-A820-6844E7D0C614}"/>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51" name="Freeform 11">
            <a:extLst>
              <a:ext uri="{FF2B5EF4-FFF2-40B4-BE49-F238E27FC236}">
                <a16:creationId xmlns:a16="http://schemas.microsoft.com/office/drawing/2014/main" id="{91328346-8BAD-4616-B50B-5CFDA5648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a:extLst>
              <a:ext uri="{FF2B5EF4-FFF2-40B4-BE49-F238E27FC236}">
                <a16:creationId xmlns:a16="http://schemas.microsoft.com/office/drawing/2014/main" id="{49C557E1-14CD-4F9E-9D0D-C2101C3BDBCA}"/>
              </a:ext>
            </a:extLst>
          </p:cNvPr>
          <p:cNvSpPr>
            <a:spLocks noGrp="1"/>
          </p:cNvSpPr>
          <p:nvPr>
            <p:ph type="title"/>
          </p:nvPr>
        </p:nvSpPr>
        <p:spPr>
          <a:xfrm>
            <a:off x="3373062" y="624110"/>
            <a:ext cx="8131550" cy="1280890"/>
          </a:xfrm>
        </p:spPr>
        <p:txBody>
          <a:bodyPr>
            <a:normAutofit/>
          </a:bodyPr>
          <a:lstStyle/>
          <a:p>
            <a:r>
              <a:rPr lang="it-IT" b="1"/>
              <a:t>Opportunità:</a:t>
            </a:r>
            <a:br>
              <a:rPr lang="it-IT"/>
            </a:br>
            <a:endParaRPr lang="it-IT"/>
          </a:p>
        </p:txBody>
      </p:sp>
      <p:sp>
        <p:nvSpPr>
          <p:cNvPr id="3" name="Segnaposto contenuto 2">
            <a:extLst>
              <a:ext uri="{FF2B5EF4-FFF2-40B4-BE49-F238E27FC236}">
                <a16:creationId xmlns:a16="http://schemas.microsoft.com/office/drawing/2014/main" id="{795BBF95-CC55-4CA7-8E7F-22FA330D8578}"/>
              </a:ext>
            </a:extLst>
          </p:cNvPr>
          <p:cNvSpPr>
            <a:spLocks noGrp="1"/>
          </p:cNvSpPr>
          <p:nvPr>
            <p:ph idx="1"/>
          </p:nvPr>
        </p:nvSpPr>
        <p:spPr>
          <a:xfrm>
            <a:off x="3373062" y="2133600"/>
            <a:ext cx="8131550" cy="3777622"/>
          </a:xfrm>
        </p:spPr>
        <p:txBody>
          <a:bodyPr>
            <a:normAutofit/>
          </a:bodyPr>
          <a:lstStyle/>
          <a:p>
            <a:pPr lvl="0">
              <a:lnSpc>
                <a:spcPct val="90000"/>
              </a:lnSpc>
            </a:pPr>
            <a:r>
              <a:rPr lang="it-IT" dirty="0"/>
              <a:t>Sollecitare le comunità presenti on-line e sul territorio circostante affini ai temi dell’E-</a:t>
            </a:r>
            <a:r>
              <a:rPr lang="it-IT" dirty="0" err="1"/>
              <a:t>Gov</a:t>
            </a:r>
            <a:r>
              <a:rPr lang="it-IT" dirty="0"/>
              <a:t> e in particolare degli Open-Data e </a:t>
            </a:r>
            <a:r>
              <a:rPr lang="it-IT" dirty="0" err="1"/>
              <a:t>Linked</a:t>
            </a:r>
            <a:r>
              <a:rPr lang="it-IT" dirty="0"/>
              <a:t>-Data;</a:t>
            </a:r>
          </a:p>
          <a:p>
            <a:pPr lvl="0">
              <a:lnSpc>
                <a:spcPct val="90000"/>
              </a:lnSpc>
            </a:pPr>
            <a:r>
              <a:rPr lang="it-IT" dirty="0"/>
              <a:t>Stimolare i più giovani, ovvero i cittadini del domani; </a:t>
            </a:r>
          </a:p>
          <a:p>
            <a:pPr lvl="0">
              <a:lnSpc>
                <a:spcPct val="90000"/>
              </a:lnSpc>
            </a:pPr>
            <a:r>
              <a:rPr lang="it-IT" dirty="0"/>
              <a:t>Coordinare il territorio circostante con gli istituti superiori dotati di strumenti informatici;</a:t>
            </a:r>
          </a:p>
          <a:p>
            <a:pPr lvl="0">
              <a:lnSpc>
                <a:spcPct val="90000"/>
              </a:lnSpc>
            </a:pPr>
            <a:r>
              <a:rPr lang="it-IT" dirty="0"/>
              <a:t>Interagire con imprese, associazioni di categoria e del sistema produttivo territoriali che abbiamo come scopo lo sviluppo del sistema produttivo regionale;</a:t>
            </a:r>
          </a:p>
          <a:p>
            <a:pPr lvl="0">
              <a:lnSpc>
                <a:spcPct val="90000"/>
              </a:lnSpc>
            </a:pPr>
            <a:r>
              <a:rPr lang="it-IT" dirty="0"/>
              <a:t>Utilizzo delle possibilità offerte dalle nuove infrastrutture regionali, in particolare della rete a banda larga per le pubblica amministrazione.</a:t>
            </a:r>
          </a:p>
          <a:p>
            <a:pPr>
              <a:lnSpc>
                <a:spcPct val="90000"/>
              </a:lnSpc>
            </a:pPr>
            <a:endParaRPr lang="it-IT" dirty="0"/>
          </a:p>
        </p:txBody>
      </p:sp>
    </p:spTree>
    <p:extLst>
      <p:ext uri="{BB962C8B-B14F-4D97-AF65-F5344CB8AC3E}">
        <p14:creationId xmlns:p14="http://schemas.microsoft.com/office/powerpoint/2010/main" val="232402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a:extLst>
              <a:ext uri="{FF2B5EF4-FFF2-40B4-BE49-F238E27FC236}">
                <a16:creationId xmlns:a16="http://schemas.microsoft.com/office/drawing/2014/main" id="{9B36C736-708E-4031-B17F-23327A2F1D61}"/>
              </a:ext>
            </a:extLst>
          </p:cNvPr>
          <p:cNvSpPr>
            <a:spLocks noGrp="1"/>
          </p:cNvSpPr>
          <p:nvPr>
            <p:ph type="title"/>
          </p:nvPr>
        </p:nvSpPr>
        <p:spPr>
          <a:xfrm>
            <a:off x="3373062" y="624110"/>
            <a:ext cx="8131550" cy="1280890"/>
          </a:xfrm>
        </p:spPr>
        <p:txBody>
          <a:bodyPr>
            <a:normAutofit/>
          </a:bodyPr>
          <a:lstStyle/>
          <a:p>
            <a:r>
              <a:rPr lang="it-IT" b="1" dirty="0"/>
              <a:t>Punti di debolezza:</a:t>
            </a:r>
            <a:br>
              <a:rPr lang="it-IT" dirty="0"/>
            </a:br>
            <a:endParaRPr lang="it-IT" dirty="0"/>
          </a:p>
        </p:txBody>
      </p:sp>
      <p:sp>
        <p:nvSpPr>
          <p:cNvPr id="3" name="Segnaposto contenuto 2">
            <a:extLst>
              <a:ext uri="{FF2B5EF4-FFF2-40B4-BE49-F238E27FC236}">
                <a16:creationId xmlns:a16="http://schemas.microsoft.com/office/drawing/2014/main" id="{E2DB12D2-E39D-492F-8E78-47923C43F726}"/>
              </a:ext>
            </a:extLst>
          </p:cNvPr>
          <p:cNvSpPr>
            <a:spLocks noGrp="1"/>
          </p:cNvSpPr>
          <p:nvPr>
            <p:ph idx="1"/>
          </p:nvPr>
        </p:nvSpPr>
        <p:spPr>
          <a:xfrm>
            <a:off x="3373061" y="2761847"/>
            <a:ext cx="8297387" cy="2819401"/>
          </a:xfrm>
        </p:spPr>
        <p:txBody>
          <a:bodyPr>
            <a:normAutofit/>
          </a:bodyPr>
          <a:lstStyle/>
          <a:p>
            <a:pPr lvl="0"/>
            <a:r>
              <a:rPr lang="it-IT" dirty="0"/>
              <a:t>Scarsità e arretratezza nel territorio italiano di una cultura estesa dell’Open-</a:t>
            </a:r>
            <a:r>
              <a:rPr lang="it-IT" dirty="0" err="1"/>
              <a:t>Government</a:t>
            </a:r>
            <a:r>
              <a:rPr lang="it-IT" dirty="0"/>
              <a:t>;</a:t>
            </a:r>
          </a:p>
          <a:p>
            <a:pPr lvl="0"/>
            <a:r>
              <a:rPr lang="it-IT" dirty="0"/>
              <a:t>Complessità oggettiva nel formare un’integrazione informatica territoriale;</a:t>
            </a:r>
          </a:p>
          <a:p>
            <a:pPr lvl="0"/>
            <a:r>
              <a:rPr lang="it-IT" dirty="0"/>
              <a:t>È radicato in Italia il cosiddetto “divario digitale” tra i residenti con bassi livelli culturali, di reddito o di età avanzata: quindi esiste ancora oggi una netta parte di popolazione che non utilizza Internet, e ne ignora la potenza informativa.</a:t>
            </a:r>
          </a:p>
          <a:p>
            <a:endParaRPr lang="it-IT" dirty="0"/>
          </a:p>
        </p:txBody>
      </p:sp>
    </p:spTree>
    <p:extLst>
      <p:ext uri="{BB962C8B-B14F-4D97-AF65-F5344CB8AC3E}">
        <p14:creationId xmlns:p14="http://schemas.microsoft.com/office/powerpoint/2010/main" val="316831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a:extLst>
              <a:ext uri="{FF2B5EF4-FFF2-40B4-BE49-F238E27FC236}">
                <a16:creationId xmlns:a16="http://schemas.microsoft.com/office/drawing/2014/main" id="{61DDDA07-0AB2-4B72-A4E1-3285320989F1}"/>
              </a:ext>
            </a:extLst>
          </p:cNvPr>
          <p:cNvSpPr>
            <a:spLocks noGrp="1"/>
          </p:cNvSpPr>
          <p:nvPr>
            <p:ph type="title"/>
          </p:nvPr>
        </p:nvSpPr>
        <p:spPr>
          <a:xfrm>
            <a:off x="3373062" y="624110"/>
            <a:ext cx="8131550" cy="1280890"/>
          </a:xfrm>
        </p:spPr>
        <p:txBody>
          <a:bodyPr>
            <a:normAutofit/>
          </a:bodyPr>
          <a:lstStyle/>
          <a:p>
            <a:r>
              <a:rPr lang="it-IT" b="1" dirty="0"/>
              <a:t>Minacce:</a:t>
            </a:r>
            <a:br>
              <a:rPr lang="it-IT" dirty="0"/>
            </a:br>
            <a:endParaRPr lang="it-IT" dirty="0"/>
          </a:p>
        </p:txBody>
      </p:sp>
      <p:sp>
        <p:nvSpPr>
          <p:cNvPr id="3" name="Segnaposto contenuto 2">
            <a:extLst>
              <a:ext uri="{FF2B5EF4-FFF2-40B4-BE49-F238E27FC236}">
                <a16:creationId xmlns:a16="http://schemas.microsoft.com/office/drawing/2014/main" id="{D113F124-0C27-42D4-98C2-8A251AFCA42A}"/>
              </a:ext>
            </a:extLst>
          </p:cNvPr>
          <p:cNvSpPr>
            <a:spLocks noGrp="1"/>
          </p:cNvSpPr>
          <p:nvPr>
            <p:ph idx="1"/>
          </p:nvPr>
        </p:nvSpPr>
        <p:spPr>
          <a:xfrm>
            <a:off x="3373062" y="2456268"/>
            <a:ext cx="8131550" cy="3124980"/>
          </a:xfrm>
        </p:spPr>
        <p:txBody>
          <a:bodyPr>
            <a:normAutofit/>
          </a:bodyPr>
          <a:lstStyle/>
          <a:p>
            <a:pPr lvl="0"/>
            <a:r>
              <a:rPr lang="it-IT" dirty="0"/>
              <a:t>Diseguali opportunità di trattamento per l’accesso alle informazioni degli Open-Data per soggetti in condizioni di svantaggio sociale, economico, di età o di diversa abilità;</a:t>
            </a:r>
          </a:p>
          <a:p>
            <a:pPr lvl="0"/>
            <a:r>
              <a:rPr lang="it-IT" dirty="0"/>
              <a:t>Formazione e cultura del personale interno alle pubbliche amministrazioni laziali che presentano livelli diversi di competenza, esperienza e riguardo l’Open-</a:t>
            </a:r>
            <a:r>
              <a:rPr lang="it-IT" dirty="0" err="1"/>
              <a:t>Government</a:t>
            </a:r>
            <a:r>
              <a:rPr lang="it-IT" dirty="0"/>
              <a:t>;</a:t>
            </a:r>
          </a:p>
          <a:p>
            <a:pPr lvl="0"/>
            <a:r>
              <a:rPr lang="it-IT" dirty="0"/>
              <a:t>Elevati gradi di multidisciplinarietà: gli ambiti da considerare sono quelli legati ai campi della statistica, giuridico-normativo, informatico, comunicativo e partecipativo.</a:t>
            </a:r>
          </a:p>
          <a:p>
            <a:pPr marL="0" indent="0">
              <a:buNone/>
            </a:pPr>
            <a:endParaRPr lang="it-IT" dirty="0"/>
          </a:p>
          <a:p>
            <a:endParaRPr lang="it-IT" dirty="0"/>
          </a:p>
        </p:txBody>
      </p:sp>
    </p:spTree>
    <p:extLst>
      <p:ext uri="{BB962C8B-B14F-4D97-AF65-F5344CB8AC3E}">
        <p14:creationId xmlns:p14="http://schemas.microsoft.com/office/powerpoint/2010/main" val="267548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7" name="Group 20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1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8" name="Group 22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2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2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2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3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3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3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3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3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3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3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9" name="Rectangle 23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50"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51" name="Rectangle 241">
            <a:extLst>
              <a:ext uri="{FF2B5EF4-FFF2-40B4-BE49-F238E27FC236}">
                <a16:creationId xmlns:a16="http://schemas.microsoft.com/office/drawing/2014/main" id="{1FF9CEF5-A50D-4B8B-9852-D76F703786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Immagine 118">
            <a:extLst>
              <a:ext uri="{FF2B5EF4-FFF2-40B4-BE49-F238E27FC236}">
                <a16:creationId xmlns:a16="http://schemas.microsoft.com/office/drawing/2014/main" id="{605E469D-62D3-4123-B518-E39CC281AB49}"/>
              </a:ext>
            </a:extLst>
          </p:cNvPr>
          <p:cNvPicPr/>
          <p:nvPr/>
        </p:nvPicPr>
        <p:blipFill rotWithShape="1">
          <a:blip r:embed="rId2" cstate="print">
            <a:alphaModFix amt="40000"/>
            <a:extLst>
              <a:ext uri="{28A0092B-C50C-407E-A947-70E740481C1C}">
                <a14:useLocalDpi xmlns:a14="http://schemas.microsoft.com/office/drawing/2010/main" val="0"/>
              </a:ext>
            </a:extLst>
          </a:blip>
          <a:srcRect t="24242"/>
          <a:stretch/>
        </p:blipFill>
        <p:spPr bwMode="auto">
          <a:xfrm>
            <a:off x="20" y="10"/>
            <a:ext cx="12191980" cy="6857990"/>
          </a:xfrm>
          <a:prstGeom prst="rect">
            <a:avLst/>
          </a:prstGeom>
          <a:noFill/>
        </p:spPr>
      </p:pic>
      <p:sp>
        <p:nvSpPr>
          <p:cNvPr id="252" name="Rectangle 243">
            <a:extLst>
              <a:ext uri="{FF2B5EF4-FFF2-40B4-BE49-F238E27FC236}">
                <a16:creationId xmlns:a16="http://schemas.microsoft.com/office/drawing/2014/main" id="{30684D86-C9D1-40C3-A9B6-EC935C7312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46" name="Freeform 33">
            <a:extLst>
              <a:ext uri="{FF2B5EF4-FFF2-40B4-BE49-F238E27FC236}">
                <a16:creationId xmlns:a16="http://schemas.microsoft.com/office/drawing/2014/main" id="{1EDF7896-F56A-49DA-90F3-F5CE8B9833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CasellaDiTesto 3">
            <a:extLst>
              <a:ext uri="{FF2B5EF4-FFF2-40B4-BE49-F238E27FC236}">
                <a16:creationId xmlns:a16="http://schemas.microsoft.com/office/drawing/2014/main" id="{AA6A970F-DCAC-463C-9D54-E5108469FF65}"/>
              </a:ext>
            </a:extLst>
          </p:cNvPr>
          <p:cNvSpPr txBox="1"/>
          <p:nvPr/>
        </p:nvSpPr>
        <p:spPr>
          <a:xfrm>
            <a:off x="521551" y="286398"/>
            <a:ext cx="8915399" cy="126345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solidFill>
                  <a:schemeClr val="tx1">
                    <a:lumMod val="85000"/>
                    <a:lumOff val="15000"/>
                  </a:schemeClr>
                </a:solidFill>
                <a:latin typeface="+mj-lt"/>
                <a:ea typeface="+mj-ea"/>
                <a:cs typeface="+mj-cs"/>
              </a:rPr>
              <a:t>Il </a:t>
            </a:r>
            <a:r>
              <a:rPr lang="en-US" sz="3200" b="1" dirty="0" err="1">
                <a:solidFill>
                  <a:schemeClr val="tx1">
                    <a:lumMod val="85000"/>
                    <a:lumOff val="15000"/>
                  </a:schemeClr>
                </a:solidFill>
                <a:latin typeface="+mj-lt"/>
                <a:ea typeface="+mj-ea"/>
                <a:cs typeface="+mj-cs"/>
              </a:rPr>
              <a:t>nostro</a:t>
            </a:r>
            <a:r>
              <a:rPr lang="en-US" sz="3200" b="1" dirty="0">
                <a:solidFill>
                  <a:schemeClr val="tx1">
                    <a:lumMod val="85000"/>
                    <a:lumOff val="15000"/>
                  </a:schemeClr>
                </a:solidFill>
                <a:latin typeface="+mj-lt"/>
                <a:ea typeface="+mj-ea"/>
                <a:cs typeface="+mj-cs"/>
              </a:rPr>
              <a:t> </a:t>
            </a:r>
            <a:r>
              <a:rPr lang="en-US" sz="3200" b="1" dirty="0" err="1">
                <a:solidFill>
                  <a:schemeClr val="tx1">
                    <a:lumMod val="85000"/>
                    <a:lumOff val="15000"/>
                  </a:schemeClr>
                </a:solidFill>
                <a:latin typeface="+mj-lt"/>
                <a:ea typeface="+mj-ea"/>
                <a:cs typeface="+mj-cs"/>
              </a:rPr>
              <a:t>progetto</a:t>
            </a:r>
            <a:r>
              <a:rPr lang="en-US" sz="3200" b="1" dirty="0">
                <a:solidFill>
                  <a:schemeClr val="tx1">
                    <a:lumMod val="85000"/>
                    <a:lumOff val="15000"/>
                  </a:schemeClr>
                </a:solidFill>
                <a:latin typeface="+mj-lt"/>
                <a:ea typeface="+mj-ea"/>
                <a:cs typeface="+mj-cs"/>
              </a:rPr>
              <a:t>:</a:t>
            </a:r>
          </a:p>
          <a:p>
            <a:pPr>
              <a:lnSpc>
                <a:spcPct val="90000"/>
              </a:lnSpc>
              <a:spcBef>
                <a:spcPct val="0"/>
              </a:spcBef>
              <a:spcAft>
                <a:spcPts val="600"/>
              </a:spcAft>
            </a:pPr>
            <a:r>
              <a:rPr lang="en-US" sz="3200" b="1" i="1" dirty="0">
                <a:solidFill>
                  <a:schemeClr val="tx1">
                    <a:lumMod val="85000"/>
                    <a:lumOff val="15000"/>
                  </a:schemeClr>
                </a:solidFill>
                <a:latin typeface="+mj-lt"/>
                <a:ea typeface="+mj-ea"/>
                <a:cs typeface="+mj-cs"/>
              </a:rPr>
              <a:t>De Rerum Mundo </a:t>
            </a:r>
            <a:r>
              <a:rPr lang="en-US" sz="3200" b="1" i="1" dirty="0" err="1">
                <a:solidFill>
                  <a:schemeClr val="tx1">
                    <a:lumMod val="85000"/>
                    <a:lumOff val="15000"/>
                  </a:schemeClr>
                </a:solidFill>
                <a:latin typeface="+mj-lt"/>
                <a:ea typeface="+mj-ea"/>
                <a:cs typeface="+mj-cs"/>
              </a:rPr>
              <a:t>Praeneste</a:t>
            </a:r>
            <a:r>
              <a:rPr lang="en-US" sz="3200" b="1" i="1" dirty="0">
                <a:solidFill>
                  <a:schemeClr val="tx1">
                    <a:lumMod val="85000"/>
                    <a:lumOff val="15000"/>
                  </a:schemeClr>
                </a:solidFill>
                <a:latin typeface="+mj-lt"/>
                <a:ea typeface="+mj-ea"/>
                <a:cs typeface="+mj-cs"/>
              </a:rPr>
              <a:t> 2.0</a:t>
            </a:r>
          </a:p>
        </p:txBody>
      </p:sp>
    </p:spTree>
    <p:extLst>
      <p:ext uri="{BB962C8B-B14F-4D97-AF65-F5344CB8AC3E}">
        <p14:creationId xmlns:p14="http://schemas.microsoft.com/office/powerpoint/2010/main" val="1500940445"/>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1B8C4F6-C3AC-4C94-8EC7-E4F7B7E9C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B789310-9859-4942-98C8-3D2F12AAAE7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p:cNvSpPr>
            <a:spLocks noGrp="1"/>
          </p:cNvSpPr>
          <p:nvPr>
            <p:ph type="title"/>
          </p:nvPr>
        </p:nvSpPr>
        <p:spPr>
          <a:xfrm>
            <a:off x="3373062" y="624110"/>
            <a:ext cx="8131550" cy="1280890"/>
          </a:xfrm>
        </p:spPr>
        <p:txBody>
          <a:bodyPr>
            <a:normAutofit/>
          </a:bodyPr>
          <a:lstStyle/>
          <a:p>
            <a:r>
              <a:rPr lang="it-IT" b="1" dirty="0">
                <a:latin typeface="Century Gothic" panose="020B0502020202020204" pitchFamily="34" charset="0"/>
              </a:rPr>
              <a:t>Che cosa sono gli Open Data?</a:t>
            </a:r>
          </a:p>
        </p:txBody>
      </p:sp>
      <p:sp>
        <p:nvSpPr>
          <p:cNvPr id="3" name="Segnaposto contenuto 2"/>
          <p:cNvSpPr>
            <a:spLocks noGrp="1"/>
          </p:cNvSpPr>
          <p:nvPr>
            <p:ph idx="1"/>
          </p:nvPr>
        </p:nvSpPr>
        <p:spPr>
          <a:xfrm>
            <a:off x="3373062" y="2133600"/>
            <a:ext cx="8131550" cy="3777622"/>
          </a:xfrm>
        </p:spPr>
        <p:txBody>
          <a:bodyPr>
            <a:normAutofit/>
          </a:bodyPr>
          <a:lstStyle/>
          <a:p>
            <a:pPr marL="0" indent="0">
              <a:lnSpc>
                <a:spcPct val="90000"/>
              </a:lnSpc>
              <a:buNone/>
            </a:pPr>
            <a:r>
              <a:rPr lang="it-IT" sz="1700" dirty="0"/>
              <a:t>La nozione di dati aperti - open data, e più specificatamente dati aperti del settore pubblico - open government data, intesa come informazione, pubblica o no, accessibile e riutilizzabile da chiunque e per qualunque fine, è utilizzata da diversi anni. L’uso comune del concetto inizia nel 2009, quando diversi governi (come gli Stati Uniti d’America, il Regno Unito, il Canada e la Nuova Zelanda) hanno annunciato nuove iniziative per l’apertura della loro informazione pubblica.</a:t>
            </a:r>
          </a:p>
          <a:p>
            <a:pPr marL="0" indent="0">
              <a:lnSpc>
                <a:spcPct val="90000"/>
              </a:lnSpc>
              <a:buNone/>
            </a:pPr>
            <a:r>
              <a:rPr lang="it-IT" sz="1700" dirty="0"/>
              <a:t>Ma cosa sono i dati aperti (open data) e, in particolare, cos’è che rende aperti i dati e di quale tipo di dati stiamo parlando?</a:t>
            </a:r>
          </a:p>
          <a:p>
            <a:pPr marL="0" indent="0">
              <a:lnSpc>
                <a:spcPct val="90000"/>
              </a:lnSpc>
              <a:buNone/>
            </a:pPr>
            <a:r>
              <a:rPr lang="it-IT" sz="1700" dirty="0"/>
              <a:t>Per i nostri fini i dati aperti sono quelli che rientrano nella Open Definition: i dati aperti sono dati che possono essere liberamente utilizzati, riutilizzati e ridistribuiti da chiunque, soggetti eventualmente alla necessità di citarne la fonte e di condividerli con lo stesso tipo di licenza con cui sono stati originariamente rilasciati.</a:t>
            </a:r>
          </a:p>
        </p:txBody>
      </p:sp>
    </p:spTree>
    <p:extLst>
      <p:ext uri="{BB962C8B-B14F-4D97-AF65-F5344CB8AC3E}">
        <p14:creationId xmlns:p14="http://schemas.microsoft.com/office/powerpoint/2010/main" val="295498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0BB04-4260-44B7-AEBB-1A7AEF636E88}"/>
              </a:ext>
            </a:extLst>
          </p:cNvPr>
          <p:cNvSpPr>
            <a:spLocks noGrp="1"/>
          </p:cNvSpPr>
          <p:nvPr>
            <p:ph idx="1"/>
          </p:nvPr>
        </p:nvSpPr>
        <p:spPr>
          <a:xfrm>
            <a:off x="1455313" y="1171980"/>
            <a:ext cx="10014376" cy="5177307"/>
          </a:xfrm>
        </p:spPr>
        <p:txBody>
          <a:bodyPr>
            <a:normAutofit/>
          </a:bodyPr>
          <a:lstStyle/>
          <a:p>
            <a:pPr marL="0" indent="0">
              <a:buNone/>
            </a:pPr>
            <a:endParaRPr lang="it-IT" dirty="0"/>
          </a:p>
          <a:p>
            <a:r>
              <a:rPr lang="it-IT" sz="1700" dirty="0"/>
              <a:t>Dopo lo studio teorico relativo agli Open-Data e alla loro applicazione, con il progetto “De Rerum </a:t>
            </a:r>
            <a:r>
              <a:rPr lang="it-IT" sz="1700" dirty="0" err="1"/>
              <a:t>Mundo</a:t>
            </a:r>
            <a:r>
              <a:rPr lang="it-IT" sz="1700" dirty="0"/>
              <a:t> </a:t>
            </a:r>
            <a:r>
              <a:rPr lang="it-IT" sz="1700" dirty="0" err="1"/>
              <a:t>Preaneste</a:t>
            </a:r>
            <a:r>
              <a:rPr lang="it-IT" sz="1700" dirty="0"/>
              <a:t> 2.0” abbiamo così perseguito l’idea di divulgare agli utenti ed alle imprese, informazioni sui servizi e sui siti appartenenti al circondario dei Monti Prenestini, sfruttando la potenzialità dei dati aperti e fornendo un servizio referenziale di catalogazione e archiviazione online, con il fine di promuovere questo territorio pregno di storia ed arte. Sul nostro portale saranno così accessibili i dati, suddivisi in categorie e completamente in formato aperto, che potranno essere consultati, riutilizzati e condivisi.</a:t>
            </a:r>
          </a:p>
          <a:p>
            <a:r>
              <a:rPr lang="it-IT" sz="1700" i="1" dirty="0"/>
              <a:t>De Rerum </a:t>
            </a:r>
            <a:r>
              <a:rPr lang="it-IT" sz="1700" i="1" dirty="0" err="1"/>
              <a:t>Mundo</a:t>
            </a:r>
            <a:r>
              <a:rPr lang="it-IT" sz="1700" i="1" dirty="0"/>
              <a:t> </a:t>
            </a:r>
            <a:r>
              <a:rPr lang="it-IT" sz="1700" i="1" dirty="0" err="1"/>
              <a:t>Praeneste</a:t>
            </a:r>
            <a:r>
              <a:rPr lang="it-IT" sz="1700" dirty="0"/>
              <a:t> sarà il portale regionale attraverso cui i cittadini potranno accedere a tutte le informazioni sulla pubblicazione dei dati della Regione e degli enti locali, in formato aperto e opportunamente licenziati. Uno spazio web capace di integrarsi e dialogare con eventuali altri punti di pubblicazione di dati pubblici sia a livello locale che regionale e nazionale. Il portale sarà realizzato secondo un approccio scalare con un primo passo concreto verso le pubblicazioni dei dati aperti, dei cataloghi multimediali informativi e culturali e uno sviluppo futuro in logica </a:t>
            </a:r>
            <a:r>
              <a:rPr lang="it-IT" sz="1700" dirty="0" err="1"/>
              <a:t>linked</a:t>
            </a:r>
            <a:r>
              <a:rPr lang="it-IT" sz="1700" dirty="0"/>
              <a:t>-data. Il sito sarà anche il luogo virtuale integrato da altre forme, media, canali nel quale verrà rendicontata l’attività di rilascio degli open data.</a:t>
            </a:r>
          </a:p>
          <a:p>
            <a:endParaRPr lang="it-IT" dirty="0"/>
          </a:p>
        </p:txBody>
      </p:sp>
      <p:sp>
        <p:nvSpPr>
          <p:cNvPr id="4" name="Titolo 1">
            <a:extLst>
              <a:ext uri="{FF2B5EF4-FFF2-40B4-BE49-F238E27FC236}">
                <a16:creationId xmlns:a16="http://schemas.microsoft.com/office/drawing/2014/main" id="{BEEA1877-B9BB-4054-A934-FF839E15B7D4}"/>
              </a:ext>
            </a:extLst>
          </p:cNvPr>
          <p:cNvSpPr>
            <a:spLocks noGrp="1"/>
          </p:cNvSpPr>
          <p:nvPr>
            <p:ph type="title"/>
          </p:nvPr>
        </p:nvSpPr>
        <p:spPr>
          <a:xfrm>
            <a:off x="1832392" y="658348"/>
            <a:ext cx="8911687" cy="796965"/>
          </a:xfrm>
        </p:spPr>
        <p:txBody>
          <a:bodyPr/>
          <a:lstStyle/>
          <a:p>
            <a:pPr algn="ctr">
              <a:spcAft>
                <a:spcPts val="600"/>
              </a:spcAft>
            </a:pPr>
            <a:r>
              <a:rPr lang="pt-BR" b="1" i="1" dirty="0">
                <a:solidFill>
                  <a:schemeClr val="tx1"/>
                </a:solidFill>
              </a:rPr>
              <a:t>Premessa</a:t>
            </a:r>
            <a:endParaRPr lang="en-US" b="1" i="1" dirty="0">
              <a:solidFill>
                <a:schemeClr val="tx1"/>
              </a:solidFill>
            </a:endParaRPr>
          </a:p>
        </p:txBody>
      </p:sp>
    </p:spTree>
    <p:extLst>
      <p:ext uri="{BB962C8B-B14F-4D97-AF65-F5344CB8AC3E}">
        <p14:creationId xmlns:p14="http://schemas.microsoft.com/office/powerpoint/2010/main" val="292398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F1B8804C-301C-4CFD-AA92-4B308B5A1E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52304" y="2679481"/>
            <a:ext cx="7131616" cy="3708440"/>
          </a:xfrm>
          <a:prstGeom prst="rect">
            <a:avLst/>
          </a:prstGeom>
          <a:noFill/>
        </p:spPr>
      </p:pic>
      <p:sp>
        <p:nvSpPr>
          <p:cNvPr id="3" name="Segnaposto contenuto 2">
            <a:extLst>
              <a:ext uri="{FF2B5EF4-FFF2-40B4-BE49-F238E27FC236}">
                <a16:creationId xmlns:a16="http://schemas.microsoft.com/office/drawing/2014/main" id="{24F226D0-05AD-4944-9AA6-C7A250EAAACE}"/>
              </a:ext>
            </a:extLst>
          </p:cNvPr>
          <p:cNvSpPr>
            <a:spLocks noGrp="1"/>
          </p:cNvSpPr>
          <p:nvPr>
            <p:ph idx="1"/>
          </p:nvPr>
        </p:nvSpPr>
        <p:spPr>
          <a:xfrm>
            <a:off x="519017" y="1276228"/>
            <a:ext cx="11283778" cy="1504427"/>
          </a:xfrm>
        </p:spPr>
        <p:txBody>
          <a:bodyPr>
            <a:noAutofit/>
          </a:bodyPr>
          <a:lstStyle/>
          <a:p>
            <a:pPr>
              <a:lnSpc>
                <a:spcPct val="90000"/>
              </a:lnSpc>
            </a:pPr>
            <a:r>
              <a:rPr lang="it-IT" sz="1600" dirty="0"/>
              <a:t>La piattaforma è divisa in sezioni, al loro interno sono inserite le informazioni da utilizzare gratuitamente da un qualsiasi tipo di utente a seconda della propria necessità.</a:t>
            </a:r>
          </a:p>
          <a:p>
            <a:pPr>
              <a:lnSpc>
                <a:spcPct val="90000"/>
              </a:lnSpc>
            </a:pPr>
            <a:r>
              <a:rPr lang="it-IT" sz="1600" dirty="0"/>
              <a:t>Nella colonna centrale della pagina saranno visibili le notizie e le iniziative sugli eventi e sulle attività territoriali, connessi al folclore culturale dei dintorni prenestini, aggiornati quotidianamente.</a:t>
            </a:r>
          </a:p>
        </p:txBody>
      </p:sp>
      <p:sp>
        <p:nvSpPr>
          <p:cNvPr id="54" name="Segnaposto contenuto 2">
            <a:extLst>
              <a:ext uri="{FF2B5EF4-FFF2-40B4-BE49-F238E27FC236}">
                <a16:creationId xmlns:a16="http://schemas.microsoft.com/office/drawing/2014/main" id="{6DD8D510-62B4-4D8F-B744-229E0B4B3DB9}"/>
              </a:ext>
            </a:extLst>
          </p:cNvPr>
          <p:cNvSpPr txBox="1">
            <a:spLocks/>
          </p:cNvSpPr>
          <p:nvPr/>
        </p:nvSpPr>
        <p:spPr>
          <a:xfrm>
            <a:off x="519016" y="2344327"/>
            <a:ext cx="4114703" cy="46361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it-IT" sz="1600" dirty="0"/>
              <a:t>Una sezione denominata “chi siamo” descriverà gli amministratori e l'iniziativa: i nostri contatti saranno messi a disposizione per un’ulteriore assistenza diretta, e sarà presente una descrizione trasparente dell'andamento e sviluppo del portale.</a:t>
            </a:r>
          </a:p>
          <a:p>
            <a:pPr>
              <a:lnSpc>
                <a:spcPct val="90000"/>
              </a:lnSpc>
            </a:pPr>
            <a:r>
              <a:rPr lang="it-IT" sz="1600" dirty="0"/>
              <a:t>La sezione “rapporti” sarà dedita a specificare come il progetto rende disponibili, periodicamente, dati, analisi, statistiche sulle proprie attività. Oltre ai rapporti delle attività saranno disponibili anche i rapporti annuali sui singoli meccanismi incentivanti al fine di studi, ricerche e statistiche territoriali.</a:t>
            </a:r>
          </a:p>
          <a:p>
            <a:pPr marL="0" indent="0">
              <a:lnSpc>
                <a:spcPct val="90000"/>
              </a:lnSpc>
              <a:buFont typeface="Wingdings 3" charset="2"/>
              <a:buNone/>
            </a:pPr>
            <a:endParaRPr lang="it-IT" dirty="0"/>
          </a:p>
        </p:txBody>
      </p:sp>
      <p:sp>
        <p:nvSpPr>
          <p:cNvPr id="56" name="Titolo 1">
            <a:extLst>
              <a:ext uri="{FF2B5EF4-FFF2-40B4-BE49-F238E27FC236}">
                <a16:creationId xmlns:a16="http://schemas.microsoft.com/office/drawing/2014/main" id="{2EFACD04-7A5D-468F-8DD0-D2C006415067}"/>
              </a:ext>
            </a:extLst>
          </p:cNvPr>
          <p:cNvSpPr>
            <a:spLocks noGrp="1"/>
          </p:cNvSpPr>
          <p:nvPr>
            <p:ph type="title"/>
          </p:nvPr>
        </p:nvSpPr>
        <p:spPr>
          <a:xfrm>
            <a:off x="1832392" y="529558"/>
            <a:ext cx="8911687" cy="796965"/>
          </a:xfrm>
        </p:spPr>
        <p:txBody>
          <a:bodyPr/>
          <a:lstStyle/>
          <a:p>
            <a:pPr algn="ctr">
              <a:spcAft>
                <a:spcPts val="600"/>
              </a:spcAft>
            </a:pPr>
            <a:r>
              <a:rPr lang="pt-BR" b="1" i="1" dirty="0">
                <a:solidFill>
                  <a:schemeClr val="tx1"/>
                </a:solidFill>
              </a:rPr>
              <a:t>De Rerum Mundo Praeneste 2.0</a:t>
            </a:r>
            <a:endParaRPr lang="en-US" b="1" i="1" dirty="0">
              <a:solidFill>
                <a:schemeClr val="tx1"/>
              </a:solidFill>
            </a:endParaRPr>
          </a:p>
        </p:txBody>
      </p:sp>
    </p:spTree>
    <p:extLst>
      <p:ext uri="{BB962C8B-B14F-4D97-AF65-F5344CB8AC3E}">
        <p14:creationId xmlns:p14="http://schemas.microsoft.com/office/powerpoint/2010/main" val="102988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AD68EF9-1BE2-495C-B3D3-D1D22B68331B}"/>
              </a:ext>
            </a:extLst>
          </p:cNvPr>
          <p:cNvSpPr>
            <a:spLocks noGrp="1"/>
          </p:cNvSpPr>
          <p:nvPr>
            <p:ph type="title"/>
          </p:nvPr>
        </p:nvSpPr>
        <p:spPr>
          <a:xfrm>
            <a:off x="1832392" y="593953"/>
            <a:ext cx="8911687" cy="796965"/>
          </a:xfrm>
        </p:spPr>
        <p:txBody>
          <a:bodyPr/>
          <a:lstStyle/>
          <a:p>
            <a:pPr algn="ctr">
              <a:spcAft>
                <a:spcPts val="600"/>
              </a:spcAft>
            </a:pPr>
            <a:r>
              <a:rPr lang="pt-BR" b="1" i="1" dirty="0">
                <a:solidFill>
                  <a:schemeClr val="tx1"/>
                </a:solidFill>
              </a:rPr>
              <a:t>De Rerum Mundo Praeneste 2.0</a:t>
            </a:r>
            <a:endParaRPr lang="en-US" b="1" i="1" dirty="0">
              <a:solidFill>
                <a:schemeClr val="tx1"/>
              </a:solidFill>
            </a:endParaRPr>
          </a:p>
        </p:txBody>
      </p:sp>
      <p:sp>
        <p:nvSpPr>
          <p:cNvPr id="5" name="Segnaposto contenuto 2">
            <a:extLst>
              <a:ext uri="{FF2B5EF4-FFF2-40B4-BE49-F238E27FC236}">
                <a16:creationId xmlns:a16="http://schemas.microsoft.com/office/drawing/2014/main" id="{E019BE93-A8B3-486E-9DB5-4549CF4C4A28}"/>
              </a:ext>
            </a:extLst>
          </p:cNvPr>
          <p:cNvSpPr>
            <a:spLocks noGrp="1"/>
          </p:cNvSpPr>
          <p:nvPr>
            <p:ph idx="1"/>
          </p:nvPr>
        </p:nvSpPr>
        <p:spPr>
          <a:xfrm>
            <a:off x="634928" y="1636840"/>
            <a:ext cx="11283778" cy="6360943"/>
          </a:xfrm>
        </p:spPr>
        <p:txBody>
          <a:bodyPr>
            <a:noAutofit/>
          </a:bodyPr>
          <a:lstStyle/>
          <a:p>
            <a:r>
              <a:rPr lang="it-IT" sz="1700" b="1" dirty="0"/>
              <a:t>Cosa offre a chi lo visita?</a:t>
            </a:r>
            <a:endParaRPr lang="it-IT" sz="1700" dirty="0"/>
          </a:p>
          <a:p>
            <a:r>
              <a:rPr lang="it-IT" sz="1700" dirty="0"/>
              <a:t>Oltre 700 siti culturali: dai luoghi più tradizionali: musei, rovine archeologiche, teatri storici, luoghi d’arte contemporanea o di culto, castelli sino ad attrazioni moderne che completano l’offerta culturale di questo prezioso territorio: parchi e giardini, luoghi d’arte, architetture contemporanee, complessi di archeologia industriale, raccolte d’arte di proprietà di comuni e province, patrimoni degli enti di beneficenza e assistenza, chiese e cimiteri storici e molto altro ancora. Una carrellata di immagini e relative informazioni dei beni storico-artistici fra opere pittoriche, sculture, installazioni, mobilia e suppellettili, cimeli storici, monete e medaglie, ceramiche e targhe devozionali, arredi liturgici, tessuti appartenenti alla tradizione millenaria di questi luoghi.</a:t>
            </a:r>
          </a:p>
          <a:p>
            <a:r>
              <a:rPr lang="it-IT" sz="1700" dirty="0"/>
              <a:t>Saranno altresì visibili, beni </a:t>
            </a:r>
            <a:r>
              <a:rPr lang="it-IT" sz="1700" dirty="0" err="1"/>
              <a:t>demoetnoantropologici</a:t>
            </a:r>
            <a:r>
              <a:rPr lang="it-IT" sz="1700" dirty="0"/>
              <a:t>: attrezzi agricoli, utensili delle attività artigianali e manifatturiere, oggetti e suppellettili della quotidianità rurale, testimonianze delle tradizioni economico-produttive locali, e ancora reperti archeologici fra iscrizioni, materiali lapidei, bronzetti, manufatti metallici, ceramiche, mosaici, ornamenti, monete.</a:t>
            </a:r>
          </a:p>
          <a:p>
            <a:r>
              <a:rPr lang="it-IT" sz="1700" dirty="0"/>
              <a:t>Un notevole insieme di beni naturalistici: botanica, paleontologia, zoologia, mineralogia che costituiscono la documentazione fotografica di corredo ed una ricca quantità di rappresentazioni di restauri e interventi conservativi condotti sul patrimonio culturale prenestino.</a:t>
            </a:r>
          </a:p>
          <a:p>
            <a:pPr>
              <a:lnSpc>
                <a:spcPct val="90000"/>
              </a:lnSpc>
            </a:pPr>
            <a:endParaRPr lang="it-IT" sz="1000" dirty="0"/>
          </a:p>
        </p:txBody>
      </p:sp>
    </p:spTree>
    <p:extLst>
      <p:ext uri="{BB962C8B-B14F-4D97-AF65-F5344CB8AC3E}">
        <p14:creationId xmlns:p14="http://schemas.microsoft.com/office/powerpoint/2010/main" val="325601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1638AF-76A1-4C16-AFCE-56CC8E85ABC3}"/>
              </a:ext>
            </a:extLst>
          </p:cNvPr>
          <p:cNvSpPr>
            <a:spLocks noGrp="1"/>
          </p:cNvSpPr>
          <p:nvPr>
            <p:ph idx="1"/>
          </p:nvPr>
        </p:nvSpPr>
        <p:spPr>
          <a:xfrm>
            <a:off x="502275" y="1243507"/>
            <a:ext cx="11436440" cy="2634176"/>
          </a:xfrm>
        </p:spPr>
        <p:txBody>
          <a:bodyPr>
            <a:normAutofit lnSpcReduction="10000"/>
          </a:bodyPr>
          <a:lstStyle/>
          <a:p>
            <a:r>
              <a:rPr lang="it-IT" sz="1600" b="1" dirty="0"/>
              <a:t>Come si consulta?</a:t>
            </a:r>
            <a:endParaRPr lang="it-IT" sz="1600" dirty="0"/>
          </a:p>
          <a:p>
            <a:r>
              <a:rPr lang="it-IT" sz="1600" dirty="0"/>
              <a:t>La barra del Menu principale permette una consultazione diretta dei dati attraverso diverse chiavi di lettura: per luoghi culturali, per beni catalogati, per risorse informative collegate (fonti, bibliografia, autori, personaggi, eventi). La presentazione dei dati per “famiglie” e per “classi” tipologiche mette in evidenza i legami di senso, le relazioni funzionali, d’origine o di appartenenza fra gli oggetti.</a:t>
            </a:r>
          </a:p>
          <a:p>
            <a:r>
              <a:rPr lang="it-IT" sz="1600" b="1" dirty="0"/>
              <a:t>Come fare una ricerca?</a:t>
            </a:r>
            <a:endParaRPr lang="it-IT" sz="1600" dirty="0"/>
          </a:p>
          <a:p>
            <a:r>
              <a:rPr lang="it-IT" sz="1600" dirty="0"/>
              <a:t>L’interconnessione multidirezionale fra i dati favorisce un accesso rapido ed efficace. Alla prima e veloce consultazione, si ottiene con una ricerca “</a:t>
            </a:r>
            <a:r>
              <a:rPr lang="it-IT" sz="1600" i="1" dirty="0" err="1"/>
              <a:t>google</a:t>
            </a:r>
            <a:r>
              <a:rPr lang="it-IT" sz="1600" i="1" dirty="0"/>
              <a:t> </a:t>
            </a:r>
            <a:r>
              <a:rPr lang="it-IT" sz="1600" i="1" dirty="0" err="1"/>
              <a:t>like</a:t>
            </a:r>
            <a:r>
              <a:rPr lang="it-IT" sz="1600" dirty="0"/>
              <a:t>” sull’intero contenuto del portale oppure per luoghi culturali, beni catalogati, risorse, ecc.</a:t>
            </a:r>
          </a:p>
          <a:p>
            <a:endParaRPr lang="it-IT" sz="1600" dirty="0"/>
          </a:p>
        </p:txBody>
      </p:sp>
      <p:sp>
        <p:nvSpPr>
          <p:cNvPr id="4" name="Segnaposto contenuto 2">
            <a:extLst>
              <a:ext uri="{FF2B5EF4-FFF2-40B4-BE49-F238E27FC236}">
                <a16:creationId xmlns:a16="http://schemas.microsoft.com/office/drawing/2014/main" id="{897B2AFE-5C91-4A1F-8092-39174B45D4E2}"/>
              </a:ext>
            </a:extLst>
          </p:cNvPr>
          <p:cNvSpPr txBox="1">
            <a:spLocks/>
          </p:cNvSpPr>
          <p:nvPr/>
        </p:nvSpPr>
        <p:spPr>
          <a:xfrm>
            <a:off x="6311711" y="3718998"/>
            <a:ext cx="5842714" cy="30522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it-IT" sz="1600" dirty="0"/>
              <a:t>È possibile eseguire ricerche territoriali e vengono forniti su supporto Google </a:t>
            </a:r>
            <a:r>
              <a:rPr lang="it-IT" sz="1600" dirty="0" err="1"/>
              <a:t>Map</a:t>
            </a:r>
            <a:r>
              <a:rPr lang="it-IT" sz="1600" dirty="0"/>
              <a:t>, la localizzazione geografica e la concentrazione dei siti culturali, con il loro patrimonio.</a:t>
            </a:r>
          </a:p>
          <a:p>
            <a:r>
              <a:rPr lang="it-IT" sz="1600" dirty="0"/>
              <a:t>È possibile anche costruire mappe personali a partire dai risultati di una ricerca specifica e per raffinare ulteriormente la ricerca sono disponibili funzioni avanzate che permettono di combinare i dati fra loro dal punto di vista tipologico, cronologico, territoriale, della soggettazione, dell’attribuzione culturale, della materia e tecnica impiegate.</a:t>
            </a:r>
          </a:p>
        </p:txBody>
      </p:sp>
      <p:pic>
        <p:nvPicPr>
          <p:cNvPr id="6" name="Immagine 5">
            <a:extLst>
              <a:ext uri="{FF2B5EF4-FFF2-40B4-BE49-F238E27FC236}">
                <a16:creationId xmlns:a16="http://schemas.microsoft.com/office/drawing/2014/main" id="{7B26BE1C-1FE8-4F3B-9867-5C589CF60B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275" y="3793275"/>
            <a:ext cx="5822315" cy="2774950"/>
          </a:xfrm>
          <a:prstGeom prst="rect">
            <a:avLst/>
          </a:prstGeom>
          <a:noFill/>
          <a:ln>
            <a:noFill/>
          </a:ln>
        </p:spPr>
      </p:pic>
      <p:sp>
        <p:nvSpPr>
          <p:cNvPr id="7" name="Titolo 1">
            <a:extLst>
              <a:ext uri="{FF2B5EF4-FFF2-40B4-BE49-F238E27FC236}">
                <a16:creationId xmlns:a16="http://schemas.microsoft.com/office/drawing/2014/main" id="{ADC0A19D-10DD-4CDB-A131-46F624BFD46A}"/>
              </a:ext>
            </a:extLst>
          </p:cNvPr>
          <p:cNvSpPr>
            <a:spLocks noGrp="1"/>
          </p:cNvSpPr>
          <p:nvPr>
            <p:ph type="title"/>
          </p:nvPr>
        </p:nvSpPr>
        <p:spPr>
          <a:xfrm>
            <a:off x="1832392" y="593953"/>
            <a:ext cx="8911687" cy="796965"/>
          </a:xfrm>
        </p:spPr>
        <p:txBody>
          <a:bodyPr/>
          <a:lstStyle/>
          <a:p>
            <a:pPr algn="ctr">
              <a:spcAft>
                <a:spcPts val="600"/>
              </a:spcAft>
            </a:pPr>
            <a:r>
              <a:rPr lang="pt-BR" b="1" i="1" dirty="0">
                <a:solidFill>
                  <a:schemeClr val="tx1"/>
                </a:solidFill>
              </a:rPr>
              <a:t>De Rerum Mundo Praeneste 2.0</a:t>
            </a:r>
            <a:endParaRPr lang="en-US" b="1" i="1" dirty="0">
              <a:solidFill>
                <a:schemeClr val="tx1"/>
              </a:solidFill>
            </a:endParaRPr>
          </a:p>
        </p:txBody>
      </p:sp>
    </p:spTree>
    <p:extLst>
      <p:ext uri="{BB962C8B-B14F-4D97-AF65-F5344CB8AC3E}">
        <p14:creationId xmlns:p14="http://schemas.microsoft.com/office/powerpoint/2010/main" val="102864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A6D95A7A-E023-43A9-ADA8-B8BCE1562F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04774" y="2377440"/>
            <a:ext cx="6762998" cy="3812345"/>
          </a:xfrm>
          <a:prstGeom prst="rect">
            <a:avLst/>
          </a:prstGeom>
          <a:noFill/>
        </p:spPr>
      </p:pic>
      <p:sp>
        <p:nvSpPr>
          <p:cNvPr id="3" name="Segnaposto contenuto 2">
            <a:extLst>
              <a:ext uri="{FF2B5EF4-FFF2-40B4-BE49-F238E27FC236}">
                <a16:creationId xmlns:a16="http://schemas.microsoft.com/office/drawing/2014/main" id="{C98F2B10-B01F-41A1-AA07-10DF93D5FBF1}"/>
              </a:ext>
            </a:extLst>
          </p:cNvPr>
          <p:cNvSpPr>
            <a:spLocks noGrp="1"/>
          </p:cNvSpPr>
          <p:nvPr>
            <p:ph idx="1"/>
          </p:nvPr>
        </p:nvSpPr>
        <p:spPr>
          <a:xfrm>
            <a:off x="529818" y="500131"/>
            <a:ext cx="11389470" cy="1610023"/>
          </a:xfrm>
        </p:spPr>
        <p:txBody>
          <a:bodyPr>
            <a:noAutofit/>
          </a:bodyPr>
          <a:lstStyle/>
          <a:p>
            <a:pPr>
              <a:lnSpc>
                <a:spcPct val="90000"/>
              </a:lnSpc>
            </a:pPr>
            <a:r>
              <a:rPr lang="it-IT" sz="1600" b="1" dirty="0"/>
              <a:t>Cosa offre la sezione delle biblioteche?</a:t>
            </a:r>
            <a:endParaRPr lang="it-IT" sz="1600" dirty="0"/>
          </a:p>
          <a:p>
            <a:pPr>
              <a:lnSpc>
                <a:spcPct val="90000"/>
              </a:lnSpc>
            </a:pPr>
            <a:r>
              <a:rPr lang="it-IT" sz="1600" dirty="0"/>
              <a:t>Nella sezione cataloghi vi sarà uno spazio di ricerca dedicato al reperimento dei testi, manuali o opere storiche legate alla cultura e l’arte locale, attraverso un sistema, chiamato OPAC (Online Public Access </a:t>
            </a:r>
            <a:r>
              <a:rPr lang="it-IT" sz="1600" dirty="0" err="1"/>
              <a:t>Catalogue</a:t>
            </a:r>
            <a:r>
              <a:rPr lang="it-IT" sz="1600" dirty="0"/>
              <a:t>), ovvero un catalogo elettronico, in linea ad accesso pubblico, di una o più biblioteche, consultabile liberamente anche a distanza attraverso la rete Internet: gli utenti potranno accedere ad oltre 500.00 volumi tramite il prestito </a:t>
            </a:r>
            <a:r>
              <a:rPr lang="it-IT" sz="1600" dirty="0" err="1"/>
              <a:t>interbibliotecario</a:t>
            </a:r>
            <a:r>
              <a:rPr lang="it-IT" sz="1600" dirty="0"/>
              <a:t> tra i due sistemi.</a:t>
            </a:r>
          </a:p>
        </p:txBody>
      </p:sp>
      <p:sp>
        <p:nvSpPr>
          <p:cNvPr id="10" name="Segnaposto contenuto 2">
            <a:extLst>
              <a:ext uri="{FF2B5EF4-FFF2-40B4-BE49-F238E27FC236}">
                <a16:creationId xmlns:a16="http://schemas.microsoft.com/office/drawing/2014/main" id="{BC33CA6B-7C82-4F82-A0CE-A7F50539B0B8}"/>
              </a:ext>
            </a:extLst>
          </p:cNvPr>
          <p:cNvSpPr txBox="1">
            <a:spLocks/>
          </p:cNvSpPr>
          <p:nvPr/>
        </p:nvSpPr>
        <p:spPr>
          <a:xfrm>
            <a:off x="324228" y="1983782"/>
            <a:ext cx="11389470" cy="14424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endParaRPr lang="it-IT" sz="1000" dirty="0"/>
          </a:p>
        </p:txBody>
      </p:sp>
      <p:sp>
        <p:nvSpPr>
          <p:cNvPr id="14" name="Segnaposto contenuto 2">
            <a:extLst>
              <a:ext uri="{FF2B5EF4-FFF2-40B4-BE49-F238E27FC236}">
                <a16:creationId xmlns:a16="http://schemas.microsoft.com/office/drawing/2014/main" id="{3B939E84-9748-4633-A336-772083BE69CD}"/>
              </a:ext>
            </a:extLst>
          </p:cNvPr>
          <p:cNvSpPr txBox="1">
            <a:spLocks/>
          </p:cNvSpPr>
          <p:nvPr/>
        </p:nvSpPr>
        <p:spPr>
          <a:xfrm>
            <a:off x="529818" y="2053600"/>
            <a:ext cx="4477176" cy="452494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it-IT" sz="1600" dirty="0"/>
              <a:t>Inoltre, è un database in cui le informazioni sono state inserite in modo organizzato e strutturato per facilitare il recupero dei dati attraverso diversi punti di accesso. Questo sistema bibliotecario fruirà della convenzione tra i comuni fondatori del Consorzio del Sistema bibliotecario dei Castelli Romani (SBCR): Cave, Gallicano nel Lazio, Genazzano, Palestrina, San Cesareo e Zagarolo. </a:t>
            </a:r>
          </a:p>
          <a:p>
            <a:r>
              <a:rPr lang="it-IT" sz="1600" dirty="0"/>
              <a:t>Lo strumento presenta oltre che a testi e saggi, anche altre risorse culturali, quali ricerche nazionali, estere, cataloghi speciali della regione Lazio, archivi digitali, in modo da proporre all’utente un'unica soluzione rifornite ed aggiornate fonti informative. </a:t>
            </a:r>
          </a:p>
          <a:p>
            <a:pPr>
              <a:lnSpc>
                <a:spcPct val="90000"/>
              </a:lnSpc>
            </a:pPr>
            <a:endParaRPr lang="it-IT" sz="1000" dirty="0"/>
          </a:p>
        </p:txBody>
      </p:sp>
    </p:spTree>
    <p:extLst>
      <p:ext uri="{BB962C8B-B14F-4D97-AF65-F5344CB8AC3E}">
        <p14:creationId xmlns:p14="http://schemas.microsoft.com/office/powerpoint/2010/main" val="410163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82F52E-0F94-4BFC-9F89-B054DDEAB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C6C0BD2-8B3C-4042-B4EE-5DB7665A373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 name="Freeform 27">
              <a:extLst>
                <a:ext uri="{FF2B5EF4-FFF2-40B4-BE49-F238E27FC236}">
                  <a16:creationId xmlns:a16="http://schemas.microsoft.com/office/drawing/2014/main" id="{5F53669F-C1E6-43B8-AC6F-B44CE56BF704}"/>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 name="Freeform 28">
              <a:extLst>
                <a:ext uri="{FF2B5EF4-FFF2-40B4-BE49-F238E27FC236}">
                  <a16:creationId xmlns:a16="http://schemas.microsoft.com/office/drawing/2014/main" id="{53966C25-DAEA-4318-8FBC-EC6FF8F5A193}"/>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5" name="Freeform 29">
              <a:extLst>
                <a:ext uri="{FF2B5EF4-FFF2-40B4-BE49-F238E27FC236}">
                  <a16:creationId xmlns:a16="http://schemas.microsoft.com/office/drawing/2014/main" id="{ED6EA716-EAD4-4023-8673-0809A1E2451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6" name="Freeform 30">
              <a:extLst>
                <a:ext uri="{FF2B5EF4-FFF2-40B4-BE49-F238E27FC236}">
                  <a16:creationId xmlns:a16="http://schemas.microsoft.com/office/drawing/2014/main" id="{84261748-EFC0-4729-A7BB-A88FDAF6FAFC}"/>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7" name="Freeform 31">
              <a:extLst>
                <a:ext uri="{FF2B5EF4-FFF2-40B4-BE49-F238E27FC236}">
                  <a16:creationId xmlns:a16="http://schemas.microsoft.com/office/drawing/2014/main" id="{2C14F808-CC69-494F-98AC-CB750416CCF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8" name="Freeform 32">
              <a:extLst>
                <a:ext uri="{FF2B5EF4-FFF2-40B4-BE49-F238E27FC236}">
                  <a16:creationId xmlns:a16="http://schemas.microsoft.com/office/drawing/2014/main" id="{F1CA3607-84D0-4085-A363-796A17B1D74E}"/>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9" name="Freeform 33">
              <a:extLst>
                <a:ext uri="{FF2B5EF4-FFF2-40B4-BE49-F238E27FC236}">
                  <a16:creationId xmlns:a16="http://schemas.microsoft.com/office/drawing/2014/main" id="{491E6160-2958-4A90-8B50-EDA182AABB92}"/>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20" name="Freeform 34">
              <a:extLst>
                <a:ext uri="{FF2B5EF4-FFF2-40B4-BE49-F238E27FC236}">
                  <a16:creationId xmlns:a16="http://schemas.microsoft.com/office/drawing/2014/main" id="{559F6CB7-E057-499B-A859-3602769892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21" name="Freeform 35">
              <a:extLst>
                <a:ext uri="{FF2B5EF4-FFF2-40B4-BE49-F238E27FC236}">
                  <a16:creationId xmlns:a16="http://schemas.microsoft.com/office/drawing/2014/main" id="{FF12353D-CF89-4D03-8075-C161824E23C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2" name="Freeform 36">
              <a:extLst>
                <a:ext uri="{FF2B5EF4-FFF2-40B4-BE49-F238E27FC236}">
                  <a16:creationId xmlns:a16="http://schemas.microsoft.com/office/drawing/2014/main" id="{5B91C9D6-FAF2-445B-AF1B-43992602A929}"/>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3" name="Freeform 37">
              <a:extLst>
                <a:ext uri="{FF2B5EF4-FFF2-40B4-BE49-F238E27FC236}">
                  <a16:creationId xmlns:a16="http://schemas.microsoft.com/office/drawing/2014/main" id="{570F7A1D-86B1-4AD1-B4A3-9AE2A52C857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4" name="Freeform 38">
              <a:extLst>
                <a:ext uri="{FF2B5EF4-FFF2-40B4-BE49-F238E27FC236}">
                  <a16:creationId xmlns:a16="http://schemas.microsoft.com/office/drawing/2014/main" id="{52C6EBA8-95CC-4FE6-A8E4-3A6911E8A43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6" name="Freeform 11">
            <a:extLst>
              <a:ext uri="{FF2B5EF4-FFF2-40B4-BE49-F238E27FC236}">
                <a16:creationId xmlns:a16="http://schemas.microsoft.com/office/drawing/2014/main" id="{15EDA122-4530-45D2-A70A-B1A967AAE5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olo 1">
            <a:extLst>
              <a:ext uri="{FF2B5EF4-FFF2-40B4-BE49-F238E27FC236}">
                <a16:creationId xmlns:a16="http://schemas.microsoft.com/office/drawing/2014/main" id="{306DE042-6A9A-4AEC-B5B4-47EB8DE1F8EF}"/>
              </a:ext>
            </a:extLst>
          </p:cNvPr>
          <p:cNvSpPr>
            <a:spLocks noGrp="1"/>
          </p:cNvSpPr>
          <p:nvPr>
            <p:ph type="title"/>
          </p:nvPr>
        </p:nvSpPr>
        <p:spPr>
          <a:xfrm>
            <a:off x="1217056" y="1093380"/>
            <a:ext cx="3068182" cy="4671240"/>
          </a:xfrm>
        </p:spPr>
        <p:txBody>
          <a:bodyPr anchor="ctr">
            <a:normAutofit/>
          </a:bodyPr>
          <a:lstStyle/>
          <a:p>
            <a:pPr algn="r"/>
            <a:r>
              <a:rPr lang="it-IT" b="1" dirty="0"/>
              <a:t>Bibliografia</a:t>
            </a:r>
            <a:br>
              <a:rPr lang="it-IT" dirty="0"/>
            </a:br>
            <a:endParaRPr lang="it-IT"/>
          </a:p>
        </p:txBody>
      </p:sp>
      <p:sp>
        <p:nvSpPr>
          <p:cNvPr id="3" name="Segnaposto contenuto 2">
            <a:extLst>
              <a:ext uri="{FF2B5EF4-FFF2-40B4-BE49-F238E27FC236}">
                <a16:creationId xmlns:a16="http://schemas.microsoft.com/office/drawing/2014/main" id="{65A58E66-3B12-4CC9-82A6-7DB38F03B5BA}"/>
              </a:ext>
            </a:extLst>
          </p:cNvPr>
          <p:cNvSpPr>
            <a:spLocks noGrp="1"/>
          </p:cNvSpPr>
          <p:nvPr>
            <p:ph idx="1"/>
          </p:nvPr>
        </p:nvSpPr>
        <p:spPr>
          <a:xfrm>
            <a:off x="5285509" y="1093380"/>
            <a:ext cx="6219103" cy="4679250"/>
          </a:xfrm>
        </p:spPr>
        <p:txBody>
          <a:bodyPr anchor="ctr">
            <a:normAutofit/>
          </a:bodyPr>
          <a:lstStyle/>
          <a:p>
            <a:pPr>
              <a:lnSpc>
                <a:spcPct val="90000"/>
              </a:lnSpc>
            </a:pPr>
            <a:r>
              <a:rPr lang="it-IT" i="1" dirty="0"/>
              <a:t>Ray </a:t>
            </a:r>
            <a:r>
              <a:rPr lang="it-IT" i="1" dirty="0" err="1"/>
              <a:t>Kurzweil</a:t>
            </a:r>
            <a:r>
              <a:rPr lang="it-IT" i="1" dirty="0"/>
              <a:t>, The </a:t>
            </a:r>
            <a:r>
              <a:rPr lang="it-IT" i="1" dirty="0" err="1"/>
              <a:t>Singularity</a:t>
            </a:r>
            <a:r>
              <a:rPr lang="it-IT" i="1" dirty="0"/>
              <a:t> </a:t>
            </a:r>
            <a:r>
              <a:rPr lang="it-IT" i="1" dirty="0" err="1"/>
              <a:t>Is</a:t>
            </a:r>
            <a:r>
              <a:rPr lang="it-IT" i="1" dirty="0"/>
              <a:t> </a:t>
            </a:r>
            <a:r>
              <a:rPr lang="it-IT" i="1" dirty="0" err="1"/>
              <a:t>Near</a:t>
            </a:r>
            <a:r>
              <a:rPr lang="it-IT" i="1" dirty="0"/>
              <a:t>: </a:t>
            </a:r>
            <a:r>
              <a:rPr lang="it-IT" i="1" dirty="0" err="1"/>
              <a:t>When</a:t>
            </a:r>
            <a:r>
              <a:rPr lang="it-IT" i="1" dirty="0"/>
              <a:t> </a:t>
            </a:r>
            <a:r>
              <a:rPr lang="it-IT" i="1" dirty="0" err="1"/>
              <a:t>Humans</a:t>
            </a:r>
            <a:r>
              <a:rPr lang="it-IT" i="1" dirty="0"/>
              <a:t> </a:t>
            </a:r>
            <a:r>
              <a:rPr lang="it-IT" i="1" dirty="0" err="1"/>
              <a:t>Trascend</a:t>
            </a:r>
            <a:r>
              <a:rPr lang="it-IT" i="1" dirty="0"/>
              <a:t> </a:t>
            </a:r>
            <a:r>
              <a:rPr lang="it-IT" i="1" dirty="0" err="1"/>
              <a:t>Biology</a:t>
            </a:r>
            <a:r>
              <a:rPr lang="it-IT" i="1" dirty="0"/>
              <a:t>, Penguin, 2006</a:t>
            </a:r>
            <a:endParaRPr lang="it-IT" dirty="0"/>
          </a:p>
          <a:p>
            <a:pPr>
              <a:lnSpc>
                <a:spcPct val="90000"/>
              </a:lnSpc>
            </a:pPr>
            <a:endParaRPr lang="it-IT" dirty="0"/>
          </a:p>
          <a:p>
            <a:pPr>
              <a:lnSpc>
                <a:spcPct val="90000"/>
              </a:lnSpc>
            </a:pPr>
            <a:r>
              <a:rPr lang="it-IT" i="1" dirty="0" err="1"/>
              <a:t>Girotto</a:t>
            </a:r>
            <a:r>
              <a:rPr lang="it-IT" i="1" dirty="0"/>
              <a:t>, Vittorio, Pievani, Telmo, </a:t>
            </a:r>
            <a:r>
              <a:rPr lang="it-IT" i="1" dirty="0" err="1"/>
              <a:t>Vallortigara</a:t>
            </a:r>
            <a:r>
              <a:rPr lang="it-IT" i="1" dirty="0"/>
              <a:t> Giorgio, Nati Per Credere: Perché Il Nostro Cervello Sembra Predisposto A Fraintendere La Teoria Di Darwin, Codice ed. 2008</a:t>
            </a:r>
            <a:endParaRPr lang="it-IT" dirty="0"/>
          </a:p>
          <a:p>
            <a:pPr>
              <a:lnSpc>
                <a:spcPct val="90000"/>
              </a:lnSpc>
            </a:pPr>
            <a:endParaRPr lang="it-IT" dirty="0"/>
          </a:p>
          <a:p>
            <a:pPr>
              <a:lnSpc>
                <a:spcPct val="90000"/>
              </a:lnSpc>
            </a:pPr>
            <a:r>
              <a:rPr lang="it-IT" i="1" dirty="0"/>
              <a:t>Charlotte Hess, </a:t>
            </a:r>
            <a:r>
              <a:rPr lang="it-IT" i="1" dirty="0" err="1"/>
              <a:t>Elinor</a:t>
            </a:r>
            <a:r>
              <a:rPr lang="it-IT" i="1" dirty="0"/>
              <a:t> </a:t>
            </a:r>
            <a:r>
              <a:rPr lang="it-IT" i="1" dirty="0" err="1"/>
              <a:t>Ostrom</a:t>
            </a:r>
            <a:r>
              <a:rPr lang="it-IT" i="1" dirty="0"/>
              <a:t>, Paolo Ferri, La Conoscenza Come Bene Comune: Dalla Teoria Alla Pratica, Mondadori, 2009</a:t>
            </a:r>
            <a:endParaRPr lang="it-IT" dirty="0"/>
          </a:p>
          <a:p>
            <a:pPr>
              <a:lnSpc>
                <a:spcPct val="90000"/>
              </a:lnSpc>
            </a:pPr>
            <a:endParaRPr lang="it-IT" dirty="0"/>
          </a:p>
          <a:p>
            <a:pPr>
              <a:lnSpc>
                <a:spcPct val="90000"/>
              </a:lnSpc>
            </a:pPr>
            <a:r>
              <a:rPr lang="it-IT" i="1" dirty="0"/>
              <a:t>Simone </a:t>
            </a:r>
            <a:r>
              <a:rPr lang="it-IT" i="1" dirty="0" err="1"/>
              <a:t>Alipradi</a:t>
            </a:r>
            <a:r>
              <a:rPr lang="it-IT" i="1" dirty="0"/>
              <a:t>, Il Fenomeno Open-Data: Indicazioni E Norme Per Un Mondo Di Dati Aperti, </a:t>
            </a:r>
            <a:r>
              <a:rPr lang="it-IT" i="1" dirty="0" err="1"/>
              <a:t>Ledizioni</a:t>
            </a:r>
            <a:r>
              <a:rPr lang="it-IT" i="1" dirty="0"/>
              <a:t>, 2014</a:t>
            </a:r>
            <a:endParaRPr lang="it-IT" dirty="0"/>
          </a:p>
          <a:p>
            <a:pPr>
              <a:lnSpc>
                <a:spcPct val="90000"/>
              </a:lnSpc>
            </a:pPr>
            <a:endParaRPr lang="it-IT" dirty="0"/>
          </a:p>
        </p:txBody>
      </p:sp>
    </p:spTree>
    <p:extLst>
      <p:ext uri="{BB962C8B-B14F-4D97-AF65-F5344CB8AC3E}">
        <p14:creationId xmlns:p14="http://schemas.microsoft.com/office/powerpoint/2010/main" val="34287164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7104" y="635922"/>
            <a:ext cx="8911687" cy="1280890"/>
          </a:xfrm>
        </p:spPr>
        <p:txBody>
          <a:bodyPr>
            <a:normAutofit/>
          </a:bodyPr>
          <a:lstStyle/>
          <a:p>
            <a:r>
              <a:rPr lang="it-IT" b="1" dirty="0">
                <a:solidFill>
                  <a:schemeClr val="accent1"/>
                </a:solidFill>
              </a:rPr>
              <a:t>Gli Open Data devono essere: </a:t>
            </a:r>
            <a:br>
              <a:rPr lang="it-IT" dirty="0"/>
            </a:br>
            <a:endParaRPr lang="it-IT" dirty="0"/>
          </a:p>
        </p:txBody>
      </p:sp>
      <p:sp>
        <p:nvSpPr>
          <p:cNvPr id="3" name="Segnaposto contenuto 2"/>
          <p:cNvSpPr>
            <a:spLocks noGrp="1"/>
          </p:cNvSpPr>
          <p:nvPr>
            <p:ph idx="1"/>
          </p:nvPr>
        </p:nvSpPr>
        <p:spPr>
          <a:xfrm>
            <a:off x="1249290" y="1420917"/>
            <a:ext cx="5373578" cy="5306454"/>
          </a:xfrm>
        </p:spPr>
        <p:txBody>
          <a:bodyPr>
            <a:noAutofit/>
          </a:bodyPr>
          <a:lstStyle/>
          <a:p>
            <a:pPr marL="0" indent="0" algn="just">
              <a:lnSpc>
                <a:spcPct val="120000"/>
              </a:lnSpc>
              <a:buNone/>
            </a:pPr>
            <a:r>
              <a:rPr lang="it-IT" sz="1600" b="1" dirty="0"/>
              <a:t>- completi: </a:t>
            </a:r>
            <a:r>
              <a:rPr lang="it-IT" sz="1600" dirty="0"/>
              <a:t>devono cioè comprendere tutte le componenti che consentano di esportarli, utilizzarli online e offline, integrarli e aggregarli con altre risorse e diffonderli in rete; </a:t>
            </a:r>
          </a:p>
          <a:p>
            <a:pPr marL="0" indent="0" algn="just">
              <a:lnSpc>
                <a:spcPct val="120000"/>
              </a:lnSpc>
              <a:buNone/>
            </a:pPr>
            <a:r>
              <a:rPr lang="it-IT" sz="1600" b="1" dirty="0"/>
              <a:t>- tempestivi: </a:t>
            </a:r>
            <a:r>
              <a:rPr lang="it-IT" sz="1600" dirty="0"/>
              <a:t>gli utenti devono essere messi in condizione di accedere e utilizzare i dati presenti in rete in modo rapido e immediato;</a:t>
            </a:r>
          </a:p>
          <a:p>
            <a:pPr marL="0" indent="0" algn="just">
              <a:lnSpc>
                <a:spcPct val="120000"/>
              </a:lnSpc>
              <a:buNone/>
            </a:pPr>
            <a:r>
              <a:rPr lang="it-IT" sz="1600" dirty="0"/>
              <a:t> </a:t>
            </a:r>
            <a:r>
              <a:rPr lang="it-IT" sz="1600" b="1" dirty="0"/>
              <a:t>- accessibili: </a:t>
            </a:r>
            <a:r>
              <a:rPr lang="it-IT" sz="1600" dirty="0"/>
              <a:t>i dati devono essere resi disponibili al maggior numero possibile di utenti senza barriere all’utilizzo, preferibilmente senza il ricorso a piattaforme proprietarie. Devono essere inoltre resi disponibili senza alcuna sottoscrizione di contratto, pagamento, registrazione o richiesta; </a:t>
            </a:r>
          </a:p>
          <a:p>
            <a:pPr marL="0" indent="0" algn="just">
              <a:lnSpc>
                <a:spcPct val="120000"/>
              </a:lnSpc>
              <a:buNone/>
            </a:pPr>
            <a:r>
              <a:rPr lang="it-IT" sz="1600" b="1" dirty="0"/>
              <a:t>- leggibili da computer: </a:t>
            </a:r>
            <a:r>
              <a:rPr lang="it-IT" sz="1600" dirty="0"/>
              <a:t>è necessario che i dati siano machine-readable, cioè processabili in automatico dal computer; </a:t>
            </a:r>
          </a:p>
        </p:txBody>
      </p:sp>
      <p:sp>
        <p:nvSpPr>
          <p:cNvPr id="4" name="CasellaDiTesto 3"/>
          <p:cNvSpPr txBox="1"/>
          <p:nvPr/>
        </p:nvSpPr>
        <p:spPr>
          <a:xfrm>
            <a:off x="6714308" y="1420917"/>
            <a:ext cx="5098470" cy="4524315"/>
          </a:xfrm>
          <a:prstGeom prst="rect">
            <a:avLst/>
          </a:prstGeom>
          <a:noFill/>
        </p:spPr>
        <p:txBody>
          <a:bodyPr wrap="square" rtlCol="0">
            <a:spAutoFit/>
          </a:bodyPr>
          <a:lstStyle/>
          <a:p>
            <a:pPr algn="just"/>
            <a:r>
              <a:rPr lang="it-IT" sz="1600" dirty="0"/>
              <a:t> </a:t>
            </a:r>
            <a:r>
              <a:rPr lang="it-IT" sz="1600" b="1" dirty="0">
                <a:solidFill>
                  <a:schemeClr val="tx1">
                    <a:lumMod val="75000"/>
                    <a:lumOff val="25000"/>
                  </a:schemeClr>
                </a:solidFill>
              </a:rPr>
              <a:t>- in formati non proprietari</a:t>
            </a:r>
            <a:r>
              <a:rPr lang="it-IT" sz="1600" dirty="0">
                <a:solidFill>
                  <a:schemeClr val="tx1">
                    <a:lumMod val="75000"/>
                    <a:lumOff val="25000"/>
                  </a:schemeClr>
                </a:solidFill>
              </a:rPr>
              <a:t>: i dati devono essere codificati in formati aperti e pubblici, sui quali non vi siano entità (aziende od organizzazioni) che ne abbiano il controllo esclusivo; </a:t>
            </a:r>
          </a:p>
          <a:p>
            <a:pPr algn="just"/>
            <a:r>
              <a:rPr lang="it-IT" sz="1600" dirty="0">
                <a:solidFill>
                  <a:schemeClr val="tx1">
                    <a:lumMod val="75000"/>
                    <a:lumOff val="25000"/>
                  </a:schemeClr>
                </a:solidFill>
              </a:rPr>
              <a:t> </a:t>
            </a:r>
          </a:p>
          <a:p>
            <a:pPr algn="just"/>
            <a:r>
              <a:rPr lang="it-IT" sz="1600" b="1" dirty="0">
                <a:solidFill>
                  <a:schemeClr val="tx1">
                    <a:lumMod val="75000"/>
                    <a:lumOff val="25000"/>
                  </a:schemeClr>
                </a:solidFill>
              </a:rPr>
              <a:t>- liberi da licenze che ne limitino l’uso: </a:t>
            </a:r>
            <a:r>
              <a:rPr lang="it-IT" sz="1600" dirty="0">
                <a:solidFill>
                  <a:schemeClr val="tx1">
                    <a:lumMod val="75000"/>
                    <a:lumOff val="25000"/>
                  </a:schemeClr>
                </a:solidFill>
              </a:rPr>
              <a:t>i dati aperti devono essere caratterizzati da licenze che non ne limitino l’uso, la diffusione o la redistribuzione; </a:t>
            </a:r>
          </a:p>
          <a:p>
            <a:pPr algn="just"/>
            <a:endParaRPr lang="it-IT" sz="1600" dirty="0">
              <a:solidFill>
                <a:schemeClr val="tx1">
                  <a:lumMod val="75000"/>
                  <a:lumOff val="25000"/>
                </a:schemeClr>
              </a:solidFill>
            </a:endParaRPr>
          </a:p>
          <a:p>
            <a:pPr algn="just"/>
            <a:r>
              <a:rPr lang="it-IT" sz="1600" b="1" dirty="0">
                <a:solidFill>
                  <a:schemeClr val="tx1">
                    <a:lumMod val="75000"/>
                    <a:lumOff val="25000"/>
                  </a:schemeClr>
                </a:solidFill>
              </a:rPr>
              <a:t> - riutilizzabili</a:t>
            </a:r>
            <a:r>
              <a:rPr lang="it-IT" sz="1600" dirty="0">
                <a:solidFill>
                  <a:schemeClr val="tx1">
                    <a:lumMod val="75000"/>
                    <a:lumOff val="25000"/>
                  </a:schemeClr>
                </a:solidFill>
              </a:rPr>
              <a:t>: gli utenti devono essere messi in condizione di riutilizzarli e integrarli, fino a creare nuove risorse, applicazioni e servizi di pubblica utilità; </a:t>
            </a:r>
          </a:p>
          <a:p>
            <a:pPr algn="just"/>
            <a:r>
              <a:rPr lang="it-IT" sz="1600" dirty="0">
                <a:solidFill>
                  <a:schemeClr val="tx1">
                    <a:lumMod val="75000"/>
                    <a:lumOff val="25000"/>
                  </a:schemeClr>
                </a:solidFill>
              </a:rPr>
              <a:t> </a:t>
            </a:r>
          </a:p>
          <a:p>
            <a:pPr algn="just"/>
            <a:r>
              <a:rPr lang="it-IT" sz="1600" b="1" dirty="0">
                <a:solidFill>
                  <a:schemeClr val="tx1">
                    <a:lumMod val="75000"/>
                    <a:lumOff val="25000"/>
                  </a:schemeClr>
                </a:solidFill>
              </a:rPr>
              <a:t>- ricercabili: </a:t>
            </a:r>
            <a:r>
              <a:rPr lang="it-IT" sz="1600" dirty="0">
                <a:solidFill>
                  <a:schemeClr val="tx1">
                    <a:lumMod val="75000"/>
                    <a:lumOff val="25000"/>
                  </a:schemeClr>
                </a:solidFill>
              </a:rPr>
              <a:t>i dati devono essere facilmente identificabili in rete, grazie a cataloghi e archivi facilmente indicizzabili dai motori di ricerca.</a:t>
            </a:r>
          </a:p>
        </p:txBody>
      </p:sp>
    </p:spTree>
    <p:extLst>
      <p:ext uri="{BB962C8B-B14F-4D97-AF65-F5344CB8AC3E}">
        <p14:creationId xmlns:p14="http://schemas.microsoft.com/office/powerpoint/2010/main" val="35525254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391913A-7BD6-45E1-9851-405BD2F235C1}"/>
              </a:ext>
            </a:extLst>
          </p:cNvPr>
          <p:cNvPicPr>
            <a:picLocks noChangeAspect="1"/>
          </p:cNvPicPr>
          <p:nvPr/>
        </p:nvPicPr>
        <p:blipFill>
          <a:blip r:embed="rId2"/>
          <a:stretch>
            <a:fillRect/>
          </a:stretch>
        </p:blipFill>
        <p:spPr>
          <a:xfrm>
            <a:off x="6526937" y="1615686"/>
            <a:ext cx="4891340" cy="3626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Segnaposto contenuto 4">
            <a:extLst>
              <a:ext uri="{FF2B5EF4-FFF2-40B4-BE49-F238E27FC236}">
                <a16:creationId xmlns:a16="http://schemas.microsoft.com/office/drawing/2014/main" id="{FFE46163-4159-46BB-8F3B-8670AB67DAE0}"/>
              </a:ext>
            </a:extLst>
          </p:cNvPr>
          <p:cNvSpPr>
            <a:spLocks noGrp="1"/>
          </p:cNvSpPr>
          <p:nvPr>
            <p:ph idx="1"/>
          </p:nvPr>
        </p:nvSpPr>
        <p:spPr>
          <a:xfrm>
            <a:off x="2202062" y="1014995"/>
            <a:ext cx="3893938" cy="4828010"/>
          </a:xfrm>
        </p:spPr>
        <p:txBody>
          <a:bodyPr>
            <a:noAutofit/>
          </a:bodyPr>
          <a:lstStyle/>
          <a:p>
            <a:pPr marL="0" indent="0">
              <a:buNone/>
            </a:pPr>
            <a:r>
              <a:rPr lang="it-IT" dirty="0"/>
              <a:t>Quindi con </a:t>
            </a:r>
            <a:r>
              <a:rPr lang="it-IT" i="1" dirty="0"/>
              <a:t>Open Data si fa riferimento ad una filosofia – e al tempo stesso una pratica - che implica che alcune tipologie di dati siano liberamente accessibili a tutti, senza restrizioni di copyright, brevetti o altre forme di controllo che ne limitino la riproduzione.</a:t>
            </a:r>
          </a:p>
          <a:p>
            <a:pPr marL="0" indent="0">
              <a:buNone/>
            </a:pPr>
            <a:r>
              <a:rPr lang="it-IT" i="1" dirty="0"/>
              <a:t>L'open data si richiama alla più ampia disciplina dell’</a:t>
            </a:r>
            <a:r>
              <a:rPr lang="it-IT" b="1" i="1" dirty="0"/>
              <a:t>Open Government</a:t>
            </a:r>
            <a:r>
              <a:rPr lang="it-IT" i="1" dirty="0"/>
              <a:t>, cioè una dottrina che prevede l’apertura della PA, intesa sia in termini di trasparenza che di partecipazione diretta dei cittadini e delle imprese, anche attraverso l’uso delle nuove tecnologie.</a:t>
            </a:r>
            <a:endParaRPr lang="it-IT" dirty="0"/>
          </a:p>
        </p:txBody>
      </p:sp>
    </p:spTree>
    <p:extLst>
      <p:ext uri="{BB962C8B-B14F-4D97-AF65-F5344CB8AC3E}">
        <p14:creationId xmlns:p14="http://schemas.microsoft.com/office/powerpoint/2010/main" val="137024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3C2D7E-3F2E-404E-9B30-CB12DC972D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1F7FD00-BF97-4325-B7C2-E451F20840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179B5294-DA4E-4926-B14A-DD6E07A12F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Segnaposto contenuto 2">
            <a:extLst>
              <a:ext uri="{FF2B5EF4-FFF2-40B4-BE49-F238E27FC236}">
                <a16:creationId xmlns:a16="http://schemas.microsoft.com/office/drawing/2014/main" id="{6FEAEE11-0DBB-4D7E-A342-D499FDBFBAAD}"/>
              </a:ext>
            </a:extLst>
          </p:cNvPr>
          <p:cNvSpPr>
            <a:spLocks noGrp="1"/>
          </p:cNvSpPr>
          <p:nvPr>
            <p:ph idx="1"/>
          </p:nvPr>
        </p:nvSpPr>
        <p:spPr>
          <a:xfrm>
            <a:off x="1584338" y="2856333"/>
            <a:ext cx="9383408" cy="3287292"/>
          </a:xfrm>
        </p:spPr>
        <p:txBody>
          <a:bodyPr vert="horz" lIns="91440" tIns="45720" rIns="91440" bIns="45720" rtlCol="0">
            <a:normAutofit/>
          </a:bodyPr>
          <a:lstStyle/>
          <a:p>
            <a:pPr marL="0" indent="0"/>
            <a:r>
              <a:rPr lang="en-US" dirty="0"/>
              <a:t> L’Open Government si fonda sul principio percui tutte le attività dei Governi e delle Amministrazioni dello Stato devono essere aperte e disponibili </a:t>
            </a:r>
            <a:r>
              <a:rPr lang="en-US" b="1" dirty="0"/>
              <a:t>per favorire azioni efficaci </a:t>
            </a:r>
            <a:r>
              <a:rPr lang="en-US" dirty="0"/>
              <a:t>e </a:t>
            </a:r>
            <a:r>
              <a:rPr lang="en-US" b="1" dirty="0"/>
              <a:t>garantire un controllo </a:t>
            </a:r>
            <a:r>
              <a:rPr lang="en-US" dirty="0"/>
              <a:t>sulla gestione della cosa pubblica.</a:t>
            </a:r>
          </a:p>
          <a:p>
            <a:pPr marL="0" indent="0"/>
            <a:endParaRPr lang="en-US" dirty="0"/>
          </a:p>
          <a:p>
            <a:pPr marL="0" indent="0"/>
            <a:r>
              <a:rPr lang="en-US" dirty="0"/>
              <a:t> L’Open Government ridefinisce alla base il rapporto tra Pubblica Amministrazione e cittadino, spostando il focus della relazione da un </a:t>
            </a:r>
            <a:r>
              <a:rPr lang="en-US" b="1" dirty="0"/>
              <a:t>approccio orientato all’erogazione di servizi </a:t>
            </a:r>
            <a:r>
              <a:rPr lang="en-US" dirty="0"/>
              <a:t>in cui il cittadino è fruitore di prestazioni erogate dall’Amministrazione ad uno </a:t>
            </a:r>
            <a:r>
              <a:rPr lang="en-US" b="1" dirty="0"/>
              <a:t>basato su un processo di collaborazione reale</a:t>
            </a:r>
            <a:r>
              <a:rPr lang="en-US" dirty="0"/>
              <a:t>, in cui il cittadino partecipa alle scelte di governo.</a:t>
            </a:r>
          </a:p>
        </p:txBody>
      </p:sp>
      <p:sp>
        <p:nvSpPr>
          <p:cNvPr id="5" name="CasellaDiTesto 4">
            <a:extLst>
              <a:ext uri="{FF2B5EF4-FFF2-40B4-BE49-F238E27FC236}">
                <a16:creationId xmlns:a16="http://schemas.microsoft.com/office/drawing/2014/main" id="{40DA9DBB-9EE6-421F-9CC9-A147765F7E14}"/>
              </a:ext>
            </a:extLst>
          </p:cNvPr>
          <p:cNvSpPr txBox="1"/>
          <p:nvPr/>
        </p:nvSpPr>
        <p:spPr>
          <a:xfrm>
            <a:off x="1843391" y="624110"/>
            <a:ext cx="9383408" cy="1280890"/>
          </a:xfrm>
          <a:prstGeom prst="rect">
            <a:avLst/>
          </a:prstGeom>
        </p:spPr>
        <p:txBody>
          <a:bodyPr vert="horz" lIns="91440" tIns="45720" rIns="91440" bIns="45720" rtlCol="0" anchor="t">
            <a:normAutofit/>
          </a:bodyPr>
          <a:lstStyle/>
          <a:p>
            <a:pPr>
              <a:spcBef>
                <a:spcPct val="0"/>
              </a:spcBef>
              <a:spcAft>
                <a:spcPts val="600"/>
              </a:spcAft>
            </a:pPr>
            <a:r>
              <a:rPr lang="en-US" sz="3600" b="1" dirty="0">
                <a:solidFill>
                  <a:schemeClr val="bg1"/>
                </a:solidFill>
                <a:latin typeface="+mj-lt"/>
                <a:ea typeface="+mj-ea"/>
                <a:cs typeface="+mj-cs"/>
              </a:rPr>
              <a:t>Open Government</a:t>
            </a:r>
          </a:p>
        </p:txBody>
      </p:sp>
    </p:spTree>
    <p:extLst>
      <p:ext uri="{BB962C8B-B14F-4D97-AF65-F5344CB8AC3E}">
        <p14:creationId xmlns:p14="http://schemas.microsoft.com/office/powerpoint/2010/main" val="279920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ECD7F-BF61-4CB1-AA15-464BB771E7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66F1B29-3A08-4DB7-9F92-4C09B3BCF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44A5AAD1-9616-4E1C-B3AC-E5497A6A3C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057" y="2762476"/>
            <a:ext cx="3001931" cy="2401544"/>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2" name="Titolo 1"/>
          <p:cNvSpPr>
            <a:spLocks noGrp="1"/>
          </p:cNvSpPr>
          <p:nvPr>
            <p:ph type="title"/>
          </p:nvPr>
        </p:nvSpPr>
        <p:spPr>
          <a:xfrm>
            <a:off x="541867" y="787400"/>
            <a:ext cx="7145866" cy="778933"/>
          </a:xfrm>
        </p:spPr>
        <p:txBody>
          <a:bodyPr anchor="ctr">
            <a:normAutofit/>
          </a:bodyPr>
          <a:lstStyle/>
          <a:p>
            <a:r>
              <a:rPr lang="it-IT" sz="3000" b="1" dirty="0">
                <a:solidFill>
                  <a:srgbClr val="FEFFFF"/>
                </a:solidFill>
              </a:rPr>
              <a:t>Aspetto economico degli Open Data</a:t>
            </a:r>
          </a:p>
        </p:txBody>
      </p:sp>
      <p:sp>
        <p:nvSpPr>
          <p:cNvPr id="3" name="Segnaposto contenuto 2"/>
          <p:cNvSpPr>
            <a:spLocks noGrp="1"/>
          </p:cNvSpPr>
          <p:nvPr>
            <p:ph idx="1"/>
          </p:nvPr>
        </p:nvSpPr>
        <p:spPr>
          <a:xfrm>
            <a:off x="541867" y="2528388"/>
            <a:ext cx="7145867" cy="3132020"/>
          </a:xfrm>
        </p:spPr>
        <p:txBody>
          <a:bodyPr>
            <a:normAutofit/>
          </a:bodyPr>
          <a:lstStyle/>
          <a:p>
            <a:pPr marL="0" indent="0">
              <a:buNone/>
            </a:pPr>
            <a:r>
              <a:rPr lang="it-IT" dirty="0">
                <a:solidFill>
                  <a:srgbClr val="FEFFFF"/>
                </a:solidFill>
              </a:rPr>
              <a:t>L’apertura dei dati pubblici non determina solo effetti importanti sulle amministrazioni pubbliche di molti Paesi nel mondo, attraverso la semplificazione di processi e il risparmio dei tempi, ma produce anche rilevanti impatti sull’economia complessiva: le stime internazionali segnalano vantaggi rilevanti, con effetti ampiamente misurabili anche sul sistema economico–imprenditoriale, per l’utilizzo di dati cartografici, dati sui trasporti, dati sui beni culturali, demografici, immobiliari, occupazionali e sociali per produrre applicazioni e servizi. </a:t>
            </a:r>
          </a:p>
          <a:p>
            <a:pPr marL="0" indent="0">
              <a:buNone/>
            </a:pPr>
            <a:endParaRPr lang="it-IT" dirty="0">
              <a:solidFill>
                <a:srgbClr val="FEFFFF"/>
              </a:solidFill>
            </a:endParaRPr>
          </a:p>
        </p:txBody>
      </p:sp>
    </p:spTree>
    <p:extLst>
      <p:ext uri="{BB962C8B-B14F-4D97-AF65-F5344CB8AC3E}">
        <p14:creationId xmlns:p14="http://schemas.microsoft.com/office/powerpoint/2010/main" val="116350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290002" y="957326"/>
            <a:ext cx="4288105" cy="723275"/>
          </a:xfrm>
          <a:prstGeom prst="rect">
            <a:avLst/>
          </a:prstGeom>
          <a:noFill/>
        </p:spPr>
        <p:txBody>
          <a:bodyPr wrap="square" rtlCol="0">
            <a:spAutoFit/>
          </a:bodyPr>
          <a:lstStyle/>
          <a:p>
            <a:pPr>
              <a:spcAft>
                <a:spcPts val="600"/>
              </a:spcAft>
            </a:pPr>
            <a:endParaRPr lang="it-IT" dirty="0"/>
          </a:p>
          <a:p>
            <a:pPr marL="342900" indent="-342900">
              <a:spcAft>
                <a:spcPts val="600"/>
              </a:spcAft>
              <a:buFont typeface="+mj-lt"/>
              <a:buAutoNum type="arabicPeriod"/>
            </a:pPr>
            <a:endParaRPr lang="it-IT" dirty="0"/>
          </a:p>
        </p:txBody>
      </p:sp>
      <p:sp>
        <p:nvSpPr>
          <p:cNvPr id="3" name="Segnaposto contenuto 2"/>
          <p:cNvSpPr>
            <a:spLocks noGrp="1"/>
          </p:cNvSpPr>
          <p:nvPr>
            <p:ph idx="1"/>
          </p:nvPr>
        </p:nvSpPr>
        <p:spPr>
          <a:xfrm>
            <a:off x="3272415" y="464234"/>
            <a:ext cx="8305691" cy="6065653"/>
          </a:xfrm>
        </p:spPr>
        <p:txBody>
          <a:bodyPr>
            <a:normAutofit/>
          </a:bodyPr>
          <a:lstStyle/>
          <a:p>
            <a:endParaRPr lang="it-IT" dirty="0"/>
          </a:p>
          <a:p>
            <a:r>
              <a:rPr lang="it-IT" dirty="0"/>
              <a:t>Quasi tutte le informazioni pubbliche hanno, del resto, un valore intrinseco, che va oltre l’assolvimento dei compiti istituzionali dell’ente che le detiene. Anche quando la singola informazione ha un’utilità limitata, spesso la lettura in serie storica, la raccolta organizzata e la combinazione di più informazioni con fonti differenti consente di riattribuire un valore rilevante a quella informazione, nonché generare un valore aggiunto notevole.  </a:t>
            </a:r>
          </a:p>
          <a:p>
            <a:r>
              <a:rPr lang="it-IT" dirty="0"/>
              <a:t>I dati e le informazioni pubbliche, se resi disponibili e fruibili, possono quindi trasformarsi in contenuti “attivatori” di nuove e talvolta imprevedibili attività e servizi a valore aggiunto per gli utenti costituiti da cittadini, imprese e amministrazioni.</a:t>
            </a:r>
          </a:p>
          <a:p>
            <a:r>
              <a:rPr lang="it-IT" i="1" dirty="0"/>
              <a:t>Raccolta organizzata di informazioni</a:t>
            </a:r>
            <a:r>
              <a:rPr lang="it-IT" dirty="0"/>
              <a:t>:</a:t>
            </a:r>
          </a:p>
          <a:p>
            <a:pPr>
              <a:buFont typeface="Wingdings" panose="05000000000000000000" pitchFamily="2" charset="2"/>
              <a:buChar char="§"/>
            </a:pPr>
            <a:r>
              <a:rPr lang="it-IT" dirty="0"/>
              <a:t>Logicamente correlate;</a:t>
            </a:r>
          </a:p>
          <a:p>
            <a:pPr>
              <a:buFont typeface="Wingdings" panose="05000000000000000000" pitchFamily="2" charset="2"/>
              <a:buChar char="§"/>
            </a:pPr>
            <a:r>
              <a:rPr lang="it-IT" dirty="0"/>
              <a:t>Rappresentate con un formato preciso;</a:t>
            </a:r>
          </a:p>
          <a:p>
            <a:pPr>
              <a:buFont typeface="Wingdings" panose="05000000000000000000" pitchFamily="2" charset="2"/>
              <a:buChar char="§"/>
            </a:pPr>
            <a:r>
              <a:rPr lang="it-IT" dirty="0"/>
              <a:t>Persistenti (memorizzazione su un supporto);</a:t>
            </a:r>
          </a:p>
          <a:p>
            <a:pPr>
              <a:buFont typeface="Wingdings" panose="05000000000000000000" pitchFamily="2" charset="2"/>
              <a:buChar char="§"/>
            </a:pPr>
            <a:r>
              <a:rPr lang="it-IT" dirty="0"/>
              <a:t>Organizzate per una facile consultazione.</a:t>
            </a:r>
          </a:p>
          <a:p>
            <a:endParaRPr lang="it-IT" dirty="0"/>
          </a:p>
        </p:txBody>
      </p:sp>
    </p:spTree>
    <p:extLst>
      <p:ext uri="{BB962C8B-B14F-4D97-AF65-F5344CB8AC3E}">
        <p14:creationId xmlns:p14="http://schemas.microsoft.com/office/powerpoint/2010/main" val="150690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21FF350-7200-4CCD-84DB-CBF8C7F32EF0}"/>
              </a:ext>
            </a:extLst>
          </p:cNvPr>
          <p:cNvSpPr>
            <a:spLocks noGrp="1"/>
          </p:cNvSpPr>
          <p:nvPr>
            <p:ph idx="1"/>
          </p:nvPr>
        </p:nvSpPr>
        <p:spPr>
          <a:xfrm>
            <a:off x="2210389" y="679269"/>
            <a:ext cx="8915400" cy="5049073"/>
          </a:xfrm>
        </p:spPr>
        <p:txBody>
          <a:bodyPr>
            <a:normAutofit/>
          </a:bodyPr>
          <a:lstStyle/>
          <a:p>
            <a:pPr marL="0" indent="0">
              <a:buNone/>
            </a:pPr>
            <a:r>
              <a:rPr lang="it-IT" sz="3600" b="1" dirty="0">
                <a:solidFill>
                  <a:srgbClr val="00B050"/>
                </a:solidFill>
              </a:rPr>
              <a:t>Ci sono quattro passi principali per rendere i dati aperti:</a:t>
            </a:r>
          </a:p>
          <a:p>
            <a:pPr marL="0" indent="0">
              <a:buNone/>
            </a:pPr>
            <a:endParaRPr lang="it-IT" dirty="0">
              <a:solidFill>
                <a:schemeClr val="accent2"/>
              </a:solidFill>
            </a:endParaRPr>
          </a:p>
          <a:p>
            <a:pPr algn="just">
              <a:buFont typeface="Wingdings" panose="05000000000000000000" pitchFamily="2" charset="2"/>
              <a:buChar char="v"/>
            </a:pPr>
            <a:r>
              <a:rPr lang="it-IT" b="1" dirty="0"/>
              <a:t>Scegliere i dataset</a:t>
            </a:r>
            <a:r>
              <a:rPr lang="it-IT" dirty="0"/>
              <a:t>, cioè scegliere ciò che si intende rendere aperto;</a:t>
            </a:r>
          </a:p>
          <a:p>
            <a:pPr algn="just">
              <a:buFont typeface="Wingdings" panose="05000000000000000000" pitchFamily="2" charset="2"/>
              <a:buChar char="v"/>
            </a:pPr>
            <a:r>
              <a:rPr lang="it-IT" b="1" dirty="0"/>
              <a:t>Utilizzare una licenza open</a:t>
            </a:r>
            <a:r>
              <a:rPr lang="it-IT" dirty="0"/>
              <a:t> ovvero determinare quali sono i diritti di proprietà intellettuale che insistono sui dati ed applicare una adeguata licenza ‘open’ che copra tutti i diritti identificati;</a:t>
            </a:r>
          </a:p>
          <a:p>
            <a:pPr algn="just">
              <a:buFont typeface="Wingdings" panose="05000000000000000000" pitchFamily="2" charset="2"/>
              <a:buChar char="v"/>
            </a:pPr>
            <a:r>
              <a:rPr lang="it-IT" b="1" dirty="0"/>
              <a:t>Rendere i dati disponibili </a:t>
            </a:r>
            <a:r>
              <a:rPr lang="it-IT" dirty="0"/>
              <a:t>in gran quantità e in un formato utile; si possono prendere in considerazione anche metodi alternativi come la distribuzione attraverso API;</a:t>
            </a:r>
          </a:p>
          <a:p>
            <a:pPr algn="just">
              <a:buFont typeface="Wingdings" panose="05000000000000000000" pitchFamily="2" charset="2"/>
              <a:buChar char="v"/>
            </a:pPr>
            <a:r>
              <a:rPr lang="it-IT" b="1" dirty="0"/>
              <a:t>Renderlo disponibile </a:t>
            </a:r>
            <a:r>
              <a:rPr lang="it-IT" dirty="0"/>
              <a:t>- pubblicare il dataset sul Web organizzando un catalogo centrale dove elencare l’insieme dei dati aperti.</a:t>
            </a:r>
          </a:p>
        </p:txBody>
      </p:sp>
    </p:spTree>
    <p:extLst>
      <p:ext uri="{BB962C8B-B14F-4D97-AF65-F5344CB8AC3E}">
        <p14:creationId xmlns:p14="http://schemas.microsoft.com/office/powerpoint/2010/main" val="163338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7" name="Rectangle 40">
            <a:extLst>
              <a:ext uri="{FF2B5EF4-FFF2-40B4-BE49-F238E27FC236}">
                <a16:creationId xmlns:a16="http://schemas.microsoft.com/office/drawing/2014/main" id="{CD306B45-25EE-434D-ABA9-A27B79320C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42">
            <a:extLst>
              <a:ext uri="{FF2B5EF4-FFF2-40B4-BE49-F238E27FC236}">
                <a16:creationId xmlns:a16="http://schemas.microsoft.com/office/drawing/2014/main" id="{5D2B17EF-74EB-4C33-B2E2-8E727B2E7D6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4" name="Freeform 11">
              <a:extLst>
                <a:ext uri="{FF2B5EF4-FFF2-40B4-BE49-F238E27FC236}">
                  <a16:creationId xmlns:a16="http://schemas.microsoft.com/office/drawing/2014/main" id="{0A5F1F8A-3206-4B86-883F-65E98BB6E475}"/>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9" name="Freeform 12">
              <a:extLst>
                <a:ext uri="{FF2B5EF4-FFF2-40B4-BE49-F238E27FC236}">
                  <a16:creationId xmlns:a16="http://schemas.microsoft.com/office/drawing/2014/main" id="{6935F8C7-CC88-4243-9786-F3CDBF04A09F}"/>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9AF7BAD9-71B3-40D8-A089-EFF7FE67BD66}"/>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6467094F-AEF0-4D3B-BB76-8B3C1F08B937}"/>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36F56AF9-DEF1-44E7-BF42-6AAC1AA9D19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A43EBE71-20BA-4A40-A513-516678089D1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DB39648-7B38-4D0B-93C5-048EC4A45C99}"/>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8DD2661F-DE5F-45EA-B30B-7C6589638836}"/>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ABF0A0E5-E68E-4183-A913-228692FD85EC}"/>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15D8F55-8ACD-4EFE-A832-06E785479EA5}"/>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0FDF4201-8CEC-474B-A6B1-88039B70416F}"/>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0F60AEA4-B25F-417E-93FC-59686DFBE56E}"/>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cxnSp>
        <p:nvCxnSpPr>
          <p:cNvPr id="57" name="Straight Connector 56">
            <a:extLst>
              <a:ext uri="{FF2B5EF4-FFF2-40B4-BE49-F238E27FC236}">
                <a16:creationId xmlns:a16="http://schemas.microsoft.com/office/drawing/2014/main" id="{27EBB3F9-D6F7-4F6A-8843-9FEBA15E49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A42F85E-4939-431E-8B4A-EC07C8E0AB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1A175123-BCB9-4FDB-B4AA-F04BAFE0B63C}"/>
              </a:ext>
            </a:extLst>
          </p:cNvPr>
          <p:cNvSpPr>
            <a:spLocks noGrp="1"/>
          </p:cNvSpPr>
          <p:nvPr>
            <p:ph type="title"/>
          </p:nvPr>
        </p:nvSpPr>
        <p:spPr>
          <a:xfrm>
            <a:off x="1046019" y="942108"/>
            <a:ext cx="3256550" cy="4969113"/>
          </a:xfrm>
        </p:spPr>
        <p:txBody>
          <a:bodyPr anchor="ctr">
            <a:normAutofit/>
          </a:bodyPr>
          <a:lstStyle/>
          <a:p>
            <a:r>
              <a:rPr lang="it-IT" b="1">
                <a:solidFill>
                  <a:schemeClr val="tx2">
                    <a:lumMod val="75000"/>
                  </a:schemeClr>
                </a:solidFill>
              </a:rPr>
              <a:t>L’aspetto economico legato ai dati aperti</a:t>
            </a:r>
            <a:br>
              <a:rPr lang="it-IT">
                <a:solidFill>
                  <a:schemeClr val="tx2">
                    <a:lumMod val="75000"/>
                  </a:schemeClr>
                </a:solidFill>
              </a:rPr>
            </a:br>
            <a:endParaRPr lang="it-IT">
              <a:solidFill>
                <a:schemeClr val="tx2">
                  <a:lumMod val="75000"/>
                </a:schemeClr>
              </a:solidFill>
            </a:endParaRPr>
          </a:p>
        </p:txBody>
      </p:sp>
      <p:sp>
        <p:nvSpPr>
          <p:cNvPr id="3" name="Segnaposto contenuto 2">
            <a:extLst>
              <a:ext uri="{FF2B5EF4-FFF2-40B4-BE49-F238E27FC236}">
                <a16:creationId xmlns:a16="http://schemas.microsoft.com/office/drawing/2014/main" id="{4D21824E-B1F1-4247-92B4-DB1766D59C5D}"/>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sz="1000">
                <a:solidFill>
                  <a:schemeClr val="tx2">
                    <a:lumMod val="75000"/>
                  </a:schemeClr>
                </a:solidFill>
              </a:rPr>
              <a:t>Il fenomeno Open-Data è solo all’inizio ma ha già dato vita a centinaia di iniziative ed attività imprenditoriali che aiutano le aziende nel processo di segmentazione, a definire nuovi prodotti e servizi o a rendere più efficienti le loro operazioni. Nel mondo sono più di 40 i paesi che hanno stabilito piattaforme governative di Open-Data. Negli Usa il sito data.gov, lanciato da Obama nel 2009, ha messo a disposizione oltre 90.000 data set che coprono un ampio fronte di informazioni, dall’energia alla sanità. oltre che la sfera pubblica, la fonte degli Open-Data, che a grandi volumi diventano big data, può essere anche il privato, associazioni, imprese e individui.</a:t>
            </a:r>
          </a:p>
          <a:p>
            <a:pPr marL="0" indent="0">
              <a:lnSpc>
                <a:spcPct val="90000"/>
              </a:lnSpc>
              <a:buNone/>
            </a:pPr>
            <a:r>
              <a:rPr lang="it-IT" sz="1000">
                <a:solidFill>
                  <a:schemeClr val="tx2">
                    <a:lumMod val="75000"/>
                  </a:schemeClr>
                </a:solidFill>
              </a:rPr>
              <a:t>Per cogliere le maggiori opportunità economiche occorrerebbe rendere gli Open-Data più “liquidi”, ossia più accessibili, con meno limitazioni di uso, in formati aperti e leggibili sotto l’aspetto informatico. Gli Open-Data possono trasformarsi in uno strumento per produrre valore aiutando le imprese a colmare le lacune informative in vari campi consentendo loro di condividere benchmark e diffondere le migliori pratiche per aumentare la produttività.</a:t>
            </a:r>
          </a:p>
          <a:p>
            <a:pPr marL="0" indent="0">
              <a:lnSpc>
                <a:spcPct val="90000"/>
              </a:lnSpc>
              <a:buNone/>
            </a:pPr>
            <a:r>
              <a:rPr lang="it-IT" sz="1000">
                <a:solidFill>
                  <a:schemeClr val="tx2">
                    <a:lumMod val="75000"/>
                  </a:schemeClr>
                </a:solidFill>
              </a:rPr>
              <a:t>Però non basta rendere i dati più liquidi per far nascere valore economico. Bisogna invece costruire un vero e proprio ecosistema di sviluppatori, con più investimenti in tecnologia e professionalità, e affrontare i nuovi rischi e minacce connessi alla privacy, alla proprietà intellettuale e alla reputazione, individuale e aziendale, promuovendo la creazione di un ambiente più favorevole agli Open-Data da parte di consumatori e aziende. I governi, in questo quadro, possono avere un ruolo chiave intervenendo sulla regolamentazione, su politiche educative e sulla definizione di standard.</a:t>
            </a:r>
          </a:p>
          <a:p>
            <a:pPr marL="0" indent="0">
              <a:lnSpc>
                <a:spcPct val="90000"/>
              </a:lnSpc>
              <a:buNone/>
            </a:pPr>
            <a:r>
              <a:rPr lang="it-IT" sz="1000">
                <a:solidFill>
                  <a:schemeClr val="tx2">
                    <a:lumMod val="75000"/>
                  </a:schemeClr>
                </a:solidFill>
              </a:rPr>
              <a:t>Un aspetto fondamentale è che, invece, nel nostro Paese si è insistito troppo poco sull’aspetto economico relativo al rilascio dei dati aperti, al punto che oggi occorre lavorare su un vero e proprio salto culturale per avvicinare la filosofia Open-Data italiana a quella del resto del mondo. Proprio per questo sono pensate le sette azioni strategiche destinate ai decisori della politica e delle amministrazioni a livello nazionale e locale:</a:t>
            </a:r>
          </a:p>
          <a:p>
            <a:pPr marL="0" lvl="0" indent="0">
              <a:lnSpc>
                <a:spcPct val="90000"/>
              </a:lnSpc>
              <a:buNone/>
            </a:pPr>
            <a:r>
              <a:rPr lang="it-IT" sz="1000">
                <a:solidFill>
                  <a:schemeClr val="tx2">
                    <a:lumMod val="75000"/>
                  </a:schemeClr>
                </a:solidFill>
              </a:rPr>
              <a:t>La prima barriera da superare è quella della definizione dello scenario. Occorre, infatti, definire chiaramente e spiegare sia il concetto di Open-Data che di public data facendo comprendere quanto siano differenti da quello di dato personale o sensibile di tutela della privacy.</a:t>
            </a:r>
          </a:p>
        </p:txBody>
      </p:sp>
    </p:spTree>
    <p:extLst>
      <p:ext uri="{BB962C8B-B14F-4D97-AF65-F5344CB8AC3E}">
        <p14:creationId xmlns:p14="http://schemas.microsoft.com/office/powerpoint/2010/main" val="377262122"/>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3886</TotalTime>
  <Words>3807</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Century Gothic</vt:lpstr>
      <vt:lpstr>Wingdings</vt:lpstr>
      <vt:lpstr>Wingdings 3</vt:lpstr>
      <vt:lpstr>Filo</vt:lpstr>
      <vt:lpstr>Presentazione standard di PowerPoint</vt:lpstr>
      <vt:lpstr>Che cosa sono gli Open Data?</vt:lpstr>
      <vt:lpstr>Gli Open Data devono essere:  </vt:lpstr>
      <vt:lpstr>Presentazione standard di PowerPoint</vt:lpstr>
      <vt:lpstr>Presentazione standard di PowerPoint</vt:lpstr>
      <vt:lpstr>Aspetto economico degli Open Data</vt:lpstr>
      <vt:lpstr>Presentazione standard di PowerPoint</vt:lpstr>
      <vt:lpstr>Presentazione standard di PowerPoint</vt:lpstr>
      <vt:lpstr>L’aspetto economico legato ai dati aperti </vt:lpstr>
      <vt:lpstr>L’aspetto economico legato ai dati aperti </vt:lpstr>
      <vt:lpstr>Prospetto del contesto informatico: in Italia e nel Lazio </vt:lpstr>
      <vt:lpstr>Prospetto del contesto informatico: in Italia e nel Lazio </vt:lpstr>
      <vt:lpstr>Obiettivi degli open-data applicati ai Beni Culturali</vt:lpstr>
      <vt:lpstr>Analisi Swot</vt:lpstr>
      <vt:lpstr>Punti di forza: </vt:lpstr>
      <vt:lpstr>Opportunità: </vt:lpstr>
      <vt:lpstr>Punti di debolezza: </vt:lpstr>
      <vt:lpstr>Minacce: </vt:lpstr>
      <vt:lpstr>Presentazione standard di PowerPoint</vt:lpstr>
      <vt:lpstr>Premessa</vt:lpstr>
      <vt:lpstr>De Rerum Mundo Praeneste 2.0</vt:lpstr>
      <vt:lpstr>De Rerum Mundo Praeneste 2.0</vt:lpstr>
      <vt:lpstr>De Rerum Mundo Praeneste 2.0</vt:lpstr>
      <vt:lpstr>Presentazione standard di PowerPoint</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dc:title>
  <dc:creator>Jair Castillo</dc:creator>
  <cp:lastModifiedBy>Claudio Gasbarri</cp:lastModifiedBy>
  <cp:revision>113</cp:revision>
  <dcterms:created xsi:type="dcterms:W3CDTF">2018-01-29T11:12:18Z</dcterms:created>
  <dcterms:modified xsi:type="dcterms:W3CDTF">2018-03-23T18:02:13Z</dcterms:modified>
</cp:coreProperties>
</file>