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6" r:id="rId2"/>
    <p:sldId id="257" r:id="rId3"/>
    <p:sldId id="268" r:id="rId4"/>
    <p:sldId id="269" r:id="rId5"/>
    <p:sldId id="259" r:id="rId6"/>
    <p:sldId id="270" r:id="rId7"/>
    <p:sldId id="258" r:id="rId8"/>
    <p:sldId id="261" r:id="rId9"/>
    <p:sldId id="262" r:id="rId10"/>
    <p:sldId id="263" r:id="rId11"/>
    <p:sldId id="273" r:id="rId12"/>
    <p:sldId id="272" r:id="rId13"/>
    <p:sldId id="266" r:id="rId14"/>
    <p:sldId id="274" r:id="rId15"/>
    <p:sldId id="267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0410F9-4ABB-4B34-B171-5D6D1D38E520}" type="datetimeFigureOut">
              <a:rPr kumimoji="1" lang="ja-JP" altLang="en-US" smtClean="0"/>
              <a:t>2018/3/21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5777D6-36D8-4827-AD46-EC0149974D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6266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/>
              <a:t>マスター字幕の書式設定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C9FC2-1B7F-4EA8-8C2A-1F5DB2C8EDEE}" type="datetime1">
              <a:rPr lang="it-IT" altLang="ja-JP" smtClean="0"/>
              <a:t>21/03/2018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33318A16-AD23-9C43-BEC1-07BA9CB2AC7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2114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24052-1320-4CA7-90D4-51D3C937FAE4}" type="datetime1">
              <a:rPr lang="it-IT" altLang="ja-JP" smtClean="0"/>
              <a:t>21/03/2018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18A16-AD23-9C43-BEC1-07BA9CB2AC7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9235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1CDAD-A653-4F30-BBD0-33B6DBAF85E2}" type="datetime1">
              <a:rPr lang="it-IT" altLang="ja-JP" smtClean="0"/>
              <a:t>21/03/2018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18A16-AD23-9C43-BEC1-07BA9CB2AC7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4171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8BBB5-038B-4F9B-B5DB-C3722C1635B2}" type="datetime1">
              <a:rPr lang="it-IT" altLang="ja-JP" smtClean="0"/>
              <a:t>21/03/2018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18A16-AD23-9C43-BEC1-07BA9CB2AC7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211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83340182-3FD5-4175-8797-513258EDE506}" type="datetime1">
              <a:rPr lang="it-IT" altLang="ja-JP" smtClean="0"/>
              <a:t>21/03/2018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it-IT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33318A16-AD23-9C43-BEC1-07BA9CB2AC7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2990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A19E9-B452-4C80-AB83-E545CD0407A5}" type="datetime1">
              <a:rPr lang="it-IT" altLang="ja-JP" smtClean="0"/>
              <a:t>21/03/2018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18A16-AD23-9C43-BEC1-07BA9CB2AC7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3022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F5EA2-D4B4-4B17-B316-53DBCF3F4594}" type="datetime1">
              <a:rPr lang="it-IT" altLang="ja-JP" smtClean="0"/>
              <a:t>21/03/2018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18A16-AD23-9C43-BEC1-07BA9CB2AC7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7780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DC70B-DDF0-4342-953F-4B3F0AFD9D48}" type="datetime1">
              <a:rPr lang="it-IT" altLang="ja-JP" smtClean="0"/>
              <a:t>21/03/2018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18A16-AD23-9C43-BEC1-07BA9CB2AC7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7230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F220A-3E7B-402E-A655-D30825AAED1C}" type="datetime1">
              <a:rPr lang="it-IT" altLang="ja-JP" smtClean="0"/>
              <a:t>21/03/2018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18A16-AD23-9C43-BEC1-07BA9CB2AC7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254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E055E-0F25-43BF-9C09-34B4AF1DF9E8}" type="datetime1">
              <a:rPr lang="it-IT" altLang="ja-JP" smtClean="0"/>
              <a:t>21/03/2018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18A16-AD23-9C43-BEC1-07BA9CB2AC7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8683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E4217-5697-479A-9237-E0A7E1892604}" type="datetime1">
              <a:rPr lang="it-IT" altLang="ja-JP" smtClean="0"/>
              <a:t>21/03/2018</a:t>
            </a:fld>
            <a:endParaRPr lang="it-IT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18A16-AD23-9C43-BEC1-07BA9CB2AC7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2886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EADF3D66-68BE-4E59-9B48-F227B91E5632}" type="datetime1">
              <a:rPr lang="it-IT" altLang="ja-JP" smtClean="0"/>
              <a:t>21/03/2018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33318A16-AD23-9C43-BEC1-07BA9CB2AC7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1239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09DF769-2C08-C649-90A0-56AE0976B9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sz="7200" dirty="0"/>
              <a:t>Corso di Psicologia del Lavoro e delle Organizzazioni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9603C6C-2A32-5343-81B2-85AFCBA84E5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Docente Marco Montanari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3097938-C03B-49FD-9568-4D64361C2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18A16-AD23-9C43-BEC1-07BA9CB2AC7D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60619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BD103D3-5355-8244-9AFC-063B2441E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Domande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2DDA7F3-22BA-EB4C-982B-BC894DF798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ECE601A-FB1B-4DB3-8FF1-979CBFE39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18A16-AD23-9C43-BEC1-07BA9CB2AC7D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11108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Commonspaces 1 - OER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it-IT" dirty="0"/>
              <a:t>catalogare risorse online</a:t>
            </a:r>
          </a:p>
          <a:p>
            <a:pPr marL="514350" indent="-514350">
              <a:buFont typeface="+mj-lt"/>
              <a:buAutoNum type="arabicPeriod"/>
            </a:pPr>
            <a:endParaRPr lang="it-IT" dirty="0"/>
          </a:p>
          <a:p>
            <a:pPr marL="514350" indent="-514350">
              <a:buFont typeface="+mj-lt"/>
              <a:buAutoNum type="arabicPeriod"/>
            </a:pPr>
            <a:endParaRPr lang="it-IT" dirty="0"/>
          </a:p>
          <a:p>
            <a:pPr marL="514350" indent="-514350">
              <a:buFont typeface="+mj-lt"/>
              <a:buAutoNum type="arabicPeriod"/>
            </a:pPr>
            <a:endParaRPr lang="it-IT" dirty="0"/>
          </a:p>
          <a:p>
            <a:pPr marL="514350" indent="-514350">
              <a:buFont typeface="+mj-lt"/>
              <a:buAutoNum type="arabicPeriod"/>
            </a:pPr>
            <a:endParaRPr lang="it-IT" dirty="0"/>
          </a:p>
          <a:p>
            <a:pPr marL="514350" indent="-514350">
              <a:buFont typeface="+mj-lt"/>
              <a:buAutoNum type="arabicPeriod"/>
            </a:pPr>
            <a:endParaRPr lang="it-IT" dirty="0"/>
          </a:p>
          <a:p>
            <a:pPr marL="514350" indent="-514350">
              <a:buFont typeface="+mj-lt"/>
              <a:buAutoNum type="arabicPeriod"/>
            </a:pPr>
            <a:endParaRPr lang="it-IT" dirty="0"/>
          </a:p>
          <a:p>
            <a:pPr marL="514350" indent="-514350">
              <a:buFont typeface="+mj-lt"/>
              <a:buAutoNum type="arabicPeriod"/>
            </a:pPr>
            <a:endParaRPr lang="it-IT" dirty="0"/>
          </a:p>
          <a:p>
            <a:pPr marL="514350" indent="-514350">
              <a:buFont typeface="+mj-lt"/>
              <a:buAutoNum type="arabicPeriod"/>
            </a:pPr>
            <a:r>
              <a:rPr lang="it-IT" dirty="0"/>
              <a:t>Valutazione</a:t>
            </a:r>
          </a:p>
          <a:p>
            <a:pPr marL="514350" indent="-514350">
              <a:buFont typeface="+mj-lt"/>
              <a:buAutoNum type="arabicPeriod"/>
            </a:pPr>
            <a:endParaRPr lang="it-IT" dirty="0"/>
          </a:p>
          <a:p>
            <a:pPr marL="514350" indent="-514350">
              <a:buFont typeface="+mj-lt"/>
              <a:buAutoNum type="arabicPeriod"/>
            </a:pPr>
            <a:endParaRPr lang="it-IT" dirty="0"/>
          </a:p>
          <a:p>
            <a:pPr marL="514350" indent="-514350">
              <a:buFont typeface="+mj-lt"/>
              <a:buAutoNum type="arabicPeriod"/>
            </a:pPr>
            <a:endParaRPr lang="it-IT" dirty="0"/>
          </a:p>
          <a:p>
            <a:pPr marL="514350" indent="-514350">
              <a:buFont typeface="+mj-lt"/>
              <a:buAutoNum type="arabicPeriod"/>
            </a:pPr>
            <a:endParaRPr lang="it-IT" dirty="0"/>
          </a:p>
        </p:txBody>
      </p:sp>
      <p:pic>
        <p:nvPicPr>
          <p:cNvPr id="4" name="Immagine 3" descr="bibliotec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55896" y="2397513"/>
            <a:ext cx="2857500" cy="1600200"/>
          </a:xfrm>
          <a:prstGeom prst="rect">
            <a:avLst/>
          </a:prstGeom>
        </p:spPr>
      </p:pic>
      <p:pic>
        <p:nvPicPr>
          <p:cNvPr id="5" name="Immagine 4" descr="letto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11824" y="4498058"/>
            <a:ext cx="1838646" cy="1667247"/>
          </a:xfrm>
          <a:prstGeom prst="rect">
            <a:avLst/>
          </a:prstGeom>
        </p:spPr>
      </p:pic>
      <p:sp>
        <p:nvSpPr>
          <p:cNvPr id="7" name="Segnaposto numero diapositiva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127847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1F94E-17AF-43E3-B41F-80FAD1FE07FF}" type="slidenum">
              <a:rPr lang="it-IT" smtClean="0"/>
              <a:pPr/>
              <a:t>12</a:t>
            </a:fld>
            <a:endParaRPr lang="it-IT"/>
          </a:p>
        </p:txBody>
      </p:sp>
      <p:sp>
        <p:nvSpPr>
          <p:cNvPr id="11" name="Segnaposto testo 10"/>
          <p:cNvSpPr>
            <a:spLocks noGrp="1"/>
          </p:cNvSpPr>
          <p:nvPr>
            <p:ph type="body" sz="half" idx="3"/>
          </p:nvPr>
        </p:nvSpPr>
        <p:spPr>
          <a:xfrm>
            <a:off x="1919537" y="2204865"/>
            <a:ext cx="4041775" cy="654843"/>
          </a:xfrm>
        </p:spPr>
        <p:txBody>
          <a:bodyPr/>
          <a:lstStyle/>
          <a:p>
            <a:pPr algn="ctr"/>
            <a:r>
              <a:rPr lang="it-IT" dirty="0"/>
              <a:t>OER</a:t>
            </a:r>
          </a:p>
        </p:txBody>
      </p:sp>
      <p:sp>
        <p:nvSpPr>
          <p:cNvPr id="12" name="Segnaposto testo 10"/>
          <p:cNvSpPr>
            <a:spLocks noGrp="1"/>
          </p:cNvSpPr>
          <p:nvPr>
            <p:ph type="body" sz="half" idx="3"/>
          </p:nvPr>
        </p:nvSpPr>
        <p:spPr>
          <a:xfrm>
            <a:off x="6240017" y="2198094"/>
            <a:ext cx="4041775" cy="654843"/>
          </a:xfrm>
        </p:spPr>
        <p:txBody>
          <a:bodyPr/>
          <a:lstStyle/>
          <a:p>
            <a:r>
              <a:rPr lang="it-IT" dirty="0"/>
              <a:t>LEARNING  PATH</a:t>
            </a:r>
          </a:p>
        </p:txBody>
      </p:sp>
      <p:pic>
        <p:nvPicPr>
          <p:cNvPr id="14" name="Segnaposto contenuto 3" descr="montagna leg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75521" y="3284984"/>
            <a:ext cx="4114299" cy="1584176"/>
          </a:xfrm>
        </p:spPr>
      </p:pic>
      <p:pic>
        <p:nvPicPr>
          <p:cNvPr id="15" name="Immagine 14" descr="case le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56040" y="3140969"/>
            <a:ext cx="2743266" cy="2073399"/>
          </a:xfrm>
          <a:prstGeom prst="rect">
            <a:avLst/>
          </a:prstGeom>
        </p:spPr>
      </p:pic>
      <p:sp>
        <p:nvSpPr>
          <p:cNvPr id="9" name="Titolo 1"/>
          <p:cNvSpPr txBox="1">
            <a:spLocks/>
          </p:cNvSpPr>
          <p:nvPr/>
        </p:nvSpPr>
        <p:spPr>
          <a:xfrm>
            <a:off x="1981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ja-JP" dirty="0"/>
              <a:t>Organizzare gli OER in Learning Path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67530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B3B1F46-366C-6048-A0A4-E18876594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lavoro di gruppo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938A57E-7272-0647-97D0-8FEC411518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/>
              <a:t>I learning path si costruiscono in gruppi di circa 4 persone</a:t>
            </a:r>
          </a:p>
          <a:p>
            <a:r>
              <a:rPr lang="it-IT" dirty="0"/>
              <a:t>I gruppi si costituiranno ufficialmente nella lezione dopo Pasqua, dopo la simulazione d’esame</a:t>
            </a:r>
          </a:p>
          <a:p>
            <a:r>
              <a:rPr lang="it-IT" dirty="0"/>
              <a:t>Ci saranno poi due incontri in cui i gruppi dovranno:</a:t>
            </a:r>
          </a:p>
          <a:p>
            <a:pPr lvl="1"/>
            <a:r>
              <a:rPr lang="it-IT" dirty="0"/>
              <a:t>Organizzare il lavoro </a:t>
            </a:r>
          </a:p>
          <a:p>
            <a:pPr lvl="1"/>
            <a:r>
              <a:rPr lang="it-IT" dirty="0"/>
              <a:t>Realizzare i loro learning path</a:t>
            </a:r>
          </a:p>
          <a:p>
            <a:pPr lvl="1"/>
            <a:r>
              <a:rPr lang="it-IT" dirty="0"/>
              <a:t>Preparare la presentazione ai loro colleghi da farsi l’ultimo giorno</a:t>
            </a:r>
          </a:p>
          <a:p>
            <a:pPr lvl="1"/>
            <a:r>
              <a:rPr lang="it-IT" dirty="0"/>
              <a:t>Durante la presentazione i colleghi potranno fare domande per migliorare le presentazioni e sara` compito del gruppo di raccogliere le indicazioni provenienti dai colleghi e dal docente</a:t>
            </a:r>
          </a:p>
          <a:p>
            <a:pPr lvl="1"/>
            <a:endParaRPr lang="it-IT" dirty="0"/>
          </a:p>
          <a:p>
            <a:r>
              <a:rPr lang="it-IT" dirty="0"/>
              <a:t>I learning path corretti saranno poi esportati (stampati) e portati all’esame come testo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F1BF11B-BAB2-4696-BCC4-04DAEE06B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18A16-AD23-9C43-BEC1-07BA9CB2AC7D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94210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4568DD0-0030-4205-A5D9-7EF69DCA8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/>
              <a:t>Compiti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C566234-CF7C-43CD-B459-D4E2E30CCB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err="1"/>
              <a:t>Catalogare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almeno</a:t>
            </a:r>
            <a:r>
              <a:rPr kumimoji="1" lang="en-US" altLang="ja-JP" dirty="0"/>
              <a:t> un </a:t>
            </a:r>
            <a:r>
              <a:rPr kumimoji="1" lang="en-US" altLang="ja-JP" dirty="0" err="1"/>
              <a:t>altro</a:t>
            </a:r>
            <a:r>
              <a:rPr kumimoji="1" lang="en-US" altLang="ja-JP" dirty="0"/>
              <a:t> OER</a:t>
            </a:r>
          </a:p>
          <a:p>
            <a:r>
              <a:rPr lang="en-US" altLang="ja-JP" dirty="0" err="1"/>
              <a:t>Valutare</a:t>
            </a:r>
            <a:r>
              <a:rPr lang="en-US" altLang="ja-JP" dirty="0"/>
              <a:t> </a:t>
            </a:r>
            <a:r>
              <a:rPr lang="en-US" altLang="ja-JP" dirty="0" err="1"/>
              <a:t>almeno</a:t>
            </a:r>
            <a:r>
              <a:rPr lang="en-US" altLang="ja-JP" dirty="0"/>
              <a:t> 3 OER </a:t>
            </a:r>
            <a:r>
              <a:rPr lang="en-US" altLang="ja-JP" dirty="0" err="1"/>
              <a:t>dei</a:t>
            </a:r>
            <a:r>
              <a:rPr lang="en-US" altLang="ja-JP" dirty="0"/>
              <a:t> </a:t>
            </a:r>
            <a:r>
              <a:rPr lang="en-US" altLang="ja-JP" dirty="0" err="1"/>
              <a:t>colleghi</a:t>
            </a:r>
            <a:endParaRPr lang="en-US" altLang="ja-JP" dirty="0"/>
          </a:p>
          <a:p>
            <a:endParaRPr kumimoji="1" lang="en-US" altLang="ja-JP" dirty="0"/>
          </a:p>
          <a:p>
            <a:r>
              <a:rPr lang="en-US" altLang="ja-JP" dirty="0" err="1"/>
              <a:t>Prepararsi</a:t>
            </a:r>
            <a:r>
              <a:rPr lang="en-US" altLang="ja-JP" dirty="0"/>
              <a:t> </a:t>
            </a:r>
            <a:r>
              <a:rPr lang="en-US" altLang="ja-JP" dirty="0" err="1"/>
              <a:t>partendo</a:t>
            </a:r>
            <a:r>
              <a:rPr lang="en-US" altLang="ja-JP" dirty="0"/>
              <a:t> dale slide </a:t>
            </a:r>
            <a:r>
              <a:rPr lang="en-US" altLang="ja-JP" dirty="0" err="1"/>
              <a:t>messe</a:t>
            </a:r>
            <a:r>
              <a:rPr lang="en-US" altLang="ja-JP" dirty="0"/>
              <a:t> a </a:t>
            </a:r>
            <a:r>
              <a:rPr lang="en-US" altLang="ja-JP" dirty="0" err="1"/>
              <a:t>disposizione</a:t>
            </a:r>
            <a:r>
              <a:rPr lang="en-US" altLang="ja-JP" dirty="0"/>
              <a:t>.</a:t>
            </a:r>
          </a:p>
          <a:p>
            <a:r>
              <a:rPr kumimoji="1" lang="en-US" altLang="ja-JP" dirty="0"/>
              <a:t>Per </a:t>
            </a:r>
            <a:r>
              <a:rPr kumimoji="1" lang="en-US" altLang="ja-JP" dirty="0" err="1"/>
              <a:t>giovedi</a:t>
            </a:r>
            <a:r>
              <a:rPr kumimoji="1" lang="en-US" altLang="ja-JP" dirty="0"/>
              <a:t>` 29 </a:t>
            </a:r>
            <a:r>
              <a:rPr kumimoji="1" lang="en-US" altLang="ja-JP" dirty="0" err="1"/>
              <a:t>sara</a:t>
            </a:r>
            <a:r>
              <a:rPr kumimoji="1" lang="en-US" altLang="ja-JP" dirty="0"/>
              <a:t>` </a:t>
            </a:r>
            <a:r>
              <a:rPr kumimoji="1" lang="en-US" altLang="ja-JP" dirty="0" err="1"/>
              <a:t>disponibile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su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elearning</a:t>
            </a:r>
            <a:r>
              <a:rPr kumimoji="1" lang="en-US" altLang="ja-JP" dirty="0"/>
              <a:t> e </a:t>
            </a:r>
            <a:r>
              <a:rPr kumimoji="1" lang="en-US" altLang="ja-JP" dirty="0" err="1"/>
              <a:t>su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Commonspaces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una</a:t>
            </a:r>
            <a:r>
              <a:rPr kumimoji="1" lang="en-US" altLang="ja-JP" dirty="0"/>
              <a:t> prima </a:t>
            </a:r>
            <a:r>
              <a:rPr kumimoji="1" lang="en-US" altLang="ja-JP" dirty="0" err="1"/>
              <a:t>bozza</a:t>
            </a:r>
            <a:r>
              <a:rPr kumimoji="1" lang="en-US" altLang="ja-JP" dirty="0"/>
              <a:t> di </a:t>
            </a:r>
            <a:r>
              <a:rPr kumimoji="1" lang="en-US" altLang="ja-JP" dirty="0" err="1"/>
              <a:t>dispensa</a:t>
            </a:r>
            <a:r>
              <a:rPr kumimoji="1" lang="en-US" altLang="ja-JP" dirty="0"/>
              <a:t> del </a:t>
            </a:r>
            <a:r>
              <a:rPr kumimoji="1" lang="en-US" altLang="ja-JP" dirty="0" err="1"/>
              <a:t>corso</a:t>
            </a:r>
            <a:r>
              <a:rPr kumimoji="1" lang="en-US" altLang="ja-JP" dirty="0"/>
              <a:t> in </a:t>
            </a:r>
            <a:r>
              <a:rPr kumimoji="1" lang="en-US" altLang="ja-JP" dirty="0" err="1"/>
              <a:t>formato</a:t>
            </a:r>
            <a:r>
              <a:rPr kumimoji="1" lang="en-US" altLang="ja-JP" dirty="0"/>
              <a:t> pdf.</a:t>
            </a:r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4E18A29-E571-48B1-9D10-A05FD4A2E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18A16-AD23-9C43-BEC1-07BA9CB2AC7D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25214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68DA04C-8378-FE43-82F0-E5D141573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Domande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A7663E3-54F4-1B49-AD93-2D81F6A47E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8CFA0C8-118A-4381-AF2C-5748382EA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18A16-AD23-9C43-BEC1-07BA9CB2AC7D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9228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3AF35CD-DA30-4E34-B0F3-32C27766DA0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6310" y="0"/>
            <a:ext cx="435568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CFC42DC-2C46-47C4-BC61-530557385DBD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4B91A37-AA1F-4966-8ACF-93023547DA92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17B17AC5-0931-432F-9A4A-DDCFAA010AB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コンテンツ プレースホルダー 5">
            <a:extLst>
              <a:ext uri="{FF2B5EF4-FFF2-40B4-BE49-F238E27FC236}">
                <a16:creationId xmlns:a16="http://schemas.microsoft.com/office/drawing/2014/main" id="{A626EFB5-E7D0-4FA5-8BB5-2CC64031AA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99" y="889537"/>
            <a:ext cx="6882269" cy="5089187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5022A760-73EE-6C43-8F23-F5240F845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6350" y="484632"/>
            <a:ext cx="3544035" cy="1609344"/>
          </a:xfrm>
          <a:ln>
            <a:noFill/>
          </a:ln>
        </p:spPr>
        <p:txBody>
          <a:bodyPr>
            <a:normAutofit/>
          </a:bodyPr>
          <a:lstStyle/>
          <a:p>
            <a:r>
              <a:rPr lang="it-IT" sz="3200" dirty="0"/>
              <a:t>Cos’è lo stress e sua importanza sociale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682072C-78AB-4303-88C4-CEC55BD31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1128" y="6272784"/>
            <a:ext cx="64008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3318A16-AD23-9C43-BEC1-07BA9CB2AC7D}" type="slidenum">
              <a:rPr lang="it-IT" smtClean="0"/>
              <a:pPr>
                <a:spcAft>
                  <a:spcPts val="600"/>
                </a:spcAft>
              </a:pPr>
              <a:t>2</a:t>
            </a:fld>
            <a:endParaRPr lang="it-IT"/>
          </a:p>
        </p:txBody>
      </p:sp>
      <p:pic>
        <p:nvPicPr>
          <p:cNvPr id="8" name="コンテンツ プレースホルダー 7">
            <a:extLst>
              <a:ext uri="{FF2B5EF4-FFF2-40B4-BE49-F238E27FC236}">
                <a16:creationId xmlns:a16="http://schemas.microsoft.com/office/drawing/2014/main" id="{0D62AE65-C7A7-459B-9898-6C92703012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0547" y="3273490"/>
            <a:ext cx="3086035" cy="2860874"/>
          </a:xfr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51A276C-77FF-4CDD-9579-0BC5BD36DD13}"/>
              </a:ext>
            </a:extLst>
          </p:cNvPr>
          <p:cNvSpPr txBox="1"/>
          <p:nvPr/>
        </p:nvSpPr>
        <p:spPr>
          <a:xfrm>
            <a:off x="8156350" y="2093976"/>
            <a:ext cx="3401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Al primo </a:t>
            </a:r>
            <a:r>
              <a:rPr kumimoji="1" lang="en-US" altLang="ja-JP" dirty="0" err="1"/>
              <a:t>posto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c’e</a:t>
            </a:r>
            <a:r>
              <a:rPr kumimoji="1" lang="en-US" altLang="ja-JP" dirty="0"/>
              <a:t>` </a:t>
            </a:r>
            <a:r>
              <a:rPr kumimoji="1" lang="en-US" altLang="ja-JP" dirty="0" err="1"/>
              <a:t>il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lavoro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98359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3AF35CD-DA30-4E34-B0F3-32C27766DA0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6310" y="0"/>
            <a:ext cx="435568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CFC42DC-2C46-47C4-BC61-530557385DBD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4B91A37-AA1F-4966-8ACF-93023547DA92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17B17AC5-0931-432F-9A4A-DDCFAA010AB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コンテンツ プレースホルダー 5">
            <a:extLst>
              <a:ext uri="{FF2B5EF4-FFF2-40B4-BE49-F238E27FC236}">
                <a16:creationId xmlns:a16="http://schemas.microsoft.com/office/drawing/2014/main" id="{8AFF7F6F-5F0E-4985-B105-349DFDED43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99" y="913499"/>
            <a:ext cx="6882269" cy="5041263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876274FB-DFB6-4C0C-93E9-B287885B6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6350" y="484632"/>
            <a:ext cx="3544035" cy="1609344"/>
          </a:xfrm>
          <a:ln>
            <a:noFill/>
          </a:ln>
        </p:spPr>
        <p:txBody>
          <a:bodyPr>
            <a:normAutofit/>
          </a:bodyPr>
          <a:lstStyle/>
          <a:p>
            <a:r>
              <a:rPr lang="it-IT" altLang="ja-JP" sz="3200"/>
              <a:t>Cos’è lo stress e sua importanza sociale</a:t>
            </a:r>
            <a:endParaRPr kumimoji="1" lang="ja-JP" altLang="en-US" sz="320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AF97737-5329-4BAF-8FF8-29E467C38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1128" y="6272784"/>
            <a:ext cx="64008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3318A16-AD23-9C43-BEC1-07BA9CB2AC7D}" type="slidenum">
              <a:rPr lang="it-IT" smtClean="0"/>
              <a:pPr>
                <a:spcAft>
                  <a:spcPts val="600"/>
                </a:spcAft>
              </a:pPr>
              <a:t>3</a:t>
            </a:fld>
            <a:endParaRPr lang="it-IT"/>
          </a:p>
        </p:txBody>
      </p:sp>
      <p:pic>
        <p:nvPicPr>
          <p:cNvPr id="8" name="コンテンツ プレースホルダー 7" descr="スクリーンショット が含まれている画像&#10;&#10;非常に高い精度で生成された説明">
            <a:extLst>
              <a:ext uri="{FF2B5EF4-FFF2-40B4-BE49-F238E27FC236}">
                <a16:creationId xmlns:a16="http://schemas.microsoft.com/office/drawing/2014/main" id="{94335DAF-740E-425C-9E94-5B97BB427C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938" y="2373550"/>
            <a:ext cx="4082880" cy="3679144"/>
          </a:xfrm>
        </p:spPr>
      </p:pic>
    </p:spTree>
    <p:extLst>
      <p:ext uri="{BB962C8B-B14F-4D97-AF65-F5344CB8AC3E}">
        <p14:creationId xmlns:p14="http://schemas.microsoft.com/office/powerpoint/2010/main" val="10047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コンテンツ プレースホルダー 7">
            <a:extLst>
              <a:ext uri="{FF2B5EF4-FFF2-40B4-BE49-F238E27FC236}">
                <a16:creationId xmlns:a16="http://schemas.microsoft.com/office/drawing/2014/main" id="{8523BE82-0A9B-465B-9C23-6F873FD1F3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18" y="1369106"/>
            <a:ext cx="9015839" cy="5386963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23E265F2-A77B-45B7-BCC6-EDF14EC42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7830" y="17703"/>
            <a:ext cx="3677264" cy="1609344"/>
          </a:xfrm>
        </p:spPr>
        <p:txBody>
          <a:bodyPr>
            <a:normAutofit/>
          </a:bodyPr>
          <a:lstStyle/>
          <a:p>
            <a:r>
              <a:rPr kumimoji="1" lang="en-US" altLang="ja-JP" sz="3600" dirty="0"/>
              <a:t>Stress </a:t>
            </a:r>
            <a:r>
              <a:rPr kumimoji="1" lang="en-US" altLang="ja-JP" sz="3600" dirty="0" err="1"/>
              <a:t>nel</a:t>
            </a:r>
            <a:r>
              <a:rPr kumimoji="1" lang="en-US" altLang="ja-JP" sz="3600" dirty="0"/>
              <a:t> </a:t>
            </a:r>
            <a:r>
              <a:rPr kumimoji="1" lang="en-US" altLang="ja-JP" sz="3600" dirty="0" err="1"/>
              <a:t>mondo</a:t>
            </a:r>
            <a:endParaRPr kumimoji="1" lang="ja-JP" altLang="en-US" sz="36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970F435-118E-441D-814F-85ABF147F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1128" y="6272784"/>
            <a:ext cx="64008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3318A16-AD23-9C43-BEC1-07BA9CB2AC7D}" type="slidenum">
              <a:rPr lang="it-IT" smtClean="0"/>
              <a:pPr>
                <a:spcAft>
                  <a:spcPts val="600"/>
                </a:spcAft>
              </a:pPr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9416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3AF35CD-DA30-4E34-B0F3-32C27766DA0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6310" y="0"/>
            <a:ext cx="435568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CFC42DC-2C46-47C4-BC61-530557385DBD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54B91A37-AA1F-4966-8ACF-93023547DA92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7B17AC5-0931-432F-9A4A-DDCFAA010AB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8" name="図 7" descr="テキスト, 地図 が含まれている画像&#10;&#10;非常に高い精度で生成された説明">
            <a:extLst>
              <a:ext uri="{FF2B5EF4-FFF2-40B4-BE49-F238E27FC236}">
                <a16:creationId xmlns:a16="http://schemas.microsoft.com/office/drawing/2014/main" id="{92C6CCC7-EDAE-4CE2-8DFD-91559A0F82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131" y="640080"/>
            <a:ext cx="4694004" cy="5588101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B9F4A534-2E6D-6242-AE42-2CABF127E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6350" y="484632"/>
            <a:ext cx="3544035" cy="1609344"/>
          </a:xfrm>
          <a:ln>
            <a:noFill/>
          </a:ln>
        </p:spPr>
        <p:txBody>
          <a:bodyPr>
            <a:normAutofit/>
          </a:bodyPr>
          <a:lstStyle/>
          <a:p>
            <a:r>
              <a:rPr lang="it-IT" sz="3200"/>
              <a:t>Stress non solo elemento psicologico ma anche fisiologico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B215CBC-52D1-664D-9943-1CC074DCDE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6351" y="2121408"/>
            <a:ext cx="3544034" cy="4050792"/>
          </a:xfrm>
        </p:spPr>
        <p:txBody>
          <a:bodyPr>
            <a:normAutofit/>
          </a:bodyPr>
          <a:lstStyle/>
          <a:p>
            <a:r>
              <a:rPr lang="it-IT" sz="1600" dirty="0"/>
              <a:t>Articolo sulla comorbilità</a:t>
            </a:r>
          </a:p>
          <a:p>
            <a:r>
              <a:rPr lang="it-IT" sz="1600" dirty="0"/>
              <a:t>Fenomeno del workhalcolic con esempio giapponese: morire di troppo lavoro è possibile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2A1F9F6-32FE-450C-8064-116ACF1DA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1128" y="6272784"/>
            <a:ext cx="64008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3318A16-AD23-9C43-BEC1-07BA9CB2AC7D}" type="slidenum">
              <a:rPr lang="it-IT" smtClean="0"/>
              <a:pPr>
                <a:spcAft>
                  <a:spcPts val="600"/>
                </a:spcAft>
              </a:pPr>
              <a:t>5</a:t>
            </a:fld>
            <a:endParaRPr lang="it-IT"/>
          </a:p>
        </p:txBody>
      </p:sp>
      <p:pic>
        <p:nvPicPr>
          <p:cNvPr id="10" name="図 9" descr="スクリーンショット が含まれている画像&#10;&#10;非常に高い精度で生成された説明">
            <a:extLst>
              <a:ext uri="{FF2B5EF4-FFF2-40B4-BE49-F238E27FC236}">
                <a16:creationId xmlns:a16="http://schemas.microsoft.com/office/drawing/2014/main" id="{35591E6F-0930-4ACA-B382-2A77E60D0C0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585" y="3534800"/>
            <a:ext cx="4212210" cy="2525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58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B49A9F5-45A6-462B-B454-17C96B8A7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burnout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5CAA4FC-7499-44E0-A224-BEC39BB8BE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altLang="ja-JP" b="1" dirty="0"/>
              <a:t>“Sindrome complessa, a componente prevalentemente psichica, che si instaura come risposta a una condizione di stress lavorativo prolungato” (Tomei, Tomao, Sancini, 2003)</a:t>
            </a:r>
            <a:br>
              <a:rPr lang="it-IT" altLang="ja-JP" b="1" dirty="0"/>
            </a:br>
            <a:endParaRPr lang="it-IT" altLang="ja-JP" b="1" dirty="0"/>
          </a:p>
          <a:p>
            <a:r>
              <a:rPr lang="it-IT" altLang="ja-JP" dirty="0"/>
              <a:t>Modello Maslasch indaga il fenomeno con domande su:</a:t>
            </a:r>
          </a:p>
          <a:p>
            <a:pPr lvl="1"/>
            <a:r>
              <a:rPr lang="it-IT" altLang="ja-JP" dirty="0"/>
              <a:t>esaurimento emotivo;</a:t>
            </a:r>
          </a:p>
          <a:p>
            <a:pPr lvl="1"/>
            <a:r>
              <a:rPr lang="it-IT" altLang="ja-JP" dirty="0"/>
              <a:t>depersonalizzazione;</a:t>
            </a:r>
          </a:p>
          <a:p>
            <a:pPr lvl="1"/>
            <a:r>
              <a:rPr lang="it-IT" altLang="ja-JP" dirty="0"/>
              <a:t>realizzazione personale</a:t>
            </a:r>
            <a:endParaRPr lang="it-IT" altLang="ja-JP" b="1" dirty="0"/>
          </a:p>
          <a:p>
            <a:r>
              <a:rPr lang="it-IT" altLang="ja-JP" b="1" dirty="0"/>
              <a:t>Categoria colpita: lavoratori a contatto con il  pubblico, a iniziare dalle professoni d’aiuto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60CE79A-9211-45BF-A0E4-E75DE2120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18A16-AD23-9C43-BEC1-07BA9CB2AC7D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0359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3AF35CD-DA30-4E34-B0F3-32C27766DA0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6310" y="0"/>
            <a:ext cx="435568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CFC42DC-2C46-47C4-BC61-530557385DBD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4B91A37-AA1F-4966-8ACF-93023547DA92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7B17AC5-0931-432F-9A4A-DDCFAA010AB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6" name="図 5">
            <a:extLst>
              <a:ext uri="{FF2B5EF4-FFF2-40B4-BE49-F238E27FC236}">
                <a16:creationId xmlns:a16="http://schemas.microsoft.com/office/drawing/2014/main" id="{1DCD79C6-71D7-48F8-A5FE-2C18BA146E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99" y="1498492"/>
            <a:ext cx="6882269" cy="3871276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73F5BBDC-C375-454A-81F2-443F5DFA2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6350" y="484632"/>
            <a:ext cx="3544035" cy="1609344"/>
          </a:xfrm>
          <a:ln>
            <a:noFill/>
          </a:ln>
        </p:spPr>
        <p:txBody>
          <a:bodyPr>
            <a:normAutofit/>
          </a:bodyPr>
          <a:lstStyle/>
          <a:p>
            <a:r>
              <a:rPr lang="it-IT" sz="3200"/>
              <a:t>Cosa sono gli stressor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CB11A4C-1768-974D-8219-5EF3B0D8AE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6351" y="2121408"/>
            <a:ext cx="3544034" cy="4050792"/>
          </a:xfrm>
        </p:spPr>
        <p:txBody>
          <a:bodyPr>
            <a:normAutofit/>
          </a:bodyPr>
          <a:lstStyle/>
          <a:p>
            <a:r>
              <a:rPr lang="it-IT" sz="1600"/>
              <a:t>Lo stress e` causato da uno o piu` stressor.</a:t>
            </a:r>
          </a:p>
          <a:p>
            <a:r>
              <a:rPr lang="it-IT" sz="1600"/>
              <a:t>Prevenire lo stress (e il burn out) e` possibile agendo su stressor</a:t>
            </a:r>
          </a:p>
          <a:p>
            <a:endParaRPr lang="it-IT" sz="1600"/>
          </a:p>
          <a:p>
            <a:r>
              <a:rPr lang="it-IT" sz="1600"/>
              <a:t>Esempio articolo take care</a:t>
            </a:r>
          </a:p>
          <a:p>
            <a:pPr lvl="1"/>
            <a:r>
              <a:rPr lang="it-IT" sz="1600"/>
              <a:t>Ruolo organizzazione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8C852B1-FF1C-4160-B51E-7986A8FF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1128" y="6272784"/>
            <a:ext cx="64008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3318A16-AD23-9C43-BEC1-07BA9CB2AC7D}" type="slidenum">
              <a:rPr lang="it-IT" smtClean="0"/>
              <a:pPr>
                <a:spcAft>
                  <a:spcPts val="600"/>
                </a:spcAft>
              </a:pPr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396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8">
            <a:extLst>
              <a:ext uri="{FF2B5EF4-FFF2-40B4-BE49-F238E27FC236}">
                <a16:creationId xmlns:a16="http://schemas.microsoft.com/office/drawing/2014/main" id="{A4066C89-42FB-4624-9AFE-3A31B36491B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4" y="0"/>
            <a:ext cx="4648169" cy="6858000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/>
            <a:tile tx="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4400"/>
            <a:endParaRPr lang="en-US" sz="2000" kern="0">
              <a:solidFill>
                <a:prstClr val="white"/>
              </a:solidFill>
              <a:latin typeface="Rockwell Extra Bold" pitchFamily="18" charset="0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755C2F5-5C9C-7944-AE67-365C7B04D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6"/>
            <a:ext cx="3686312" cy="5528734"/>
          </a:xfrm>
        </p:spPr>
        <p:txBody>
          <a:bodyPr>
            <a:normAutofit/>
          </a:bodyPr>
          <a:lstStyle/>
          <a:p>
            <a:pPr algn="r"/>
            <a:r>
              <a:rPr lang="it-IT" sz="4800">
                <a:solidFill>
                  <a:srgbClr val="FFFFFF"/>
                </a:solidFill>
              </a:rPr>
              <a:t>Benessere come elemento centrale nell’economia della conoscenza e dei servizi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25AAB76-E184-6E4C-9767-1B7C396428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3780" y="599768"/>
            <a:ext cx="6074467" cy="5572432"/>
          </a:xfrm>
        </p:spPr>
        <p:txBody>
          <a:bodyPr anchor="ctr">
            <a:normAutofit/>
          </a:bodyPr>
          <a:lstStyle/>
          <a:p>
            <a:r>
              <a:rPr lang="it-IT" dirty="0"/>
              <a:t>Dato su costo effettivo dello stress impossibile da fare per carenza dati e limiti metodologici ma...</a:t>
            </a:r>
          </a:p>
          <a:p>
            <a:endParaRPr lang="it-IT" dirty="0"/>
          </a:p>
          <a:p>
            <a:r>
              <a:rPr lang="it-IT" dirty="0"/>
              <a:t>...effetto dello stress e del burnout sono tangibili nei luoghi di lavoro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015E487-88E9-48AB-AA59-31850C889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1128" y="6272784"/>
            <a:ext cx="64008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3318A16-AD23-9C43-BEC1-07BA9CB2AC7D}" type="slidenum">
              <a:rPr lang="it-IT" smtClean="0"/>
              <a:pPr>
                <a:spcAft>
                  <a:spcPts val="600"/>
                </a:spcAft>
              </a:pPr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54575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CE4978B-EF1A-3844-8174-5B0052DAC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Ripasso percorso fatto in queste 7 lezioni fatte in 3 settimane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05C3D2B-5CF4-4345-9B02-B226498B73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it-IT" dirty="0"/>
              <a:t>Introduzione generale della psicologia dellavoro come scienza per il benessere del lavoratore</a:t>
            </a:r>
          </a:p>
          <a:p>
            <a:pPr marL="457200" indent="-457200">
              <a:buFont typeface="+mj-lt"/>
              <a:buAutoNum type="arabicPeriod"/>
            </a:pPr>
            <a:r>
              <a:rPr lang="it-IT" dirty="0"/>
              <a:t>Introduzione a concetto di stress e burnout</a:t>
            </a:r>
          </a:p>
          <a:p>
            <a:pPr marL="457200" indent="-457200">
              <a:buFont typeface="+mj-lt"/>
              <a:buAutoNum type="arabicPeriod"/>
            </a:pPr>
            <a:r>
              <a:rPr lang="it-IT" dirty="0"/>
              <a:t>Il gruppo di lavoro</a:t>
            </a:r>
          </a:p>
          <a:p>
            <a:pPr marL="457200" indent="-457200">
              <a:buFont typeface="+mj-lt"/>
              <a:buAutoNum type="arabicPeriod"/>
            </a:pPr>
            <a:r>
              <a:rPr lang="it-IT" dirty="0"/>
              <a:t>Rischi e vantaggi del gruppo</a:t>
            </a:r>
          </a:p>
          <a:p>
            <a:pPr marL="457200" indent="-457200">
              <a:buFont typeface="+mj-lt"/>
              <a:buAutoNum type="arabicPeriod"/>
            </a:pPr>
            <a:r>
              <a:rPr lang="it-IT" dirty="0"/>
              <a:t>La leadership emotiva</a:t>
            </a:r>
          </a:p>
          <a:p>
            <a:pPr marL="457200" indent="-457200">
              <a:buFont typeface="+mj-lt"/>
              <a:buAutoNum type="arabicPeriod"/>
            </a:pPr>
            <a:r>
              <a:rPr lang="it-IT" dirty="0"/>
              <a:t>Le emozioni</a:t>
            </a:r>
          </a:p>
          <a:p>
            <a:pPr marL="457200" indent="-457200">
              <a:buFont typeface="+mj-lt"/>
              <a:buAutoNum type="arabicPeriod"/>
            </a:pPr>
            <a:r>
              <a:rPr lang="it-IT" dirty="0"/>
              <a:t>Stress e burnout rivisti alla luce di quanto detto cn enfai sul ruolo stressor della disorganizzazione e del vivere male il gruppo di lavoro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5F1C3C5-6F8F-4AFB-AAD7-BEEDA5B28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18A16-AD23-9C43-BEC1-07BA9CB2AC7D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09738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木版活字">
  <a:themeElements>
    <a:clrScheme name="木版活字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木版活字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木版活字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TM03090434[[fn=木版活字]]</Template>
  <TotalTime>67</TotalTime>
  <Words>413</Words>
  <Application>Microsoft Office PowerPoint</Application>
  <PresentationFormat>ワイド画面</PresentationFormat>
  <Paragraphs>81</Paragraphs>
  <Slides>15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15</vt:i4>
      </vt:variant>
    </vt:vector>
  </HeadingPairs>
  <TitlesOfParts>
    <vt:vector size="23" baseType="lpstr">
      <vt:lpstr>HG明朝B</vt:lpstr>
      <vt:lpstr>游ゴシック</vt:lpstr>
      <vt:lpstr>Calibri</vt:lpstr>
      <vt:lpstr>Rockwell</vt:lpstr>
      <vt:lpstr>Rockwell Condensed</vt:lpstr>
      <vt:lpstr>Rockwell Extra Bold</vt:lpstr>
      <vt:lpstr>Wingdings</vt:lpstr>
      <vt:lpstr>木版活字</vt:lpstr>
      <vt:lpstr>Corso di Psicologia del Lavoro e delle Organizzazioni</vt:lpstr>
      <vt:lpstr>Cos’è lo stress e sua importanza sociale</vt:lpstr>
      <vt:lpstr>Cos’è lo stress e sua importanza sociale</vt:lpstr>
      <vt:lpstr>Stress nel mondo</vt:lpstr>
      <vt:lpstr>Stress non solo elemento psicologico ma anche fisiologico</vt:lpstr>
      <vt:lpstr>burnout</vt:lpstr>
      <vt:lpstr>Cosa sono gli stressor</vt:lpstr>
      <vt:lpstr>Benessere come elemento centrale nell’economia della conoscenza e dei servizi</vt:lpstr>
      <vt:lpstr>Ripasso percorso fatto in queste 7 lezioni fatte in 3 settimane </vt:lpstr>
      <vt:lpstr>Domande</vt:lpstr>
      <vt:lpstr>Commonspaces 1 - OER</vt:lpstr>
      <vt:lpstr>PowerPoint プレゼンテーション</vt:lpstr>
      <vt:lpstr>Il lavoro di gruppo</vt:lpstr>
      <vt:lpstr>Compiti</vt:lpstr>
      <vt:lpstr>Domande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Corso di Psicologia del Lavoro e delle Organizzazioni</dc:title>
  <cp:lastModifiedBy>satoko hashimoto</cp:lastModifiedBy>
  <cp:revision>9</cp:revision>
  <dcterms:modified xsi:type="dcterms:W3CDTF">2018-03-21T23:43:20Z</dcterms:modified>
</cp:coreProperties>
</file>