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8" r:id="rId4"/>
    <p:sldId id="257" r:id="rId5"/>
    <p:sldId id="259" r:id="rId6"/>
    <p:sldId id="269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6" r:id="rId15"/>
    <p:sldId id="26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F286-C31A-46B2-88E3-8802A2698046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53A40-875D-43EB-85DF-151C0CBB873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62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963337D-81D3-4164-BECB-DDB82C0EB356}" type="datetime1">
              <a:rPr lang="it-IT" smtClean="0"/>
              <a:t>22/03/2018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C8E4-FC6D-4596-9BD9-9B951A133771}" type="datetime1">
              <a:rPr lang="it-IT" smtClean="0"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730-7FCC-4851-9556-95C549DC873A}" type="datetime1">
              <a:rPr lang="it-IT" smtClean="0"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1B6A2A-22DB-4DBA-B2A2-BC515D836337}" type="datetime1">
              <a:rPr lang="it-IT" smtClean="0"/>
              <a:t>22/03/2018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E99DE86-33A7-48D2-9646-268F9ACA2E82}" type="datetime1">
              <a:rPr lang="it-IT" smtClean="0"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8433-E5B7-4AE1-A560-EA5CB095F240}" type="datetime1">
              <a:rPr lang="it-IT" smtClean="0"/>
              <a:t>22/03/2018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040-79D3-4DAB-AD32-17329A24254C}" type="datetime1">
              <a:rPr lang="it-IT" smtClean="0"/>
              <a:t>22/03/2018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FEEF18-5B3A-4355-9706-E0A0B5235CD5}" type="datetime1">
              <a:rPr lang="it-IT" smtClean="0"/>
              <a:t>22/03/2018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7BCE-C635-4168-B57B-261E099EBC4B}" type="datetime1">
              <a:rPr lang="it-IT" smtClean="0"/>
              <a:t>22/03/2018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56F1E9-CA43-4A1C-A1E6-9EA982922A23}" type="datetime1">
              <a:rPr lang="it-IT" smtClean="0"/>
              <a:t>22/03/2018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62C56-EE67-4D0E-9299-E7FE843DB46C}" type="datetime1">
              <a:rPr lang="it-IT" smtClean="0"/>
              <a:t>22/03/2018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81103-C6FA-4C19-8F53-19A6A7E03D94}" type="datetime1">
              <a:rPr lang="it-IT" smtClean="0"/>
              <a:t>22/03/2018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0EFE1B-C182-1C40-893D-83AFEF4E9C19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63C56-1A39-CD4C-BD1D-2F56856FF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Corso di Psicologia del Lavoro e delle Organizzazioni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8F8CE0-CDA4-B042-B42A-9C68ED8439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Docente Marco Montanari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28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D5C06-A1AA-264C-A6F7-C348D231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Ruolo del leader esempio calcio - 1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417638"/>
            <a:ext cx="6537036" cy="54403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49091"/>
          <a:stretch/>
        </p:blipFill>
        <p:spPr>
          <a:xfrm>
            <a:off x="7214754" y="1443038"/>
            <a:ext cx="3200400" cy="51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1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70D0A-7BD4-524D-959E-82DB28E6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Ruolo motivazione singoli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496BE-C096-8D4D-9311-3AB10B5DA4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8800" y="1600200"/>
            <a:ext cx="9956800" cy="4873752"/>
          </a:xfrm>
        </p:spPr>
        <p:txBody>
          <a:bodyPr/>
          <a:lstStyle/>
          <a:p>
            <a:r>
              <a:rPr lang="it-IT" dirty="0"/>
              <a:t>Caso Benevento campionato 2017-2018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009775"/>
            <a:ext cx="6286500" cy="48482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37" y="533400"/>
            <a:ext cx="23717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6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 di oggi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30338"/>
            <a:ext cx="2208361" cy="487362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r="38848"/>
          <a:stretch/>
        </p:blipFill>
        <p:spPr>
          <a:xfrm>
            <a:off x="6400800" y="1128712"/>
            <a:ext cx="3352801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343400" cy="4343400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39844"/>
          <a:stretch/>
        </p:blipFill>
        <p:spPr>
          <a:xfrm>
            <a:off x="5791200" y="2228088"/>
            <a:ext cx="4470400" cy="4477512"/>
          </a:xfrm>
        </p:spPr>
      </p:pic>
      <p:sp>
        <p:nvSpPr>
          <p:cNvPr id="6" name="Segnaposto testo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/>
              <a:t>Classifica dopo 15 giornate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Classifica dopo altre 14 giornate</a:t>
            </a:r>
          </a:p>
        </p:txBody>
      </p:sp>
    </p:spTree>
    <p:extLst>
      <p:ext uri="{BB962C8B-B14F-4D97-AF65-F5344CB8AC3E}">
        <p14:creationId xmlns:p14="http://schemas.microsoft.com/office/powerpoint/2010/main" val="272548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90B7A-A105-2E45-B039-A7EF7190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leadership emozionale può essere diversa da quella ufficiale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8E4F25-2CA7-3347-A17A-9C51980995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Ruolo leader importante </a:t>
            </a:r>
            <a:r>
              <a:rPr lang="it-IT"/>
              <a:t>ma esistono il:</a:t>
            </a:r>
            <a:endParaRPr lang="it-IT" dirty="0"/>
          </a:p>
          <a:p>
            <a:pPr lvl="1"/>
            <a:r>
              <a:rPr lang="it-IT" dirty="0"/>
              <a:t>Leader organizzativo</a:t>
            </a:r>
          </a:p>
          <a:p>
            <a:pPr lvl="1"/>
            <a:r>
              <a:rPr lang="it-IT" dirty="0"/>
              <a:t>Leader emotivo</a:t>
            </a:r>
          </a:p>
          <a:p>
            <a:pPr lvl="1"/>
            <a:endParaRPr lang="it-IT" dirty="0"/>
          </a:p>
          <a:p>
            <a:r>
              <a:rPr lang="it-IT" dirty="0"/>
              <a:t>I due ruoli non sono per forza coincidenti</a:t>
            </a:r>
          </a:p>
          <a:p>
            <a:endParaRPr lang="it-IT" dirty="0"/>
          </a:p>
          <a:p>
            <a:r>
              <a:rPr lang="it-IT" dirty="0"/>
              <a:t>Se lo sono meglio, soprattutto nel caso di libera professione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71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0948F-5F4C-3541-BD71-3640EB8E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Domande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66843F-8B5A-2943-BF15-AA392289AC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78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47725-4639-0642-A940-95C0B1F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Studio di </a:t>
            </a:r>
            <a:r>
              <a:rPr lang="it-IT" dirty="0" err="1"/>
              <a:t>eckman</a:t>
            </a:r>
            <a:endParaRPr lang="it-IT" dirty="0"/>
          </a:p>
        </p:txBody>
      </p:sp>
      <p:pic>
        <p:nvPicPr>
          <p:cNvPr id="5" name="Segnaposto contenuto 4" descr="ekma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1015" y="1600200"/>
            <a:ext cx="8133970" cy="487362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07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6146800" cy="1143000"/>
          </a:xfrm>
        </p:spPr>
        <p:txBody>
          <a:bodyPr/>
          <a:lstStyle/>
          <a:p>
            <a:r>
              <a:rPr lang="it-IT" dirty="0"/>
              <a:t>Paul </a:t>
            </a:r>
            <a:r>
              <a:rPr lang="it-IT" dirty="0" err="1"/>
              <a:t>Ekman</a:t>
            </a:r>
            <a:r>
              <a:rPr lang="it-IT" dirty="0"/>
              <a:t> (1934)</a:t>
            </a:r>
          </a:p>
        </p:txBody>
      </p:sp>
      <p:pic>
        <p:nvPicPr>
          <p:cNvPr id="5" name="Segnaposto contenuto 4" descr="eckman.jf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7748"/>
          <a:stretch>
            <a:fillRect/>
          </a:stretch>
        </p:blipFill>
        <p:spPr>
          <a:xfrm>
            <a:off x="228600" y="0"/>
            <a:ext cx="4267200" cy="2905252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648200" y="1600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/>
              <a:t>Psicologo americano, già professore presso l’Università di California a San Francisco.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Considerato uno dei primi 10 psicologi del XX secolo in termini di influenza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8600" y="3124200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Tema dei suoi studi: l’emozione, come l’esprimiamo, come possiamo riconoscerla.</a:t>
            </a:r>
          </a:p>
          <a:p>
            <a:r>
              <a:rPr lang="it-IT" dirty="0" err="1"/>
              <a:t>Spin</a:t>
            </a:r>
            <a:r>
              <a:rPr lang="it-IT" dirty="0"/>
              <a:t> off non accademica: il riconoscimento facciale</a:t>
            </a:r>
          </a:p>
        </p:txBody>
      </p:sp>
      <p:pic>
        <p:nvPicPr>
          <p:cNvPr id="8" name="Immagine 7" descr="emozion 2.gif"/>
          <p:cNvPicPr>
            <a:picLocks noChangeAspect="1"/>
          </p:cNvPicPr>
          <p:nvPr/>
        </p:nvPicPr>
        <p:blipFill>
          <a:blip r:embed="rId3" cstate="print"/>
          <a:srcRect t="12158"/>
          <a:stretch>
            <a:fillRect/>
          </a:stretch>
        </p:blipFill>
        <p:spPr>
          <a:xfrm>
            <a:off x="4876800" y="3810000"/>
            <a:ext cx="5715000" cy="275272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04800" y="41148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err="1"/>
              <a:t>Ekman</a:t>
            </a:r>
            <a:r>
              <a:rPr lang="it-IT" dirty="0"/>
              <a:t> ha condotto i suoi studi andando fino in Patagonia per trovare le espressioni facciali che tutte le culture hanno per esprimere certe emozioni.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Queste emozioni vengono espresse allo stesso modo da persone cieche dalla nascita che non le hanno quindi apprese.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B34C01-C11C-1E43-A0D7-05716B0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Emozioni e sentimenti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990600" y="1676400"/>
            <a:ext cx="3505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EMOZIONI VS SENTIMENTI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315200" y="1219200"/>
            <a:ext cx="2895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EMOTION VS FEELING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4800" y="2209800"/>
            <a:ext cx="2895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EMOZIONI PRIMARIE</a:t>
            </a:r>
          </a:p>
          <a:p>
            <a:endParaRPr lang="it-IT" dirty="0"/>
          </a:p>
          <a:p>
            <a:r>
              <a:rPr lang="it-IT" dirty="0"/>
              <a:t>Sono le 7 di base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696200" y="1676400"/>
            <a:ext cx="3505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EMOZIONI SECONDARIE</a:t>
            </a:r>
          </a:p>
          <a:p>
            <a:endParaRPr lang="it-IT" dirty="0"/>
          </a:p>
          <a:p>
            <a:r>
              <a:rPr lang="it-IT" dirty="0"/>
              <a:t>Sono le 7 di base “interpretate” dalla mente</a:t>
            </a:r>
          </a:p>
        </p:txBody>
      </p:sp>
      <p:pic>
        <p:nvPicPr>
          <p:cNvPr id="9" name="Immagine 8" descr="pecorino.jfif"/>
          <p:cNvPicPr>
            <a:picLocks noChangeAspect="1"/>
          </p:cNvPicPr>
          <p:nvPr/>
        </p:nvPicPr>
        <p:blipFill>
          <a:blip r:embed="rId2" cstate="print"/>
          <a:srcRect l="66782"/>
          <a:stretch>
            <a:fillRect/>
          </a:stretch>
        </p:blipFill>
        <p:spPr>
          <a:xfrm>
            <a:off x="381000" y="4953000"/>
            <a:ext cx="914400" cy="1666875"/>
          </a:xfrm>
          <a:prstGeom prst="rect">
            <a:avLst/>
          </a:prstGeom>
        </p:spPr>
      </p:pic>
      <p:pic>
        <p:nvPicPr>
          <p:cNvPr id="10" name="Immagine 9" descr="profilo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69028"/>
            <a:ext cx="2819400" cy="3222172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V="1">
            <a:off x="1295400" y="4267200"/>
            <a:ext cx="2590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 rot="20538779">
            <a:off x="1435424" y="4293276"/>
            <a:ext cx="228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ODORE FORTE</a:t>
            </a:r>
          </a:p>
          <a:p>
            <a:endParaRPr lang="it-IT" dirty="0"/>
          </a:p>
          <a:p>
            <a:r>
              <a:rPr lang="it-IT" dirty="0"/>
              <a:t>Emozione primaria: sorpresa/disgusto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6172200" y="3352800"/>
            <a:ext cx="2667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 rot="1530468">
            <a:off x="6148802" y="3180901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HO IMPARATO CHE PESTO E PECORINO STANNO BENE</a:t>
            </a:r>
          </a:p>
          <a:p>
            <a:endParaRPr lang="it-IT" dirty="0"/>
          </a:p>
          <a:p>
            <a:r>
              <a:rPr lang="it-IT" dirty="0"/>
              <a:t>Emozione secondaria: PROFUMO </a:t>
            </a:r>
            <a:r>
              <a:rPr lang="it-IT" dirty="0" err="1"/>
              <a:t>DI</a:t>
            </a:r>
            <a:r>
              <a:rPr lang="it-IT" dirty="0"/>
              <a:t> PECORINO è BUONO</a:t>
            </a:r>
          </a:p>
        </p:txBody>
      </p:sp>
      <p:pic>
        <p:nvPicPr>
          <p:cNvPr id="24" name="Immagine 23" descr="pecorino.jfif"/>
          <p:cNvPicPr>
            <a:picLocks noChangeAspect="1"/>
          </p:cNvPicPr>
          <p:nvPr/>
        </p:nvPicPr>
        <p:blipFill>
          <a:blip r:embed="rId2" cstate="print"/>
          <a:srcRect l="-2423"/>
          <a:stretch>
            <a:fillRect/>
          </a:stretch>
        </p:blipFill>
        <p:spPr>
          <a:xfrm>
            <a:off x="8839200" y="3886200"/>
            <a:ext cx="28194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10897-F837-C04E-81FE-EBE8ECAD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IMPORTANZA DEL CICLO </a:t>
            </a:r>
            <a:r>
              <a:rPr lang="it-IT" dirty="0" err="1"/>
              <a:t>DI</a:t>
            </a:r>
            <a:r>
              <a:rPr lang="it-IT" dirty="0"/>
              <a:t> ECKMAN E DAMASIO- il cubo di </a:t>
            </a:r>
            <a:r>
              <a:rPr lang="it-IT" dirty="0" err="1"/>
              <a:t>Lovheim</a:t>
            </a:r>
            <a:r>
              <a:rPr lang="it-IT" dirty="0"/>
              <a:t> (2011)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Segnaposto contenuto 5" descr="Lövheim_cube_of_emotion.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524000"/>
            <a:ext cx="7193542" cy="4873625"/>
          </a:xfrm>
        </p:spPr>
      </p:pic>
      <p:sp>
        <p:nvSpPr>
          <p:cNvPr id="7" name="CasellaDiTesto 6"/>
          <p:cNvSpPr txBox="1"/>
          <p:nvPr/>
        </p:nvSpPr>
        <p:spPr>
          <a:xfrm>
            <a:off x="685800" y="23622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neuroscienza propone teorie che prevedono la produzione di dopamina e </a:t>
            </a:r>
            <a:r>
              <a:rPr lang="it-IT" dirty="0" err="1"/>
              <a:t>seratonina</a:t>
            </a:r>
            <a:r>
              <a:rPr lang="it-IT" dirty="0"/>
              <a:t>, cercando di legare le emozioni primarie alle dopamine eccetera e reciproco, in una visione mente-corpo olistica in cui le emozioni primarie e secondarie mantengono il loro ruolo in modo più sfumato.</a:t>
            </a:r>
          </a:p>
        </p:txBody>
      </p:sp>
    </p:spTree>
    <p:extLst>
      <p:ext uri="{BB962C8B-B14F-4D97-AF65-F5344CB8AC3E}">
        <p14:creationId xmlns:p14="http://schemas.microsoft.com/office/powerpoint/2010/main" val="253421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579438"/>
          </a:xfrm>
        </p:spPr>
        <p:txBody>
          <a:bodyPr/>
          <a:lstStyle/>
          <a:p>
            <a:r>
              <a:rPr lang="it-IT" dirty="0"/>
              <a:t>Uomo come animale sociale e sentimento contagioso</a:t>
            </a:r>
          </a:p>
        </p:txBody>
      </p:sp>
      <p:pic>
        <p:nvPicPr>
          <p:cNvPr id="5" name="Segnaposto contenuto 4" descr="matita-in-bocca_landscape_300x1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4191000" cy="314325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scolaro-con-una-matita-nella-sua-bocca-16476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609600"/>
            <a:ext cx="4651632" cy="3099149"/>
          </a:xfrm>
          <a:prstGeom prst="rect">
            <a:avLst/>
          </a:prstGeom>
        </p:spPr>
      </p:pic>
      <p:pic>
        <p:nvPicPr>
          <p:cNvPr id="7" name="Immagine 6" descr="mcdonalds smile but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4343400"/>
            <a:ext cx="2057400" cy="20574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09800" y="4432518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/>
              <a:t>Perché </a:t>
            </a:r>
            <a:r>
              <a:rPr lang="it-IT" sz="2800" dirty="0" err="1"/>
              <a:t>Mac</a:t>
            </a:r>
            <a:r>
              <a:rPr lang="it-IT" sz="2800" dirty="0"/>
              <a:t> Donald e altri concorrenti producono cose del genere  e li distribuiscono a tutti gli impiegati in tutto il mondo? </a:t>
            </a:r>
          </a:p>
        </p:txBody>
      </p:sp>
      <p:sp>
        <p:nvSpPr>
          <p:cNvPr id="9" name="Ovale 8"/>
          <p:cNvSpPr/>
          <p:nvPr/>
        </p:nvSpPr>
        <p:spPr>
          <a:xfrm>
            <a:off x="2133600" y="3810000"/>
            <a:ext cx="81534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DCB54-A4FE-EF47-8382-19E57CBE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Basi teoriche per giustificare il badge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F115BA-5A3F-7D41-9D65-890EB5EB0D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Neuroni a specchio</a:t>
            </a:r>
          </a:p>
          <a:p>
            <a:endParaRPr lang="it-IT" dirty="0"/>
          </a:p>
          <a:p>
            <a:r>
              <a:rPr lang="it-IT" dirty="0"/>
              <a:t>Ruolo atmosfera emotiva «interna» nella riuscita di task:</a:t>
            </a:r>
          </a:p>
          <a:p>
            <a:pPr lvl="1"/>
            <a:r>
              <a:rPr lang="it-IT" dirty="0"/>
              <a:t>Per quanto riguarda i clienti del </a:t>
            </a:r>
            <a:r>
              <a:rPr lang="it-IT" dirty="0" err="1"/>
              <a:t>fastfood</a:t>
            </a:r>
            <a:r>
              <a:rPr lang="it-IT" dirty="0"/>
              <a:t> il loro task è avere un’esperienza positiva</a:t>
            </a:r>
          </a:p>
          <a:p>
            <a:pPr lvl="1"/>
            <a:r>
              <a:rPr lang="it-IT" dirty="0"/>
              <a:t>Per quanto riguarda un gruppo di lavoro è raggiungere l’obiettivo comune: nel caso del fast </a:t>
            </a:r>
            <a:r>
              <a:rPr lang="it-IT" dirty="0" err="1"/>
              <a:t>food</a:t>
            </a:r>
            <a:r>
              <a:rPr lang="it-IT" dirty="0"/>
              <a:t> far avere un’esperienza positiva ai loro clienti.</a:t>
            </a:r>
          </a:p>
          <a:p>
            <a:pPr lvl="1"/>
            <a:endParaRPr lang="it-IT" dirty="0"/>
          </a:p>
          <a:p>
            <a:r>
              <a:rPr lang="it-IT" dirty="0"/>
              <a:t>Quanto conta atmosfera per riuscire in tutto questo? Com’è nel vostro ambito di lavoro?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56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65FC7-DB86-3546-BD6A-7FB109BB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L’emozione si può misurare?</a:t>
            </a:r>
            <a:br>
              <a:rPr lang="it-IT" dirty="0"/>
            </a:br>
            <a:r>
              <a:rPr lang="it-IT" dirty="0"/>
              <a:t>Come capire se Emozioni positive o negative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EACE38-A0B5-274F-9E47-33F45EFC7E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Misurazione esplicite: il questionario o il SAM per </a:t>
            </a:r>
            <a:r>
              <a:rPr lang="it-IT" dirty="0" err="1"/>
              <a:t>arousal</a:t>
            </a:r>
            <a:r>
              <a:rPr lang="it-IT" dirty="0"/>
              <a:t>, </a:t>
            </a:r>
            <a:r>
              <a:rPr lang="it-IT" dirty="0" err="1"/>
              <a:t>valence</a:t>
            </a:r>
            <a:r>
              <a:rPr lang="it-IT" dirty="0"/>
              <a:t>, </a:t>
            </a:r>
            <a:r>
              <a:rPr lang="it-IT" dirty="0" err="1"/>
              <a:t>dimension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Misurazione implicite con valori fisiologici basati su idea </a:t>
            </a:r>
            <a:r>
              <a:rPr lang="it-IT" dirty="0" err="1"/>
              <a:t>Fight</a:t>
            </a:r>
            <a:r>
              <a:rPr lang="it-IT" dirty="0"/>
              <a:t> or Flight o </a:t>
            </a:r>
            <a:r>
              <a:rPr lang="it-IT" dirty="0" err="1"/>
              <a:t>Approach</a:t>
            </a:r>
            <a:r>
              <a:rPr lang="it-IT" dirty="0"/>
              <a:t>/</a:t>
            </a:r>
            <a:r>
              <a:rPr lang="it-IT" dirty="0" err="1"/>
              <a:t>Withdrawl</a:t>
            </a:r>
            <a:r>
              <a:rPr lang="it-IT" dirty="0"/>
              <a:t> , per es.: </a:t>
            </a:r>
          </a:p>
          <a:p>
            <a:pPr lvl="1"/>
            <a:r>
              <a:rPr lang="it-IT" dirty="0"/>
              <a:t>principio dell’</a:t>
            </a:r>
            <a:r>
              <a:rPr lang="it-IT" dirty="0" err="1"/>
              <a:t>Interest</a:t>
            </a:r>
            <a:r>
              <a:rPr lang="it-IT" dirty="0"/>
              <a:t> legato all’emisfero destro vs sinistro </a:t>
            </a:r>
          </a:p>
          <a:p>
            <a:pPr lvl="1"/>
            <a:r>
              <a:rPr lang="it-IT" dirty="0"/>
              <a:t>Principio A/W legato a battito cardiaco e sudorazione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2133600"/>
            <a:ext cx="6111875" cy="2514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18EC0C1-FE75-48D5-9832-78D0FE42B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66" y="5334000"/>
            <a:ext cx="228743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4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C152D-5415-8F42-B372-16A19438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fare nella realtà professionale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4920D0-8DBB-2146-BD0F-20447D831B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modo più usato per vedere clima emotivo è:</a:t>
            </a:r>
          </a:p>
          <a:p>
            <a:pPr lvl="1"/>
            <a:r>
              <a:rPr lang="it-IT" dirty="0"/>
              <a:t>Raggiungimento obiettivi di lavoro</a:t>
            </a:r>
          </a:p>
          <a:p>
            <a:pPr lvl="1"/>
            <a:r>
              <a:rPr lang="it-IT" dirty="0"/>
              <a:t>Questionari da parte dell’utente</a:t>
            </a:r>
          </a:p>
          <a:p>
            <a:pPr lvl="1"/>
            <a:r>
              <a:rPr lang="it-IT" dirty="0"/>
              <a:t>Altro</a:t>
            </a:r>
          </a:p>
          <a:p>
            <a:endParaRPr lang="it-IT" dirty="0"/>
          </a:p>
          <a:p>
            <a:r>
              <a:rPr lang="it-IT" dirty="0"/>
              <a:t>Perché importante nell’ambito:</a:t>
            </a:r>
          </a:p>
          <a:p>
            <a:pPr lvl="1"/>
            <a:r>
              <a:rPr lang="it-IT" dirty="0"/>
              <a:t>libero professionale</a:t>
            </a:r>
          </a:p>
          <a:p>
            <a:pPr lvl="2"/>
            <a:r>
              <a:rPr lang="it-IT" dirty="0"/>
              <a:t>Relazioni con clienti migliori</a:t>
            </a:r>
          </a:p>
          <a:p>
            <a:pPr lvl="2"/>
            <a:r>
              <a:rPr lang="it-IT" dirty="0"/>
              <a:t>Maggiore efficacia complessiva</a:t>
            </a:r>
          </a:p>
          <a:p>
            <a:pPr lvl="1"/>
            <a:r>
              <a:rPr lang="it-IT" dirty="0"/>
              <a:t>Del lavoro di equipe</a:t>
            </a:r>
          </a:p>
          <a:p>
            <a:pPr lvl="2"/>
            <a:r>
              <a:rPr lang="it-IT" dirty="0"/>
              <a:t>Relazioni con clienti migliori</a:t>
            </a:r>
          </a:p>
          <a:p>
            <a:pPr lvl="2"/>
            <a:r>
              <a:rPr lang="it-IT" dirty="0"/>
              <a:t>Maggiore efficacia complessiva</a:t>
            </a:r>
          </a:p>
          <a:p>
            <a:pPr lvl="2"/>
            <a:r>
              <a:rPr lang="it-IT" dirty="0"/>
              <a:t>POSSIBILITA’ DI RAGGIUNGERE OBIETTIVI IMPORTANTI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EFE1B-C182-1C40-893D-83AFEF4E9C1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406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517</Words>
  <Application>Microsoft Office PowerPoint</Application>
  <PresentationFormat>ワイド画面</PresentationFormat>
  <Paragraphs>93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Wingdings</vt:lpstr>
      <vt:lpstr>Wingdings 2</vt:lpstr>
      <vt:lpstr>Loggia</vt:lpstr>
      <vt:lpstr>Corso di Psicologia del Lavoro e delle Organizzazioni</vt:lpstr>
      <vt:lpstr>Studio di eckman</vt:lpstr>
      <vt:lpstr>Paul Ekman (1934)</vt:lpstr>
      <vt:lpstr>Emozioni e sentimenti</vt:lpstr>
      <vt:lpstr>IMPORTANZA DEL CICLO DI ECKMAN E DAMASIO- il cubo di Lovheim (2011)</vt:lpstr>
      <vt:lpstr>Uomo come animale sociale e sentimento contagioso</vt:lpstr>
      <vt:lpstr>Basi teoriche per giustificare il badge</vt:lpstr>
      <vt:lpstr>L’emozione si può misurare? Come capire se Emozioni positive o negative</vt:lpstr>
      <vt:lpstr>Come fare nella realtà professionale</vt:lpstr>
      <vt:lpstr>Ruolo del leader esempio calcio - 1</vt:lpstr>
      <vt:lpstr>Ruolo motivazione singoli </vt:lpstr>
      <vt:lpstr>Classifica di oggi</vt:lpstr>
      <vt:lpstr>PowerPoint プレゼンテーション</vt:lpstr>
      <vt:lpstr>La leadership emozionale può essere diversa da quella ufficiale</vt:lpstr>
      <vt:lpstr>Domande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Psicologia del Lavoro e delle Organizzazioni</dc:title>
  <cp:lastModifiedBy>satoko hashimoto</cp:lastModifiedBy>
  <cp:revision>15</cp:revision>
  <dcterms:modified xsi:type="dcterms:W3CDTF">2018-03-21T23:42:48Z</dcterms:modified>
</cp:coreProperties>
</file>