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8" r:id="rId2"/>
    <p:sldId id="258" r:id="rId3"/>
    <p:sldId id="259" r:id="rId4"/>
    <p:sldId id="267" r:id="rId5"/>
    <p:sldId id="260" r:id="rId6"/>
    <p:sldId id="261" r:id="rId7"/>
    <p:sldId id="262" r:id="rId8"/>
    <p:sldId id="263" r:id="rId9"/>
    <p:sldId id="269" r:id="rId10"/>
    <p:sldId id="264" r:id="rId11"/>
    <p:sldId id="265" r:id="rId12"/>
    <p:sldId id="266" r:id="rId13"/>
    <p:sldId id="270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780D1-917C-4FEA-8B98-80DBC7614C90}" type="datetimeFigureOut">
              <a:rPr lang="it-IT" smtClean="0"/>
              <a:t>15/03/2018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36026-A430-4F4F-8FA5-77ED871DF94B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988AD2C-F4F2-4407-90C4-E360A77156B9}" type="datetime1">
              <a:rPr lang="it-IT" smtClean="0"/>
              <a:t>15/03/2018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9905514-93C9-4C56-8BF0-3F79F24E91AC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FE2BD-65A5-4D96-8524-74FCECE6B77A}" type="datetime1">
              <a:rPr lang="it-IT" smtClean="0"/>
              <a:t>15/03/2018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5514-93C9-4C56-8BF0-3F79F24E91A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C9E7-4D35-41BA-A56A-9FA847007875}" type="datetime1">
              <a:rPr lang="it-IT" smtClean="0"/>
              <a:t>15/03/2018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5514-93C9-4C56-8BF0-3F79F24E91A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DE7CB93-E658-48A6-A35B-C6589774D9BE}" type="datetime1">
              <a:rPr lang="it-IT" smtClean="0"/>
              <a:t>15/03/2018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9905514-93C9-4C56-8BF0-3F79F24E91AC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0076946-4D5D-4EE1-95F5-DF7ACB1046AA}" type="datetime1">
              <a:rPr lang="it-IT" smtClean="0"/>
              <a:t>15/03/2018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9905514-93C9-4C56-8BF0-3F79F24E91AC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8AFE8-C187-4234-BE3D-BE55BAA081E9}" type="datetime1">
              <a:rPr lang="it-IT" smtClean="0"/>
              <a:t>15/03/2018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5514-93C9-4C56-8BF0-3F79F24E91AC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F704B-3E2A-4AED-88AE-C50592EEA5D8}" type="datetime1">
              <a:rPr lang="it-IT" smtClean="0"/>
              <a:t>15/03/2018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5514-93C9-4C56-8BF0-3F79F24E91AC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9BE62A-5B74-49BB-9223-389926F7724F}" type="datetime1">
              <a:rPr lang="it-IT" smtClean="0"/>
              <a:t>15/03/2018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9905514-93C9-4C56-8BF0-3F79F24E91A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1F94-42F8-4A72-9152-05E1DA63A43E}" type="datetime1">
              <a:rPr lang="it-IT" smtClean="0"/>
              <a:t>15/03/2018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5514-93C9-4C56-8BF0-3F79F24E91A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27A3CD5-0A89-4D9A-A8B8-A976D875A80C}" type="datetime1">
              <a:rPr lang="it-IT" smtClean="0"/>
              <a:t>15/03/2018</a:t>
            </a:fld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9905514-93C9-4C56-8BF0-3F79F24E91AC}" type="slidenum">
              <a:rPr lang="it-IT" smtClean="0"/>
              <a:t>‹N›</a:t>
            </a:fld>
            <a:endParaRPr lang="it-IT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73F9B7-CC08-481F-8A30-8FC0C34BAAB2}" type="datetime1">
              <a:rPr lang="it-IT" smtClean="0"/>
              <a:t>15/03/2018</a:t>
            </a:fld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9905514-93C9-4C56-8BF0-3F79F24E91AC}" type="slidenum">
              <a:rPr lang="it-IT" smtClean="0"/>
              <a:t>‹N›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7BAE5A6-4E23-4E45-803D-0F2AF38F7D6A}" type="datetime1">
              <a:rPr lang="it-IT" smtClean="0"/>
              <a:t>15/03/2018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9905514-93C9-4C56-8BF0-3F79F24E91A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JyWIghprx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pn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it-IT" b="0" dirty="0" smtClean="0"/>
              <a:t>Corso di Psicologia del Lavoro e delle Organizzazioni</a:t>
            </a:r>
            <a:r>
              <a:rPr lang="it-IT" b="0" dirty="0" smtClean="0"/>
              <a:t/>
            </a:r>
            <a:br>
              <a:rPr lang="it-IT" b="0" dirty="0" smtClean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Docente Marco Montanari</a:t>
            </a:r>
          </a:p>
          <a:p>
            <a:r>
              <a:rPr lang="it-IT" dirty="0" err="1" smtClean="0"/>
              <a:t>Lez</a:t>
            </a:r>
            <a:r>
              <a:rPr lang="it-IT" dirty="0" smtClean="0"/>
              <a:t>. 2b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05514-93C9-4C56-8BF0-3F79F24E91AC}" type="slidenum">
              <a:rPr lang="it-IT" smtClean="0"/>
              <a:t>1</a:t>
            </a:fld>
            <a:endParaRPr lang="it-IT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Punti chiavi dell’Intelligenza Emotiva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Empatia</a:t>
            </a:r>
          </a:p>
          <a:p>
            <a:endParaRPr lang="it-IT" dirty="0"/>
          </a:p>
          <a:p>
            <a:r>
              <a:rPr lang="it-IT" dirty="0"/>
              <a:t>Sintonizzazione nelle relazioni</a:t>
            </a:r>
          </a:p>
          <a:p>
            <a:endParaRPr lang="it-IT" dirty="0"/>
          </a:p>
          <a:p>
            <a:r>
              <a:rPr lang="it-IT" dirty="0"/>
              <a:t>Capacità di motivare</a:t>
            </a:r>
          </a:p>
          <a:p>
            <a:endParaRPr lang="it-IT" dirty="0"/>
          </a:p>
          <a:p>
            <a:r>
              <a:rPr lang="it-IT" dirty="0"/>
              <a:t>Capacità di avere feedback</a:t>
            </a:r>
          </a:p>
          <a:p>
            <a:endParaRPr lang="it-IT" dirty="0"/>
          </a:p>
          <a:p>
            <a:pPr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AEC86754-22F7-4C66-971F-969F20FA92A8}" type="slidenum">
              <a:rPr lang="it-IT" smtClean="0"/>
              <a:pPr/>
              <a:t>10</a:t>
            </a:fld>
            <a:endParaRPr lang="it-IT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Obiettivi di questo stile di leadership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Il gruppo consapevole di sé</a:t>
            </a:r>
          </a:p>
          <a:p>
            <a:endParaRPr lang="it-IT" dirty="0"/>
          </a:p>
          <a:p>
            <a:r>
              <a:rPr lang="it-IT" dirty="0"/>
              <a:t>L’autoregolazione</a:t>
            </a:r>
          </a:p>
          <a:p>
            <a:endParaRPr lang="it-IT" dirty="0"/>
          </a:p>
          <a:p>
            <a:r>
              <a:rPr lang="it-IT" dirty="0"/>
              <a:t>Atmosfera positiva/valorizzante</a:t>
            </a:r>
          </a:p>
          <a:p>
            <a:endParaRPr lang="it-IT" dirty="0"/>
          </a:p>
          <a:p>
            <a:endParaRPr lang="it-IT" dirty="0"/>
          </a:p>
          <a:p>
            <a:pPr>
              <a:buNone/>
            </a:pPr>
            <a:r>
              <a:rPr lang="it-IT" dirty="0"/>
              <a:t>COME: dare le norma fondamentali del gruppo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AEC86754-22F7-4C66-971F-969F20FA92A8}" type="slidenum">
              <a:rPr lang="it-IT" smtClean="0"/>
              <a:pPr/>
              <a:t>11</a:t>
            </a:fld>
            <a:endParaRPr 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Le competenze della leadership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/>
              <a:t>Consapevolezza di sé</a:t>
            </a:r>
          </a:p>
          <a:p>
            <a:endParaRPr lang="it-IT" dirty="0"/>
          </a:p>
          <a:p>
            <a:r>
              <a:rPr lang="it-IT" dirty="0"/>
              <a:t>Consapevolezza sociale</a:t>
            </a:r>
          </a:p>
          <a:p>
            <a:endParaRPr lang="it-IT" dirty="0"/>
          </a:p>
          <a:p>
            <a:r>
              <a:rPr lang="it-IT" dirty="0"/>
              <a:t>Gestione dei rapporti interpersonali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AEC86754-22F7-4C66-971F-969F20FA92A8}" type="slidenum">
              <a:rPr lang="it-IT" smtClean="0"/>
              <a:pPr/>
              <a:t>12</a:t>
            </a:fld>
            <a:endParaRPr lang="it-IT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Spazio domande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9905514-93C9-4C56-8BF0-3F79F24E91AC}" type="slidenum">
              <a:rPr lang="it-IT" smtClean="0"/>
              <a:t>13</a:t>
            </a:fld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Cos’è l’attenzione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t-IT" dirty="0">
                <a:hlinkClick r:id="rId2"/>
              </a:rPr>
              <a:t>https://www.youtube.com/watch?v=nJyWIghprxI</a:t>
            </a:r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AEC86754-22F7-4C66-971F-969F20FA92A8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Attenzione selettiva</a:t>
            </a:r>
          </a:p>
        </p:txBody>
      </p:sp>
      <p:pic>
        <p:nvPicPr>
          <p:cNvPr id="5" name="Segnaposto contenuto 4" descr="input brain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675731"/>
            <a:ext cx="7467600" cy="2722563"/>
          </a:xfrm>
        </p:spPr>
      </p:pic>
      <p:sp>
        <p:nvSpPr>
          <p:cNvPr id="7" name="Segnaposto numero diapositiva 6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AEC86754-22F7-4C66-971F-969F20FA92A8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6156176" y="5373216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/>
              <a:t>by</a:t>
            </a:r>
            <a:r>
              <a:rPr lang="it-IT" i="1" dirty="0"/>
              <a:t> Pr. Fabio </a:t>
            </a:r>
            <a:r>
              <a:rPr lang="it-IT" i="1" dirty="0" err="1"/>
              <a:t>Babiloni</a:t>
            </a:r>
            <a:endParaRPr lang="it-IT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Processo cognitivo oggi è definito come: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67544" y="3140968"/>
            <a:ext cx="2520280" cy="82068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/>
              <a:t>Sentire/provare/emozionarsi</a:t>
            </a:r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AEC86754-22F7-4C66-971F-969F20FA92A8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4" name="Ovale 3"/>
          <p:cNvSpPr/>
          <p:nvPr/>
        </p:nvSpPr>
        <p:spPr>
          <a:xfrm>
            <a:off x="323528" y="2564904"/>
            <a:ext cx="2952328" cy="19442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Ovale 4"/>
          <p:cNvSpPr/>
          <p:nvPr/>
        </p:nvSpPr>
        <p:spPr>
          <a:xfrm>
            <a:off x="3635896" y="2636912"/>
            <a:ext cx="2592288" cy="1800200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4067944" y="314096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Pensare</a:t>
            </a:r>
          </a:p>
        </p:txBody>
      </p:sp>
      <p:sp>
        <p:nvSpPr>
          <p:cNvPr id="7" name="Ovale 6"/>
          <p:cNvSpPr/>
          <p:nvPr/>
        </p:nvSpPr>
        <p:spPr>
          <a:xfrm>
            <a:off x="6516216" y="2708920"/>
            <a:ext cx="1944216" cy="165618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6588224" y="329336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Fare /  Capire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4932040" y="4869160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/>
              <a:t>by</a:t>
            </a:r>
            <a:r>
              <a:rPr lang="it-IT" i="1" dirty="0"/>
              <a:t> Prof. Cesare </a:t>
            </a:r>
            <a:r>
              <a:rPr lang="it-IT" i="1" dirty="0" err="1"/>
              <a:t>Damasio</a:t>
            </a:r>
            <a:endParaRPr lang="it-IT" i="1" dirty="0"/>
          </a:p>
        </p:txBody>
      </p:sp>
      <p:sp>
        <p:nvSpPr>
          <p:cNvPr id="11" name="Freccia a destra 10"/>
          <p:cNvSpPr/>
          <p:nvPr/>
        </p:nvSpPr>
        <p:spPr>
          <a:xfrm>
            <a:off x="3419872" y="3284984"/>
            <a:ext cx="14401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reccia a destra 11"/>
          <p:cNvSpPr/>
          <p:nvPr/>
        </p:nvSpPr>
        <p:spPr>
          <a:xfrm>
            <a:off x="6300192" y="3284984"/>
            <a:ext cx="14401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3" name="Immagine 12" descr="damasio.jf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4869160"/>
            <a:ext cx="2647950" cy="17240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Razionalità vs Emozione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“Errore di Cartesio” e conseguenze pratiche:</a:t>
            </a:r>
          </a:p>
          <a:p>
            <a:pPr lvl="1"/>
            <a:endParaRPr lang="it-IT" dirty="0"/>
          </a:p>
          <a:p>
            <a:pPr lvl="1"/>
            <a:r>
              <a:rPr lang="it-IT" dirty="0" smtClean="0"/>
              <a:t>Esempi generali</a:t>
            </a:r>
          </a:p>
          <a:p>
            <a:pPr lvl="1"/>
            <a:endParaRPr lang="it-IT" dirty="0" smtClean="0"/>
          </a:p>
          <a:p>
            <a:pPr lvl="1"/>
            <a:endParaRPr lang="it-IT" dirty="0"/>
          </a:p>
          <a:p>
            <a:pPr lvl="1"/>
            <a:r>
              <a:rPr lang="it-IT" dirty="0" smtClean="0"/>
              <a:t>Esempi vicini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9905514-93C9-4C56-8BF0-3F79F24E91AC}" type="slidenum">
              <a:rPr lang="it-IT" smtClean="0"/>
              <a:t>5</a:t>
            </a:fld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554960" cy="1143000"/>
          </a:xfrm>
        </p:spPr>
        <p:txBody>
          <a:bodyPr/>
          <a:lstStyle/>
          <a:p>
            <a:r>
              <a:rPr lang="it-IT" dirty="0"/>
              <a:t>Cos’è un Leader?</a:t>
            </a:r>
          </a:p>
        </p:txBody>
      </p:sp>
      <p:pic>
        <p:nvPicPr>
          <p:cNvPr id="4" name="Segnaposto contenuto 3" descr="leader1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681461" y="3618334"/>
            <a:ext cx="3114675" cy="1466850"/>
          </a:xfrm>
        </p:spPr>
      </p:pic>
      <p:sp>
        <p:nvSpPr>
          <p:cNvPr id="14" name="Segnaposto numero diapositiva 13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AEC86754-22F7-4C66-971F-969F20FA92A8}" type="slidenum">
              <a:rPr lang="it-IT" smtClean="0"/>
              <a:pPr/>
              <a:t>6</a:t>
            </a:fld>
            <a:endParaRPr lang="it-IT"/>
          </a:p>
        </p:txBody>
      </p:sp>
      <p:pic>
        <p:nvPicPr>
          <p:cNvPr id="5" name="Immagine 4" descr="leader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28184" y="260648"/>
            <a:ext cx="2619375" cy="1743075"/>
          </a:xfrm>
          <a:prstGeom prst="rect">
            <a:avLst/>
          </a:prstGeom>
        </p:spPr>
      </p:pic>
      <p:pic>
        <p:nvPicPr>
          <p:cNvPr id="6" name="Immagine 5" descr="leader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79912" y="5264993"/>
            <a:ext cx="3095625" cy="1476375"/>
          </a:xfrm>
          <a:prstGeom prst="rect">
            <a:avLst/>
          </a:prstGeom>
        </p:spPr>
      </p:pic>
      <p:pic>
        <p:nvPicPr>
          <p:cNvPr id="7" name="Immagine 6" descr="leader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92280" y="5157192"/>
            <a:ext cx="1886719" cy="1503362"/>
          </a:xfrm>
          <a:prstGeom prst="rect">
            <a:avLst/>
          </a:prstGeom>
        </p:spPr>
      </p:pic>
      <p:pic>
        <p:nvPicPr>
          <p:cNvPr id="8" name="Immagine 7" descr="leader5.jpg"/>
          <p:cNvPicPr>
            <a:picLocks noChangeAspect="1"/>
          </p:cNvPicPr>
          <p:nvPr/>
        </p:nvPicPr>
        <p:blipFill>
          <a:blip r:embed="rId6" cstate="print"/>
          <a:srcRect l="9527" r="26329"/>
          <a:stretch>
            <a:fillRect/>
          </a:stretch>
        </p:blipFill>
        <p:spPr>
          <a:xfrm>
            <a:off x="6372200" y="2043683"/>
            <a:ext cx="2016224" cy="1457325"/>
          </a:xfrm>
          <a:prstGeom prst="rect">
            <a:avLst/>
          </a:prstGeom>
        </p:spPr>
      </p:pic>
      <p:pic>
        <p:nvPicPr>
          <p:cNvPr id="9" name="Immagine 8" descr="leader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3518892"/>
            <a:ext cx="2781300" cy="1638300"/>
          </a:xfrm>
          <a:prstGeom prst="rect">
            <a:avLst/>
          </a:prstGeom>
        </p:spPr>
      </p:pic>
      <p:pic>
        <p:nvPicPr>
          <p:cNvPr id="10" name="Immagine 9" descr="leader7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771800" y="1412776"/>
            <a:ext cx="2466975" cy="1847850"/>
          </a:xfrm>
          <a:prstGeom prst="rect">
            <a:avLst/>
          </a:prstGeom>
        </p:spPr>
      </p:pic>
      <p:pic>
        <p:nvPicPr>
          <p:cNvPr id="11" name="Immagine 10" descr="leader8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58155" y="5229200"/>
            <a:ext cx="3133725" cy="1457325"/>
          </a:xfrm>
          <a:prstGeom prst="rect">
            <a:avLst/>
          </a:prstGeom>
        </p:spPr>
      </p:pic>
      <p:pic>
        <p:nvPicPr>
          <p:cNvPr id="12" name="Immagine 11" descr="leader9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67544" y="1412776"/>
            <a:ext cx="1944216" cy="1944216"/>
          </a:xfrm>
          <a:prstGeom prst="rect">
            <a:avLst/>
          </a:prstGeom>
        </p:spPr>
      </p:pic>
      <p:pic>
        <p:nvPicPr>
          <p:cNvPr id="13" name="Immagine 12" descr="leader10.jpg"/>
          <p:cNvPicPr>
            <a:picLocks noChangeAspect="1"/>
          </p:cNvPicPr>
          <p:nvPr/>
        </p:nvPicPr>
        <p:blipFill>
          <a:blip r:embed="rId11" cstate="print"/>
          <a:srcRect b="8000"/>
          <a:stretch>
            <a:fillRect/>
          </a:stretch>
        </p:blipFill>
        <p:spPr>
          <a:xfrm>
            <a:off x="6228184" y="3572991"/>
            <a:ext cx="2543175" cy="165620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it-IT" dirty="0"/>
              <a:t>Daniel </a:t>
            </a:r>
            <a:r>
              <a:rPr lang="it-IT" dirty="0" err="1" smtClean="0"/>
              <a:t>Goleman</a:t>
            </a:r>
            <a:r>
              <a:rPr lang="it-IT" dirty="0" smtClean="0"/>
              <a:t> (1946-)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313184" y="3501008"/>
            <a:ext cx="8579296" cy="3201219"/>
          </a:xfrm>
        </p:spPr>
        <p:txBody>
          <a:bodyPr>
            <a:normAutofit/>
          </a:bodyPr>
          <a:lstStyle/>
          <a:p>
            <a:r>
              <a:rPr lang="it-IT" dirty="0"/>
              <a:t>E</a:t>
            </a:r>
            <a:r>
              <a:rPr lang="it-IT" dirty="0" smtClean="0"/>
              <a:t>x </a:t>
            </a:r>
            <a:r>
              <a:rPr lang="it-IT" dirty="0" smtClean="0"/>
              <a:t>docente </a:t>
            </a:r>
            <a:r>
              <a:rPr lang="it-IT" dirty="0"/>
              <a:t>di psicologia a Harvard e oggi è giornalista/conferenziere. </a:t>
            </a:r>
          </a:p>
          <a:p>
            <a:r>
              <a:rPr lang="it-IT" dirty="0"/>
              <a:t>Concetto chiave: la leadership si basa sulla sincronizzazione con l’altro</a:t>
            </a:r>
          </a:p>
          <a:p>
            <a:r>
              <a:rPr lang="it-IT" dirty="0"/>
              <a:t>Base teorica è l’Intelligenza Emotiva in contrasto al QI e in continuità rispetto alle teorie delle intelligenze multiple di Gardner 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AEC86754-22F7-4C66-971F-969F20FA92A8}" type="slidenum">
              <a:rPr lang="it-IT" smtClean="0"/>
              <a:pPr/>
              <a:t>7</a:t>
            </a:fld>
            <a:endParaRPr lang="it-IT"/>
          </a:p>
        </p:txBody>
      </p:sp>
      <p:pic>
        <p:nvPicPr>
          <p:cNvPr id="4" name="Immagine 3" descr="gole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144" y="908720"/>
            <a:ext cx="1728192" cy="251795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Howard </a:t>
            </a:r>
            <a:r>
              <a:rPr lang="it-IT" dirty="0" smtClean="0"/>
              <a:t>Gardner (1943-)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3284984"/>
            <a:ext cx="7467600" cy="3188968"/>
          </a:xfrm>
        </p:spPr>
        <p:txBody>
          <a:bodyPr>
            <a:noAutofit/>
          </a:bodyPr>
          <a:lstStyle/>
          <a:p>
            <a:r>
              <a:rPr lang="it-IT" sz="2800" dirty="0"/>
              <a:t>Le intelligenze identificate da Gardner variano negli anni. </a:t>
            </a:r>
            <a:endParaRPr lang="it-IT" sz="2800" dirty="0" smtClean="0"/>
          </a:p>
          <a:p>
            <a:r>
              <a:rPr lang="it-IT" sz="2800" dirty="0" smtClean="0"/>
              <a:t>Quelle di base sono 7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AEC86754-22F7-4C66-971F-969F20FA92A8}" type="slidenum">
              <a:rPr lang="it-IT" smtClean="0"/>
              <a:pPr/>
              <a:t>8</a:t>
            </a:fld>
            <a:endParaRPr lang="it-IT"/>
          </a:p>
        </p:txBody>
      </p:sp>
      <p:pic>
        <p:nvPicPr>
          <p:cNvPr id="5" name="Immagine 4" descr="gardener.jf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836712"/>
            <a:ext cx="2143125" cy="21431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/>
          <a:lstStyle/>
          <a:p>
            <a:pPr lvl="1"/>
            <a:r>
              <a:rPr lang="it-IT" sz="3200" dirty="0" smtClean="0"/>
              <a:t>Intelligenza Linguistica</a:t>
            </a:r>
          </a:p>
          <a:p>
            <a:pPr lvl="1"/>
            <a:r>
              <a:rPr lang="it-IT" sz="3200" dirty="0" smtClean="0"/>
              <a:t>Intelligenza Logico-Matematica</a:t>
            </a:r>
          </a:p>
          <a:p>
            <a:pPr lvl="1"/>
            <a:r>
              <a:rPr lang="it-IT" sz="3200" dirty="0" smtClean="0"/>
              <a:t>Intelligenza Spaziale</a:t>
            </a:r>
          </a:p>
          <a:p>
            <a:pPr lvl="1"/>
            <a:r>
              <a:rPr lang="it-IT" sz="3200" dirty="0" smtClean="0"/>
              <a:t>Intelligenza </a:t>
            </a:r>
            <a:r>
              <a:rPr lang="it-IT" sz="3200" dirty="0" err="1" smtClean="0"/>
              <a:t>Corporeo-Cinestetica</a:t>
            </a:r>
            <a:endParaRPr lang="it-IT" sz="3200" dirty="0" smtClean="0"/>
          </a:p>
          <a:p>
            <a:pPr lvl="1"/>
            <a:r>
              <a:rPr lang="it-IT" sz="3200" dirty="0" smtClean="0"/>
              <a:t>Intelligenza Musicale</a:t>
            </a:r>
          </a:p>
          <a:p>
            <a:pPr lvl="1"/>
            <a:r>
              <a:rPr lang="it-IT" sz="3200" dirty="0" smtClean="0"/>
              <a:t>Intelligenza </a:t>
            </a:r>
            <a:r>
              <a:rPr lang="it-IT" sz="3200" dirty="0" err="1" smtClean="0"/>
              <a:t>Intrapersonale</a:t>
            </a:r>
            <a:endParaRPr lang="it-IT" sz="3200" dirty="0" smtClean="0"/>
          </a:p>
          <a:p>
            <a:pPr lvl="1"/>
            <a:r>
              <a:rPr lang="it-IT" sz="3200" dirty="0" smtClean="0"/>
              <a:t>Intelligenza Interpersonale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9905514-93C9-4C56-8BF0-3F79F24E91AC}" type="slidenum">
              <a:rPr lang="it-IT" smtClean="0"/>
              <a:t>9</a:t>
            </a:fld>
            <a:endParaRPr lang="it-IT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57</TotalTime>
  <Words>208</Words>
  <Application>Microsoft Office PowerPoint</Application>
  <PresentationFormat>Presentazione su schermo (4:3)</PresentationFormat>
  <Paragraphs>71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Loggia</vt:lpstr>
      <vt:lpstr>Corso di Psicologia del Lavoro e delle Organizzazioni </vt:lpstr>
      <vt:lpstr>Cos’è l’attenzione</vt:lpstr>
      <vt:lpstr>Attenzione selettiva</vt:lpstr>
      <vt:lpstr>Processo cognitivo oggi è definito come:</vt:lpstr>
      <vt:lpstr>Razionalità vs Emozione</vt:lpstr>
      <vt:lpstr>Cos’è un Leader?</vt:lpstr>
      <vt:lpstr>Daniel Goleman (1946-)</vt:lpstr>
      <vt:lpstr>Howard Gardner (1943-)</vt:lpstr>
      <vt:lpstr>Diapositiva 9</vt:lpstr>
      <vt:lpstr>Punti chiavi dell’Intelligenza Emotiva</vt:lpstr>
      <vt:lpstr>Obiettivi di questo stile di leadership</vt:lpstr>
      <vt:lpstr>Le competenze della leadership</vt:lpstr>
      <vt:lpstr>Spazio domande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Lezion</dc:title>
  <dc:creator>marco.montanari</dc:creator>
  <cp:lastModifiedBy>marco.montanari</cp:lastModifiedBy>
  <cp:revision>6</cp:revision>
  <dcterms:created xsi:type="dcterms:W3CDTF">2018-03-15T09:51:02Z</dcterms:created>
  <dcterms:modified xsi:type="dcterms:W3CDTF">2018-03-15T10:48:51Z</dcterms:modified>
</cp:coreProperties>
</file>