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8" r:id="rId3"/>
    <p:sldId id="289" r:id="rId4"/>
    <p:sldId id="274" r:id="rId5"/>
    <p:sldId id="275" r:id="rId6"/>
    <p:sldId id="276" r:id="rId7"/>
    <p:sldId id="272" r:id="rId8"/>
    <p:sldId id="273" r:id="rId9"/>
    <p:sldId id="285" r:id="rId10"/>
    <p:sldId id="277" r:id="rId11"/>
    <p:sldId id="278" r:id="rId12"/>
    <p:sldId id="286" r:id="rId13"/>
    <p:sldId id="287" r:id="rId14"/>
    <p:sldId id="29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E062E-4C10-400C-ACBE-1B3D46BB2655}" type="datetimeFigureOut">
              <a:rPr lang="it-IT" smtClean="0"/>
              <a:t>15/03/2018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13BA2B-D337-435A-B0DA-D3A1D659187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840895-17D8-4703-AA32-88A37412B5AC}" type="datetime1">
              <a:rPr lang="it-IT" smtClean="0"/>
              <a:t>15/03/2018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557A-B713-4D37-91FF-EFA871984661}" type="datetime1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FEC5-5497-492B-A36F-A0DEAF8537EB}" type="datetime1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EF8F4F-18D4-46C6-A36B-2DD90AD57D08}" type="datetime1">
              <a:rPr lang="it-IT" smtClean="0"/>
              <a:t>15/03/2018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6537EFF-FB5A-4D93-A574-E43535807158}" type="datetime1">
              <a:rPr lang="it-IT" smtClean="0"/>
              <a:t>15/03/2018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60560-753B-46C4-AB84-CEF981D19661}" type="datetime1">
              <a:rPr lang="it-IT" smtClean="0"/>
              <a:t>15/03/2018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4D536-CEA6-4DE9-B748-F2ACC4804124}" type="datetime1">
              <a:rPr lang="it-IT" smtClean="0"/>
              <a:t>15/03/2018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FFA309-6AD5-4277-9CA4-C685BF4DCD34}" type="datetime1">
              <a:rPr lang="it-IT" smtClean="0"/>
              <a:t>15/03/2018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18F1D-0493-438D-A85F-8B534E1E48A8}" type="datetime1">
              <a:rPr lang="it-IT" smtClean="0"/>
              <a:t>15/03/2018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0E770C-4F1A-477C-9614-919F72D12C78}" type="datetime1">
              <a:rPr lang="it-IT" smtClean="0"/>
              <a:t>15/03/2018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0FC6F8-BECE-4A9C-B532-44F21D2304DE}" type="datetime1">
              <a:rPr lang="it-IT" smtClean="0"/>
              <a:t>15/03/2018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9082BE-9F89-4BDA-BC5F-89FC5CD29FD1}" type="datetime1">
              <a:rPr lang="it-IT" smtClean="0"/>
              <a:t>15/03/2018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8CA124-56FA-446A-8E22-774EB37C4EE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0" dirty="0" smtClean="0"/>
              <a:t>Corso di Psicologia del Lavoro e delle Organizzazioni</a:t>
            </a:r>
            <a:br>
              <a:rPr lang="it-IT" b="0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Docente Marco Montanari</a:t>
            </a:r>
          </a:p>
          <a:p>
            <a:r>
              <a:rPr lang="it-IT" dirty="0" err="1" smtClean="0"/>
              <a:t>Lez</a:t>
            </a:r>
            <a:r>
              <a:rPr lang="it-IT" dirty="0" smtClean="0"/>
              <a:t>. 2A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Social </a:t>
            </a:r>
            <a:r>
              <a:rPr lang="it-IT" dirty="0" err="1" smtClean="0"/>
              <a:t>Identity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Noi contro loro</a:t>
            </a:r>
          </a:p>
          <a:p>
            <a:pPr lvl="1"/>
            <a:r>
              <a:rPr lang="it-IT" sz="3200" dirty="0" err="1" smtClean="0"/>
              <a:t>In-group</a:t>
            </a:r>
            <a:endParaRPr lang="it-IT" sz="3200" dirty="0" smtClean="0"/>
          </a:p>
          <a:p>
            <a:pPr lvl="1"/>
            <a:r>
              <a:rPr lang="it-IT" sz="3200" dirty="0" err="1" smtClean="0"/>
              <a:t>Inter-group</a:t>
            </a:r>
            <a:endParaRPr lang="it-IT" sz="3200" dirty="0" smtClean="0"/>
          </a:p>
          <a:p>
            <a:endParaRPr lang="it-IT" sz="32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Henri </a:t>
            </a:r>
            <a:r>
              <a:rPr lang="it-IT" dirty="0" err="1" smtClean="0"/>
              <a:t>Tajfel</a:t>
            </a:r>
            <a:r>
              <a:rPr lang="it-IT" dirty="0" smtClean="0"/>
              <a:t>  (1919-1982)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4365104"/>
            <a:ext cx="7467600" cy="2108848"/>
          </a:xfrm>
        </p:spPr>
        <p:txBody>
          <a:bodyPr/>
          <a:lstStyle/>
          <a:p>
            <a:r>
              <a:rPr lang="it-IT" dirty="0" smtClean="0"/>
              <a:t>Professore inglese di origini polacche teorizzatore della SIT.</a:t>
            </a:r>
          </a:p>
          <a:p>
            <a:endParaRPr lang="it-IT" dirty="0" smtClean="0"/>
          </a:p>
          <a:p>
            <a:r>
              <a:rPr lang="it-IT" dirty="0" smtClean="0"/>
              <a:t>Punto di riferimento per il cosiddetto Paradigma del Gruppo Minimo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11</a:t>
            </a:fld>
            <a:endParaRPr lang="it-IT"/>
          </a:p>
        </p:txBody>
      </p:sp>
      <p:pic>
        <p:nvPicPr>
          <p:cNvPr id="5" name="Immagine 4" descr="tajfel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764704"/>
            <a:ext cx="2235696" cy="298092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Regole della Gestalt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b="1" i="1" dirty="0" smtClean="0"/>
              <a:t>Buona </a:t>
            </a:r>
            <a:r>
              <a:rPr lang="it-IT" b="1" i="1" dirty="0"/>
              <a:t>forma</a:t>
            </a:r>
            <a:r>
              <a:rPr lang="it-IT" dirty="0"/>
              <a:t> </a:t>
            </a:r>
          </a:p>
          <a:p>
            <a:r>
              <a:rPr lang="it-IT" b="1" i="1" dirty="0" smtClean="0"/>
              <a:t>Prossimità</a:t>
            </a:r>
            <a:r>
              <a:rPr lang="it-IT" b="1" dirty="0"/>
              <a:t> </a:t>
            </a:r>
          </a:p>
          <a:p>
            <a:r>
              <a:rPr lang="it-IT" b="1" i="1" dirty="0" smtClean="0"/>
              <a:t>Somiglianza</a:t>
            </a:r>
            <a:endParaRPr lang="it-IT" b="1" dirty="0"/>
          </a:p>
          <a:p>
            <a:r>
              <a:rPr lang="it-IT" b="1" i="1" dirty="0" smtClean="0"/>
              <a:t>Buona continuità</a:t>
            </a:r>
            <a:endParaRPr lang="it-IT" b="1" dirty="0"/>
          </a:p>
          <a:p>
            <a:r>
              <a:rPr lang="it-IT" b="1" i="1" dirty="0" smtClean="0"/>
              <a:t>Destino </a:t>
            </a:r>
            <a:r>
              <a:rPr lang="it-IT" b="1" i="1" dirty="0"/>
              <a:t>comune</a:t>
            </a:r>
            <a:r>
              <a:rPr lang="it-IT" b="1" dirty="0"/>
              <a:t> </a:t>
            </a:r>
          </a:p>
          <a:p>
            <a:r>
              <a:rPr lang="it-IT" i="1" dirty="0" err="1" smtClean="0"/>
              <a:t>Figura-sfondo</a:t>
            </a:r>
            <a:r>
              <a:rPr lang="it-IT" dirty="0"/>
              <a:t> </a:t>
            </a:r>
            <a:endParaRPr lang="it-IT" dirty="0" smtClean="0"/>
          </a:p>
          <a:p>
            <a:r>
              <a:rPr lang="it-IT" i="1" dirty="0" smtClean="0"/>
              <a:t>Movimento </a:t>
            </a:r>
            <a:r>
              <a:rPr lang="it-IT" i="1" dirty="0"/>
              <a:t>indotto</a:t>
            </a:r>
            <a:r>
              <a:rPr lang="it-IT" dirty="0"/>
              <a:t> </a:t>
            </a:r>
            <a:endParaRPr lang="it-IT" dirty="0" smtClean="0"/>
          </a:p>
          <a:p>
            <a:r>
              <a:rPr lang="it-IT" i="1" dirty="0" smtClean="0"/>
              <a:t>Pregnanza</a:t>
            </a:r>
            <a:r>
              <a:rPr lang="it-IT" dirty="0"/>
              <a:t>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Kurt </a:t>
            </a:r>
            <a:r>
              <a:rPr lang="it-IT" dirty="0" err="1" smtClean="0"/>
              <a:t>Lewin</a:t>
            </a:r>
            <a:r>
              <a:rPr lang="it-IT" dirty="0" smtClean="0"/>
              <a:t> (1890-1947)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573016"/>
            <a:ext cx="7467600" cy="2900936"/>
          </a:xfrm>
        </p:spPr>
        <p:txBody>
          <a:bodyPr/>
          <a:lstStyle/>
          <a:p>
            <a:r>
              <a:rPr lang="it-IT" dirty="0" smtClean="0"/>
              <a:t>Professore americano di origini polacche</a:t>
            </a:r>
          </a:p>
          <a:p>
            <a:r>
              <a:rPr lang="it-IT" dirty="0" smtClean="0"/>
              <a:t>Referente della Gestalt applicata nella psicologia sociale</a:t>
            </a:r>
          </a:p>
          <a:p>
            <a:r>
              <a:rPr lang="it-IT" dirty="0" smtClean="0"/>
              <a:t>Teoria del Campo: </a:t>
            </a:r>
            <a:r>
              <a:rPr lang="it-IT" b="1" dirty="0"/>
              <a:t>C = f (P, A)</a:t>
            </a:r>
            <a:r>
              <a:rPr lang="it-IT" dirty="0" smtClean="0"/>
              <a:t> </a:t>
            </a:r>
          </a:p>
          <a:p>
            <a:r>
              <a:rPr lang="it-IT" dirty="0" smtClean="0"/>
              <a:t>Padre della ricerca-azione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13</a:t>
            </a:fld>
            <a:endParaRPr lang="it-IT"/>
          </a:p>
        </p:txBody>
      </p:sp>
      <p:pic>
        <p:nvPicPr>
          <p:cNvPr id="5" name="Immagine 4" descr="lewin.jfif"/>
          <p:cNvPicPr>
            <a:picLocks noChangeAspect="1"/>
          </p:cNvPicPr>
          <p:nvPr/>
        </p:nvPicPr>
        <p:blipFill>
          <a:blip r:embed="rId2" cstate="print"/>
          <a:srcRect r="12267"/>
          <a:stretch>
            <a:fillRect/>
          </a:stretch>
        </p:blipFill>
        <p:spPr>
          <a:xfrm>
            <a:off x="5220072" y="980728"/>
            <a:ext cx="3384376" cy="21602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leadership secondo </a:t>
            </a:r>
            <a:r>
              <a:rPr lang="it-IT" dirty="0" err="1" smtClean="0"/>
              <a:t>Lewin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Esperimento del 1939</a:t>
            </a:r>
          </a:p>
          <a:p>
            <a:r>
              <a:rPr lang="it-IT" dirty="0" smtClean="0"/>
              <a:t>Tre stili</a:t>
            </a:r>
          </a:p>
          <a:p>
            <a:pPr lvl="1" fontAlgn="base"/>
            <a:r>
              <a:rPr lang="it-IT" dirty="0"/>
              <a:t>democratica</a:t>
            </a:r>
          </a:p>
          <a:p>
            <a:pPr lvl="1" fontAlgn="base"/>
            <a:r>
              <a:rPr lang="it-IT" dirty="0"/>
              <a:t>autoritaria</a:t>
            </a:r>
          </a:p>
          <a:p>
            <a:pPr lvl="1" fontAlgn="base"/>
            <a:r>
              <a:rPr lang="it-IT" dirty="0"/>
              <a:t>permissiva (</a:t>
            </a:r>
            <a:r>
              <a:rPr lang="it-IT" dirty="0" err="1"/>
              <a:t>laissez-faire</a:t>
            </a:r>
            <a:r>
              <a:rPr lang="it-IT" dirty="0"/>
              <a:t>)</a:t>
            </a:r>
          </a:p>
          <a:p>
            <a:r>
              <a:rPr lang="it-IT" dirty="0" smtClean="0"/>
              <a:t>Tre risultati basati sui seguenti parametri:</a:t>
            </a:r>
          </a:p>
          <a:p>
            <a:pPr lvl="1"/>
            <a:r>
              <a:rPr lang="it-IT" dirty="0" smtClean="0"/>
              <a:t>Atmosfera interna</a:t>
            </a:r>
          </a:p>
          <a:p>
            <a:pPr lvl="1"/>
            <a:r>
              <a:rPr lang="it-IT" dirty="0" smtClean="0"/>
              <a:t>Efficienza del gruppo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14</a:t>
            </a:fld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foto per esperiment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987824" y="1844824"/>
            <a:ext cx="2927732" cy="4525963"/>
          </a:xfrm>
        </p:spPr>
      </p:pic>
      <p:sp>
        <p:nvSpPr>
          <p:cNvPr id="5" name="CasellaDiTesto 4"/>
          <p:cNvSpPr txBox="1"/>
          <p:nvPr/>
        </p:nvSpPr>
        <p:spPr>
          <a:xfrm>
            <a:off x="611560" y="3573016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Generoso?</a:t>
            </a:r>
          </a:p>
          <a:p>
            <a:endParaRPr lang="it-IT" sz="2800" dirty="0"/>
          </a:p>
          <a:p>
            <a:r>
              <a:rPr lang="it-IT" sz="2800" dirty="0" smtClean="0"/>
              <a:t>Furbo?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228184" y="3501008"/>
            <a:ext cx="23042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Non generoso?</a:t>
            </a:r>
          </a:p>
          <a:p>
            <a:endParaRPr lang="it-IT" sz="2800" dirty="0"/>
          </a:p>
          <a:p>
            <a:r>
              <a:rPr lang="it-IT" sz="2800" dirty="0" smtClean="0"/>
              <a:t>Superficiale?</a:t>
            </a:r>
            <a:endParaRPr lang="it-IT" sz="28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Confronto liste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250704" cy="4525963"/>
          </a:xfrm>
        </p:spPr>
        <p:txBody>
          <a:bodyPr>
            <a:normAutofit/>
          </a:bodyPr>
          <a:lstStyle/>
          <a:p>
            <a:r>
              <a:rPr lang="it-IT" dirty="0" smtClean="0"/>
              <a:t>Lista A</a:t>
            </a:r>
          </a:p>
          <a:p>
            <a:pPr lvl="1"/>
            <a:r>
              <a:rPr lang="it-IT" dirty="0" smtClean="0"/>
              <a:t>Intelligente</a:t>
            </a:r>
          </a:p>
          <a:p>
            <a:pPr lvl="1"/>
            <a:r>
              <a:rPr lang="it-IT" dirty="0" smtClean="0"/>
              <a:t>Dotato</a:t>
            </a:r>
          </a:p>
          <a:p>
            <a:pPr lvl="1"/>
            <a:r>
              <a:rPr lang="it-IT" dirty="0" smtClean="0"/>
              <a:t>Industrioso</a:t>
            </a:r>
          </a:p>
          <a:p>
            <a:pPr lvl="1"/>
            <a:r>
              <a:rPr lang="it-IT" dirty="0" smtClean="0"/>
              <a:t>Caldo </a:t>
            </a:r>
          </a:p>
          <a:p>
            <a:pPr lvl="1"/>
            <a:r>
              <a:rPr lang="it-IT" dirty="0" smtClean="0"/>
              <a:t>Determinato</a:t>
            </a:r>
          </a:p>
          <a:p>
            <a:pPr lvl="1"/>
            <a:r>
              <a:rPr lang="it-IT" dirty="0" smtClean="0"/>
              <a:t>Pratico</a:t>
            </a:r>
          </a:p>
          <a:p>
            <a:pPr lvl="1"/>
            <a:r>
              <a:rPr lang="it-IT" dirty="0" smtClean="0"/>
              <a:t>Cauto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4355976" y="1700808"/>
            <a:ext cx="32403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800" dirty="0" smtClean="0"/>
              <a:t>Lista B</a:t>
            </a:r>
          </a:p>
          <a:p>
            <a:pPr lvl="1">
              <a:buFont typeface="Arial" pitchFamily="34" charset="0"/>
              <a:buChar char="•"/>
            </a:pPr>
            <a:r>
              <a:rPr lang="it-IT" sz="2800" dirty="0" smtClean="0"/>
              <a:t>Intelligente</a:t>
            </a:r>
          </a:p>
          <a:p>
            <a:pPr lvl="1">
              <a:buFont typeface="Arial" pitchFamily="34" charset="0"/>
              <a:buChar char="•"/>
            </a:pPr>
            <a:r>
              <a:rPr lang="it-IT" sz="2800" dirty="0" smtClean="0"/>
              <a:t>Dotato</a:t>
            </a:r>
          </a:p>
          <a:p>
            <a:pPr lvl="1">
              <a:buFont typeface="Arial" pitchFamily="34" charset="0"/>
              <a:buChar char="•"/>
            </a:pPr>
            <a:r>
              <a:rPr lang="it-IT" sz="2800" dirty="0" smtClean="0"/>
              <a:t>Industrioso</a:t>
            </a:r>
          </a:p>
          <a:p>
            <a:pPr lvl="1">
              <a:buFont typeface="Arial" pitchFamily="34" charset="0"/>
              <a:buChar char="•"/>
            </a:pPr>
            <a:r>
              <a:rPr lang="it-IT" sz="2800" dirty="0" smtClean="0"/>
              <a:t>Freddo</a:t>
            </a:r>
          </a:p>
          <a:p>
            <a:pPr lvl="1">
              <a:buFont typeface="Arial" pitchFamily="34" charset="0"/>
              <a:buChar char="•"/>
            </a:pPr>
            <a:r>
              <a:rPr lang="it-IT" sz="2800" dirty="0" smtClean="0"/>
              <a:t>Determinato</a:t>
            </a:r>
          </a:p>
          <a:p>
            <a:pPr lvl="1">
              <a:buFont typeface="Arial" pitchFamily="34" charset="0"/>
              <a:buChar char="•"/>
            </a:pPr>
            <a:r>
              <a:rPr lang="it-IT" sz="2800" dirty="0" smtClean="0"/>
              <a:t>Pratico</a:t>
            </a:r>
          </a:p>
          <a:p>
            <a:pPr lvl="1">
              <a:buFont typeface="Arial" pitchFamily="34" charset="0"/>
              <a:buChar char="•"/>
            </a:pPr>
            <a:r>
              <a:rPr lang="it-IT" sz="2800" dirty="0" smtClean="0"/>
              <a:t>Cauto</a:t>
            </a:r>
            <a:endParaRPr lang="it-IT" sz="2800" dirty="0" smtClean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3</a:t>
            </a:fld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conf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-58" t="23561" r="66365" b="1059"/>
          <a:stretch>
            <a:fillRect/>
          </a:stretch>
        </p:blipFill>
        <p:spPr>
          <a:xfrm>
            <a:off x="3275856" y="2852936"/>
            <a:ext cx="2520280" cy="2880320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conf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29683"/>
            <a:ext cx="7467600" cy="3814659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 descr="conf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64440" t="32984" b="2943"/>
          <a:stretch>
            <a:fillRect/>
          </a:stretch>
        </p:blipFill>
        <p:spPr>
          <a:xfrm>
            <a:off x="3635896" y="2492896"/>
            <a:ext cx="2659954" cy="2448272"/>
          </a:xfrm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Conformismo</a:t>
            </a:r>
            <a:endParaRPr lang="it-IT" dirty="0"/>
          </a:p>
        </p:txBody>
      </p:sp>
      <p:pic>
        <p:nvPicPr>
          <p:cNvPr id="4" name="Segnaposto contenuto 3" descr="Asch_experiment.sv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124744"/>
            <a:ext cx="5184576" cy="4241925"/>
          </a:xfrm>
        </p:spPr>
      </p:pic>
      <p:sp>
        <p:nvSpPr>
          <p:cNvPr id="6" name="CasellaDiTesto 5"/>
          <p:cNvSpPr txBox="1"/>
          <p:nvPr/>
        </p:nvSpPr>
        <p:spPr>
          <a:xfrm>
            <a:off x="899592" y="5157192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Nell’esperimento di </a:t>
            </a:r>
            <a:r>
              <a:rPr lang="it-IT" sz="2800" dirty="0" err="1" smtClean="0"/>
              <a:t>Ash</a:t>
            </a:r>
            <a:r>
              <a:rPr lang="it-IT" sz="2800" dirty="0" smtClean="0"/>
              <a:t> (1952) il </a:t>
            </a:r>
            <a:r>
              <a:rPr lang="it-IT" sz="2800" dirty="0" smtClean="0"/>
              <a:t>75% cede a conformismo almeno 1 volta, il 5% sempre.</a:t>
            </a:r>
            <a:endParaRPr lang="it-IT" sz="280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Solomon</a:t>
            </a:r>
            <a:r>
              <a:rPr lang="it-IT" dirty="0" smtClean="0"/>
              <a:t> </a:t>
            </a:r>
            <a:r>
              <a:rPr lang="it-IT" dirty="0" err="1" smtClean="0"/>
              <a:t>Asch</a:t>
            </a:r>
            <a:r>
              <a:rPr lang="it-IT" dirty="0" smtClean="0"/>
              <a:t> (1909-1996)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3356992"/>
            <a:ext cx="7467600" cy="311696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Professore americano di origini polacche</a:t>
            </a:r>
          </a:p>
          <a:p>
            <a:r>
              <a:rPr lang="it-IT" sz="2800" dirty="0" smtClean="0"/>
              <a:t>Studi sul conformismo e sul come si creano i giudizi</a:t>
            </a:r>
          </a:p>
          <a:p>
            <a:r>
              <a:rPr lang="it-IT" sz="2800" dirty="0" smtClean="0"/>
              <a:t>Professore di </a:t>
            </a:r>
            <a:r>
              <a:rPr lang="it-IT" sz="2800" dirty="0" err="1" smtClean="0"/>
              <a:t>Milgram</a:t>
            </a: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8</a:t>
            </a:fld>
            <a:endParaRPr lang="it-IT"/>
          </a:p>
        </p:txBody>
      </p:sp>
      <p:pic>
        <p:nvPicPr>
          <p:cNvPr id="5" name="Immagine 4" descr="asch.jf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90872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Influenza minoritaria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Teoria formulata da </a:t>
            </a:r>
            <a:r>
              <a:rPr lang="it-IT" sz="2800" dirty="0" err="1" smtClean="0"/>
              <a:t>Serge</a:t>
            </a:r>
            <a:r>
              <a:rPr lang="it-IT" sz="2800" dirty="0" smtClean="0"/>
              <a:t> </a:t>
            </a:r>
            <a:r>
              <a:rPr lang="it-IT" sz="2800" dirty="0" err="1" smtClean="0"/>
              <a:t>Moscovici</a:t>
            </a:r>
            <a:r>
              <a:rPr lang="it-IT" sz="2800" dirty="0" smtClean="0"/>
              <a:t> (1925-2015)</a:t>
            </a:r>
          </a:p>
          <a:p>
            <a:r>
              <a:rPr lang="it-IT" sz="2800" dirty="0" smtClean="0"/>
              <a:t>Rumeno naturalizzato francese</a:t>
            </a:r>
          </a:p>
          <a:p>
            <a:r>
              <a:rPr lang="it-IT" sz="2800" dirty="0" smtClean="0"/>
              <a:t>Differenze tra </a:t>
            </a:r>
          </a:p>
          <a:p>
            <a:pPr lvl="1"/>
            <a:r>
              <a:rPr lang="it-IT" sz="2800" dirty="0" smtClean="0"/>
              <a:t>Influenza minoritaria </a:t>
            </a:r>
          </a:p>
          <a:p>
            <a:pPr lvl="2"/>
            <a:r>
              <a:rPr lang="it-IT" sz="2800" dirty="0" smtClean="0"/>
              <a:t>Possibile in contesto conflittuale</a:t>
            </a:r>
          </a:p>
          <a:p>
            <a:pPr lvl="1"/>
            <a:r>
              <a:rPr lang="it-IT" sz="2800" dirty="0" smtClean="0"/>
              <a:t>Influenza maggioritaria</a:t>
            </a:r>
          </a:p>
          <a:p>
            <a:pPr lvl="2"/>
            <a:r>
              <a:rPr lang="it-IT" sz="2800" dirty="0" smtClean="0"/>
              <a:t>Possibile in contesto conflittuale</a:t>
            </a:r>
          </a:p>
          <a:p>
            <a:pPr lvl="2"/>
            <a:r>
              <a:rPr lang="it-IT" sz="2800" dirty="0" smtClean="0"/>
              <a:t>Possibile in </a:t>
            </a:r>
            <a:r>
              <a:rPr lang="it-IT" sz="2800" dirty="0" smtClean="0"/>
              <a:t>contesto collaborativo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8CA124-56FA-446A-8E22-774EB37C4EE6}" type="slidenum">
              <a:rPr lang="it-IT" smtClean="0"/>
              <a:t>9</a:t>
            </a:fld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103</TotalTime>
  <Words>230</Words>
  <Application>Microsoft Office PowerPoint</Application>
  <PresentationFormat>Presentazione su schermo 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Loggia</vt:lpstr>
      <vt:lpstr>Corso di Psicologia del Lavoro e delle Organizzazioni </vt:lpstr>
      <vt:lpstr>Diapositiva 2</vt:lpstr>
      <vt:lpstr>Confronto liste</vt:lpstr>
      <vt:lpstr>Diapositiva 4</vt:lpstr>
      <vt:lpstr>Diapositiva 5</vt:lpstr>
      <vt:lpstr>Diapositiva 6</vt:lpstr>
      <vt:lpstr>Conformismo</vt:lpstr>
      <vt:lpstr>Solomon Asch (1909-1996)</vt:lpstr>
      <vt:lpstr>Influenza minoritaria</vt:lpstr>
      <vt:lpstr>Social Identity Theory</vt:lpstr>
      <vt:lpstr> Henri Tajfel  (1919-1982)</vt:lpstr>
      <vt:lpstr>Regole della Gestalt</vt:lpstr>
      <vt:lpstr>Kurt Lewin (1890-1947)</vt:lpstr>
      <vt:lpstr>La leadership secondo Lewin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marco.montanari</dc:creator>
  <cp:lastModifiedBy>marco.montanari</cp:lastModifiedBy>
  <cp:revision>11</cp:revision>
  <dcterms:created xsi:type="dcterms:W3CDTF">2018-03-15T09:00:07Z</dcterms:created>
  <dcterms:modified xsi:type="dcterms:W3CDTF">2018-03-15T10:43:24Z</dcterms:modified>
</cp:coreProperties>
</file>