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877DC2-9A6A-44E9-9B23-A9583C436AB2}" type="datetimeFigureOut">
              <a:rPr kumimoji="1" lang="ja-JP" altLang="en-US" smtClean="0"/>
              <a:t>2018/3/8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5D8E1-3E9A-4F91-B8F6-8338CE2A8B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83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マスター字幕の書式設定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9CE7E-3D28-45B0-9A11-1F018B4DFC3C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06B40-3C26-4D0F-A85E-F93AA56E31CD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69538-04A7-4DDE-B1AF-E04C45562ECB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081CC-87EA-4837-ABE0-0B0498C4098B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0501A-E231-4A5B-866A-4F13C832AF66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8A06A-570E-4840-8841-C0C890B41A3F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2C88-037B-4DE7-89DD-D5993DF6593B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4E34-D47D-4284-801C-1C0BAFB5423A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F6E06-1377-4275-BDC6-35A15106835B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4ADD-E382-45BB-84D1-1A4C174D77DF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AC060-AB4C-4462-A970-5C7A96943F36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2E8FC-9FF9-4003-8B24-7D608E8C0E46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51617-54FF-4BF3-84D9-CB80245B8BB2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3F7F9-F470-4551-A691-D280084B5373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C6475-3468-4529-9C06-EEB89E8AB1C5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E39C5-BB57-4194-BA69-2654151199FE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1C336-AF15-42FB-99A3-C4B5A7E6E6AF}" type="datetime1">
              <a:rPr lang="en-US" altLang="ja-JP" smtClean="0"/>
              <a:t>3/8/2018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t.wikipedia.org/wiki/Elton_George_May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en.wiktionary.org/wiki/if_all_you_have_is_a_hammer,_everything_looks_like_a_nai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672FA2-B2BE-4505-94AD-A1FDD8EA90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err="1"/>
              <a:t>Psicologia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lavoro</a:t>
            </a:r>
            <a:r>
              <a:rPr kumimoji="1" lang="en-US" altLang="ja-JP" dirty="0"/>
              <a:t> e </a:t>
            </a:r>
            <a:r>
              <a:rPr kumimoji="1" lang="en-US" altLang="ja-JP" dirty="0" err="1"/>
              <a:t>delle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organizzazioni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147D1D4-1152-4F8B-BD59-8D84F066F0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err="1"/>
              <a:t>Docente</a:t>
            </a:r>
            <a:r>
              <a:rPr kumimoji="1" lang="en-US" altLang="ja-JP" dirty="0"/>
              <a:t> Marco </a:t>
            </a:r>
            <a:r>
              <a:rPr kumimoji="1" lang="en-US" altLang="ja-JP" dirty="0" err="1"/>
              <a:t>Montanari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 err="1"/>
              <a:t>Parte</a:t>
            </a:r>
            <a:r>
              <a:rPr kumimoji="1" lang="en-US" altLang="ja-JP" dirty="0"/>
              <a:t> B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3A483A-70CF-46B4-B62C-D4A99EF1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83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4344B2-674D-40DC-B7D5-64094CD32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Caratteristiche</a:t>
            </a:r>
            <a:r>
              <a:rPr kumimoji="1" lang="en-US" altLang="ja-JP" dirty="0"/>
              <a:t> base del burn out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FC3D164-75B5-4AB4-9442-D777B43F0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4209153" cy="3777622"/>
          </a:xfrm>
        </p:spPr>
        <p:txBody>
          <a:bodyPr/>
          <a:lstStyle/>
          <a:p>
            <a:r>
              <a:rPr lang="en-US" altLang="ja-JP" dirty="0"/>
              <a:t>Emotional exhaustion</a:t>
            </a:r>
          </a:p>
          <a:p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Depersonalization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Decline of professional efficacy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84C26A-AE56-4C5E-8B3A-3D75C75EB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FA5A12-45ED-43C0-A5B4-5884A2692356}"/>
              </a:ext>
            </a:extLst>
          </p:cNvPr>
          <p:cNvSpPr txBox="1"/>
          <p:nvPr/>
        </p:nvSpPr>
        <p:spPr>
          <a:xfrm>
            <a:off x="7858539" y="2252868"/>
            <a:ext cx="30347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b="1" dirty="0"/>
              <a:t>NEL SOCIALE E NELLE RELAZIONI INTERPERSONALI</a:t>
            </a:r>
            <a:endParaRPr kumimoji="1" lang="ja-JP" altLang="en-US" sz="2800" b="1" dirty="0"/>
          </a:p>
        </p:txBody>
      </p:sp>
      <p:sp>
        <p:nvSpPr>
          <p:cNvPr id="7" name="右中かっこ 6">
            <a:extLst>
              <a:ext uri="{FF2B5EF4-FFF2-40B4-BE49-F238E27FC236}">
                <a16:creationId xmlns:a16="http://schemas.microsoft.com/office/drawing/2014/main" id="{3E7CF0C7-07A3-47A9-8BB6-FAF9112C01BD}"/>
              </a:ext>
            </a:extLst>
          </p:cNvPr>
          <p:cNvSpPr/>
          <p:nvPr/>
        </p:nvSpPr>
        <p:spPr>
          <a:xfrm>
            <a:off x="5817703" y="2398642"/>
            <a:ext cx="1855305" cy="1106699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1501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688E3-4B79-48EE-AA2A-0BAFBA6C1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Domande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9BDB64-9ADD-416C-A94C-5D1803219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Perche` </a:t>
            </a:r>
            <a:r>
              <a:rPr kumimoji="1" lang="en-US" altLang="ja-JP" dirty="0" err="1"/>
              <a:t>importante</a:t>
            </a:r>
            <a:r>
              <a:rPr kumimoji="1" lang="en-US" altLang="ja-JP" dirty="0"/>
              <a:t> Maslow?</a:t>
            </a:r>
          </a:p>
          <a:p>
            <a:endParaRPr lang="en-US" altLang="ja-JP" dirty="0"/>
          </a:p>
          <a:p>
            <a:r>
              <a:rPr kumimoji="1" lang="en-US" altLang="ja-JP" dirty="0" err="1"/>
              <a:t>Piramide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bisogni</a:t>
            </a:r>
            <a:r>
              <a:rPr kumimoji="1" lang="en-US" altLang="ja-JP" dirty="0"/>
              <a:t>: </a:t>
            </a:r>
            <a:r>
              <a:rPr kumimoji="1" lang="en-US" altLang="ja-JP" dirty="0" err="1"/>
              <a:t>cos’e</a:t>
            </a:r>
            <a:r>
              <a:rPr kumimoji="1" lang="en-US" altLang="ja-JP" dirty="0"/>
              <a:t>`?</a:t>
            </a:r>
          </a:p>
          <a:p>
            <a:endParaRPr lang="en-US" altLang="ja-JP" dirty="0"/>
          </a:p>
          <a:p>
            <a:r>
              <a:rPr kumimoji="1" lang="en-US" altLang="ja-JP" dirty="0"/>
              <a:t>Perche` </a:t>
            </a:r>
            <a:r>
              <a:rPr kumimoji="1" lang="en-US" altLang="ja-JP" dirty="0" err="1"/>
              <a:t>l’a</a:t>
            </a:r>
            <a:r>
              <a:rPr lang="en-US" altLang="ja-JP" dirty="0" err="1"/>
              <a:t>spetto</a:t>
            </a:r>
            <a:r>
              <a:rPr lang="en-US" altLang="ja-JP" dirty="0"/>
              <a:t> </a:t>
            </a:r>
            <a:r>
              <a:rPr lang="en-US" altLang="ja-JP" dirty="0" err="1"/>
              <a:t>sociale</a:t>
            </a:r>
            <a:r>
              <a:rPr lang="en-US" altLang="ja-JP" dirty="0"/>
              <a:t> </a:t>
            </a:r>
            <a:r>
              <a:rPr lang="en-US" altLang="ja-JP"/>
              <a:t>e`</a:t>
            </a:r>
            <a:r>
              <a:rPr kumimoji="1" lang="en-US" altLang="ja-JP"/>
              <a:t> </a:t>
            </a:r>
            <a:r>
              <a:rPr kumimoji="1" lang="en-US" altLang="ja-JP" dirty="0" err="1"/>
              <a:t>importante</a:t>
            </a:r>
            <a:r>
              <a:rPr kumimoji="1" lang="en-US" altLang="ja-JP" dirty="0"/>
              <a:t>?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3C1DBD-C86B-4359-B37D-9FD51F1F3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36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8E1E6D-27B0-4F10-B3D0-0400831E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La </a:t>
            </a:r>
            <a:r>
              <a:rPr kumimoji="1" lang="en-US" altLang="ja-JP" dirty="0" err="1"/>
              <a:t>nascita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della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Psicologia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moderna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BE91CC-BDF2-48EF-92EB-D8C7BBFF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Esperimento</a:t>
            </a:r>
            <a:r>
              <a:rPr kumimoji="1" lang="en-US" altLang="ja-JP" dirty="0"/>
              <a:t> per la Western Electric </a:t>
            </a:r>
            <a:r>
              <a:rPr kumimoji="1" lang="en-US" altLang="ja-JP" dirty="0" err="1"/>
              <a:t>nel</a:t>
            </a:r>
            <a:r>
              <a:rPr kumimoji="1" lang="en-US" altLang="ja-JP" dirty="0"/>
              <a:t> 1927</a:t>
            </a:r>
          </a:p>
          <a:p>
            <a:endParaRPr kumimoji="1" lang="en-US" altLang="ja-JP" dirty="0"/>
          </a:p>
          <a:p>
            <a:r>
              <a:rPr lang="en-US" altLang="ja-JP" dirty="0" err="1"/>
              <a:t>Direttore</a:t>
            </a:r>
            <a:r>
              <a:rPr lang="en-US" altLang="ja-JP" dirty="0"/>
              <a:t> </a:t>
            </a:r>
            <a:r>
              <a:rPr lang="en-US" altLang="ja-JP" dirty="0">
                <a:hlinkClick r:id="rId2"/>
              </a:rPr>
              <a:t>Elton George Mayo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 err="1"/>
              <a:t>Teorizzazione</a:t>
            </a:r>
            <a:r>
              <a:rPr lang="en-US" altLang="ja-JP" dirty="0"/>
              <a:t> del </a:t>
            </a:r>
            <a:r>
              <a:rPr lang="en-US" altLang="ja-JP" dirty="0" err="1"/>
              <a:t>cosiddetto</a:t>
            </a:r>
            <a:r>
              <a:rPr lang="en-US" altLang="ja-JP" dirty="0"/>
              <a:t> </a:t>
            </a:r>
            <a:r>
              <a:rPr lang="en-US" altLang="ja-JP" dirty="0" err="1"/>
              <a:t>Effetto</a:t>
            </a:r>
            <a:r>
              <a:rPr lang="en-US" altLang="ja-JP" dirty="0"/>
              <a:t> Hawthorne</a:t>
            </a:r>
          </a:p>
          <a:p>
            <a:endParaRPr lang="en-US" altLang="ja-JP" dirty="0"/>
          </a:p>
          <a:p>
            <a:r>
              <a:rPr lang="en-US" altLang="ja-JP" dirty="0" err="1"/>
              <a:t>P</a:t>
            </a:r>
            <a:r>
              <a:rPr kumimoji="1" lang="en-US" altLang="ja-JP" dirty="0" err="1"/>
              <a:t>assaggio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lavoratore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visto</a:t>
            </a:r>
            <a:r>
              <a:rPr kumimoji="1" lang="en-US" altLang="ja-JP" dirty="0"/>
              <a:t> come </a:t>
            </a:r>
            <a:r>
              <a:rPr kumimoji="1" lang="en-US" altLang="ja-JP" dirty="0" err="1"/>
              <a:t>uomo</a:t>
            </a:r>
            <a:r>
              <a:rPr lang="en-US" altLang="ja-JP" dirty="0"/>
              <a:t> </a:t>
            </a:r>
            <a:r>
              <a:rPr lang="en-US" altLang="ja-JP" dirty="0" err="1"/>
              <a:t>razionale</a:t>
            </a:r>
            <a:r>
              <a:rPr lang="en-US" altLang="ja-JP" dirty="0"/>
              <a:t> e </a:t>
            </a:r>
            <a:r>
              <a:rPr lang="en-US" altLang="ja-JP" dirty="0" err="1"/>
              <a:t>motivato</a:t>
            </a:r>
            <a:r>
              <a:rPr lang="en-US" altLang="ja-JP" dirty="0"/>
              <a:t> solo da </a:t>
            </a:r>
            <a:r>
              <a:rPr lang="en-US" altLang="ja-JP" dirty="0" err="1"/>
              <a:t>denaro</a:t>
            </a:r>
            <a:r>
              <a:rPr lang="en-US" altLang="ja-JP" dirty="0"/>
              <a:t> ad </a:t>
            </a:r>
            <a:r>
              <a:rPr lang="en-US" altLang="ja-JP" dirty="0" err="1"/>
              <a:t>altro</a:t>
            </a:r>
            <a:r>
              <a:rPr lang="en-US" altLang="ja-JP" dirty="0"/>
              <a:t> 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6C2720-E753-4240-9C50-FE740C39D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13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3179AD-5A10-4FBC-A233-6B6C1E7FE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Aspetti</a:t>
            </a:r>
            <a:r>
              <a:rPr kumimoji="1" lang="en-US" altLang="ja-JP" dirty="0"/>
              <a:t> important </a:t>
            </a:r>
            <a:r>
              <a:rPr kumimoji="1" lang="en-US" altLang="ja-JP" dirty="0" err="1"/>
              <a:t>dell’effetto</a:t>
            </a:r>
            <a:r>
              <a:rPr kumimoji="1" lang="en-US" altLang="ja-JP" dirty="0"/>
              <a:t> Hawthorne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E19B37-D233-4FC7-9A0A-50D0473A9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Elementi</a:t>
            </a:r>
            <a:r>
              <a:rPr lang="en-US" altLang="ja-JP" dirty="0"/>
              <a:t> </a:t>
            </a:r>
            <a:r>
              <a:rPr lang="en-US" altLang="ja-JP" dirty="0" err="1"/>
              <a:t>prettamente</a:t>
            </a:r>
            <a:r>
              <a:rPr lang="en-US" altLang="ja-JP" dirty="0"/>
              <a:t> </a:t>
            </a:r>
            <a:r>
              <a:rPr lang="en-US" altLang="ja-JP" dirty="0" err="1"/>
              <a:t>sociali</a:t>
            </a:r>
            <a:r>
              <a:rPr lang="en-US" altLang="ja-JP" dirty="0"/>
              <a:t> </a:t>
            </a:r>
            <a:r>
              <a:rPr lang="en-US" altLang="ja-JP" dirty="0" err="1"/>
              <a:t>hanno</a:t>
            </a:r>
            <a:r>
              <a:rPr lang="en-US" altLang="ja-JP" dirty="0"/>
              <a:t> </a:t>
            </a:r>
            <a:r>
              <a:rPr lang="en-US" altLang="ja-JP" dirty="0" err="1"/>
              <a:t>effetti</a:t>
            </a:r>
            <a:r>
              <a:rPr lang="en-US" altLang="ja-JP" dirty="0"/>
              <a:t> </a:t>
            </a:r>
            <a:r>
              <a:rPr lang="en-US" altLang="ja-JP" dirty="0" err="1"/>
              <a:t>diretti</a:t>
            </a:r>
            <a:r>
              <a:rPr lang="en-US" altLang="ja-JP" dirty="0"/>
              <a:t> con la </a:t>
            </a:r>
            <a:r>
              <a:rPr lang="en-US" altLang="ja-JP" dirty="0" err="1"/>
              <a:t>produttivita</a:t>
            </a:r>
            <a:r>
              <a:rPr lang="en-US" altLang="ja-JP" dirty="0"/>
              <a:t>`.</a:t>
            </a:r>
          </a:p>
          <a:p>
            <a:endParaRPr lang="en-US" altLang="ja-JP" dirty="0"/>
          </a:p>
          <a:p>
            <a:r>
              <a:rPr kumimoji="1" lang="en-US" altLang="ja-JP" dirty="0" err="1"/>
              <a:t>Importante</a:t>
            </a:r>
            <a:r>
              <a:rPr kumimoji="1" lang="en-US" altLang="ja-JP" dirty="0"/>
              <a:t> dare </a:t>
            </a:r>
            <a:r>
              <a:rPr kumimoji="1" lang="en-US" altLang="ja-JP" dirty="0" err="1"/>
              <a:t>importanza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alle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persone</a:t>
            </a:r>
            <a:r>
              <a:rPr kumimoji="1" lang="en-US" altLang="ja-JP" dirty="0"/>
              <a:t> e a </a:t>
            </a:r>
            <a:r>
              <a:rPr kumimoji="1" lang="en-US" altLang="ja-JP" dirty="0" err="1"/>
              <a:t>quello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che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fanno</a:t>
            </a:r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 err="1"/>
              <a:t>Sono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basi</a:t>
            </a:r>
            <a:r>
              <a:rPr kumimoji="1" lang="en-US" altLang="ja-JP" dirty="0"/>
              <a:t> di </a:t>
            </a:r>
            <a:r>
              <a:rPr kumimoji="1" lang="en-US" altLang="ja-JP" dirty="0" err="1"/>
              <a:t>partenza</a:t>
            </a:r>
            <a:r>
              <a:rPr kumimoji="1" lang="en-US" altLang="ja-JP" dirty="0"/>
              <a:t> per la </a:t>
            </a:r>
            <a:r>
              <a:rPr kumimoji="1" lang="en-US" altLang="ja-JP" dirty="0" err="1"/>
              <a:t>nascita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concetto</a:t>
            </a:r>
            <a:r>
              <a:rPr kumimoji="1" lang="en-US" altLang="ja-JP" dirty="0"/>
              <a:t> di HUMAN RESOURCES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F2042F-CECC-4A55-9D46-FD08497DC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600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7FC3CA-A591-49F2-9AFF-E8115FB50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Elton George Mayo (1880-1947)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A9D7F5-ECF6-4A3A-842E-80BB60BFC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dirty="0" err="1"/>
              <a:t>Australiano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laurea</a:t>
            </a:r>
            <a:r>
              <a:rPr kumimoji="1" lang="en-US" altLang="ja-JP" dirty="0"/>
              <a:t> a Harvard, </a:t>
            </a:r>
            <a:r>
              <a:rPr kumimoji="1" lang="en-US" altLang="ja-JP" dirty="0" err="1"/>
              <a:t>insegna</a:t>
            </a:r>
            <a:r>
              <a:rPr kumimoji="1" lang="en-US" altLang="ja-JP" dirty="0"/>
              <a:t> in Australia per poi </a:t>
            </a:r>
            <a:r>
              <a:rPr kumimoji="1" lang="en-US" altLang="ja-JP" dirty="0" err="1"/>
              <a:t>tornare</a:t>
            </a:r>
            <a:r>
              <a:rPr kumimoji="1" lang="en-US" altLang="ja-JP" dirty="0"/>
              <a:t> </a:t>
            </a:r>
            <a:r>
              <a:rPr lang="en-US" altLang="ja-JP" dirty="0" err="1"/>
              <a:t>negli</a:t>
            </a:r>
            <a:r>
              <a:rPr lang="en-US" altLang="ja-JP" dirty="0"/>
              <a:t> USA, </a:t>
            </a:r>
            <a:r>
              <a:rPr lang="en-US" altLang="ja-JP" dirty="0" err="1"/>
              <a:t>sempre</a:t>
            </a:r>
            <a:r>
              <a:rPr lang="en-US" altLang="ja-JP" dirty="0"/>
              <a:t> ad Harvard</a:t>
            </a:r>
          </a:p>
          <a:p>
            <a:endParaRPr kumimoji="1" lang="en-US" altLang="ja-JP" dirty="0"/>
          </a:p>
          <a:p>
            <a:r>
              <a:rPr kumimoji="1" lang="en-US" altLang="ja-JP" dirty="0" err="1"/>
              <a:t>Fondatore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scuola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delle</a:t>
            </a:r>
            <a:r>
              <a:rPr kumimoji="1" lang="en-US" altLang="ja-JP" dirty="0"/>
              <a:t> Human Relation </a:t>
            </a:r>
            <a:r>
              <a:rPr kumimoji="1" lang="en-US" altLang="ja-JP" dirty="0" err="1"/>
              <a:t>negli</a:t>
            </a:r>
            <a:r>
              <a:rPr kumimoji="1" lang="en-US" altLang="ja-JP" dirty="0"/>
              <a:t> USA con al </a:t>
            </a:r>
            <a:r>
              <a:rPr kumimoji="1" lang="en-US" altLang="ja-JP" dirty="0" err="1"/>
              <a:t>centro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l’idea</a:t>
            </a:r>
            <a:r>
              <a:rPr kumimoji="1" lang="en-US" altLang="ja-JP" dirty="0"/>
              <a:t> di Human Factor in </a:t>
            </a:r>
            <a:r>
              <a:rPr kumimoji="1" lang="en-US" altLang="ja-JP" dirty="0" err="1"/>
              <a:t>contrapposizione</a:t>
            </a:r>
            <a:r>
              <a:rPr kumimoji="1" lang="en-US" altLang="ja-JP" dirty="0"/>
              <a:t> a </a:t>
            </a:r>
            <a:r>
              <a:rPr kumimoji="1" lang="en-US" altLang="ja-JP" dirty="0" err="1"/>
              <a:t>taylorismo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 err="1"/>
              <a:t>Centralita</a:t>
            </a:r>
            <a:r>
              <a:rPr kumimoji="1" lang="en-US" altLang="ja-JP" dirty="0"/>
              <a:t>` </a:t>
            </a:r>
            <a:r>
              <a:rPr kumimoji="1" lang="en-US" altLang="ja-JP" dirty="0" err="1"/>
              <a:t>dell’uomo</a:t>
            </a:r>
            <a:r>
              <a:rPr kumimoji="1" lang="en-US" altLang="ja-JP" dirty="0"/>
              <a:t> e </a:t>
            </a:r>
            <a:r>
              <a:rPr kumimoji="1" lang="en-US" altLang="ja-JP" dirty="0" err="1"/>
              <a:t>delle</a:t>
            </a:r>
            <a:r>
              <a:rPr kumimoji="1" lang="en-US" altLang="ja-JP" dirty="0"/>
              <a:t> sue </a:t>
            </a:r>
            <a:r>
              <a:rPr kumimoji="1" lang="en-US" altLang="ja-JP" dirty="0" err="1"/>
              <a:t>motivazioni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intrinseche</a:t>
            </a:r>
            <a:r>
              <a:rPr kumimoji="1" lang="en-US" altLang="ja-JP" dirty="0"/>
              <a:t>:</a:t>
            </a:r>
          </a:p>
          <a:p>
            <a:pPr lvl="1"/>
            <a:r>
              <a:rPr lang="it-IT" altLang="ja-JP" dirty="0"/>
              <a:t>L'uomo è fondamentalmente motivato da bisogni di natura sociale, e ottiene dal rapporto con gli altri il suo senso d'identità personale.</a:t>
            </a:r>
          </a:p>
          <a:p>
            <a:pPr lvl="1"/>
            <a:r>
              <a:rPr lang="it-IT" altLang="ja-JP" dirty="0"/>
              <a:t>In conseguenza della rivoluzione industriale e dell'organizzazione scientifica del lavoro, il lavoro stesso è privo di significato intrinseco, e la motivazione è da ricercare nei rapporti sociali che si formano sul lavoro.</a:t>
            </a:r>
          </a:p>
          <a:p>
            <a:pPr lvl="1"/>
            <a:r>
              <a:rPr lang="it-IT" altLang="ja-JP" dirty="0"/>
              <a:t>Il lavoratore è più influenzato dalla forza sociale del suo gruppo che da incentivi e controlli della Direzione.</a:t>
            </a:r>
          </a:p>
          <a:p>
            <a:pPr lvl="1"/>
            <a:r>
              <a:rPr lang="it-IT" altLang="ja-JP" dirty="0"/>
              <a:t>Il lavoratore risponde alla Direzione nella misura in cui essa ne rispetta i bisogni sociali.</a:t>
            </a:r>
          </a:p>
          <a:p>
            <a:pPr lvl="1"/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11D2EB6-1860-472B-9096-E8EF89066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72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DE77DE-B992-4FEC-A256-66A463704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Domande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4A69B6-485B-47CE-BD01-CD20CF2CA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952543E-8A3A-4BDA-8294-B4DA3AE85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46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F2BE99-A6C5-47F3-924F-C2E60144A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Cos’e</a:t>
            </a:r>
            <a:r>
              <a:rPr lang="en-US" altLang="ja-JP" dirty="0"/>
              <a:t>` </a:t>
            </a:r>
            <a:r>
              <a:rPr lang="en-US" altLang="ja-JP" dirty="0" err="1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Taylorismo</a:t>
            </a:r>
            <a:r>
              <a:rPr lang="en-US" altLang="ja-JP" dirty="0"/>
              <a:t> (e </a:t>
            </a:r>
            <a:r>
              <a:rPr lang="en-US" altLang="ja-JP" dirty="0" err="1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fordismo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496AFE-C07F-48B1-9697-05792C12B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Frederick Winslow Taylor (1856-1915) e` un </a:t>
            </a:r>
            <a:r>
              <a:rPr lang="en-US" altLang="ja-JP" dirty="0" err="1"/>
              <a:t>ingegnere</a:t>
            </a:r>
            <a:r>
              <a:rPr lang="en-US" altLang="ja-JP" dirty="0"/>
              <a:t> americano</a:t>
            </a:r>
          </a:p>
          <a:p>
            <a:endParaRPr lang="en-US" altLang="ja-JP" dirty="0"/>
          </a:p>
          <a:p>
            <a:r>
              <a:rPr lang="en-US" altLang="ja-JP" dirty="0" err="1"/>
              <a:t>Teorizza</a:t>
            </a:r>
            <a:r>
              <a:rPr lang="en-US" altLang="ja-JP" dirty="0"/>
              <a:t> le </a:t>
            </a:r>
            <a:r>
              <a:rPr lang="en-US" altLang="ja-JP" dirty="0" err="1"/>
              <a:t>basi</a:t>
            </a:r>
            <a:r>
              <a:rPr lang="en-US" altLang="ja-JP" dirty="0"/>
              <a:t> del management </a:t>
            </a:r>
            <a:r>
              <a:rPr lang="en-US" altLang="ja-JP" dirty="0" err="1"/>
              <a:t>dell’industria</a:t>
            </a:r>
            <a:r>
              <a:rPr lang="en-US" altLang="ja-JP" dirty="0"/>
              <a:t> di </a:t>
            </a:r>
            <a:r>
              <a:rPr lang="en-US" altLang="ja-JP" dirty="0" err="1"/>
              <a:t>massa</a:t>
            </a:r>
            <a:r>
              <a:rPr lang="en-US" altLang="ja-JP" dirty="0"/>
              <a:t> e </a:t>
            </a:r>
            <a:r>
              <a:rPr lang="en-US" altLang="ja-JP" dirty="0" err="1"/>
              <a:t>della</a:t>
            </a:r>
            <a:r>
              <a:rPr lang="en-US" altLang="ja-JP" dirty="0"/>
              <a:t> catena di </a:t>
            </a:r>
            <a:r>
              <a:rPr lang="en-US" altLang="ja-JP" dirty="0" err="1"/>
              <a:t>produzione</a:t>
            </a:r>
            <a:r>
              <a:rPr lang="en-US" altLang="ja-JP" dirty="0"/>
              <a:t>. </a:t>
            </a:r>
          </a:p>
          <a:p>
            <a:endParaRPr lang="en-US" altLang="ja-JP" dirty="0"/>
          </a:p>
          <a:p>
            <a:r>
              <a:rPr lang="en-US" altLang="ja-JP" dirty="0" err="1"/>
              <a:t>Epoca</a:t>
            </a:r>
            <a:r>
              <a:rPr lang="en-US" altLang="ja-JP" dirty="0"/>
              <a:t> </a:t>
            </a:r>
            <a:r>
              <a:rPr lang="en-US" altLang="ja-JP" dirty="0" err="1"/>
              <a:t>fordismo</a:t>
            </a:r>
            <a:r>
              <a:rPr lang="en-US" altLang="ja-JP" dirty="0"/>
              <a:t>, con </a:t>
            </a:r>
            <a:r>
              <a:rPr lang="en-US" altLang="ja-JP" dirty="0" err="1"/>
              <a:t>quello</a:t>
            </a:r>
            <a:r>
              <a:rPr lang="en-US" altLang="ja-JP" dirty="0"/>
              <a:t> </a:t>
            </a:r>
            <a:r>
              <a:rPr lang="en-US" altLang="ja-JP" dirty="0" err="1"/>
              <a:t>che</a:t>
            </a:r>
            <a:r>
              <a:rPr lang="en-US" altLang="ja-JP" dirty="0"/>
              <a:t> </a:t>
            </a:r>
            <a:r>
              <a:rPr lang="en-US" altLang="ja-JP" dirty="0" err="1"/>
              <a:t>comporta</a:t>
            </a:r>
            <a:r>
              <a:rPr lang="en-US" altLang="ja-JP" dirty="0"/>
              <a:t>.</a:t>
            </a:r>
          </a:p>
          <a:p>
            <a:endParaRPr lang="en-US" altLang="ja-JP" dirty="0"/>
          </a:p>
          <a:p>
            <a:r>
              <a:rPr lang="en-US" altLang="ja-JP" dirty="0"/>
              <a:t>(</a:t>
            </a:r>
            <a:r>
              <a:rPr lang="en-US" altLang="ja-JP" dirty="0" err="1"/>
              <a:t>modello</a:t>
            </a:r>
            <a:r>
              <a:rPr lang="en-US" altLang="ja-JP" dirty="0"/>
              <a:t> </a:t>
            </a:r>
            <a:r>
              <a:rPr lang="en-US" altLang="ja-JP" dirty="0" err="1"/>
              <a:t>ancora</a:t>
            </a:r>
            <a:r>
              <a:rPr lang="en-US" altLang="ja-JP" dirty="0"/>
              <a:t> </a:t>
            </a:r>
            <a:r>
              <a:rPr lang="en-US" altLang="ja-JP" dirty="0" err="1"/>
              <a:t>attuale</a:t>
            </a:r>
            <a:r>
              <a:rPr lang="en-US" altLang="ja-JP" dirty="0"/>
              <a:t> contrapposto con </a:t>
            </a:r>
            <a:r>
              <a:rPr lang="en-US" altLang="ja-JP" dirty="0" err="1"/>
              <a:t>il</a:t>
            </a:r>
            <a:r>
              <a:rPr lang="en-US" altLang="ja-JP" dirty="0"/>
              <a:t> </a:t>
            </a:r>
            <a:r>
              <a:rPr lang="en-US" altLang="ja-JP" dirty="0" err="1"/>
              <a:t>toyotismo</a:t>
            </a:r>
            <a:r>
              <a:rPr lang="en-US" altLang="ja-JP" dirty="0"/>
              <a:t>-&gt; </a:t>
            </a:r>
            <a:r>
              <a:rPr lang="en-US" altLang="ja-JP" dirty="0" err="1"/>
              <a:t>cosa</a:t>
            </a:r>
            <a:r>
              <a:rPr lang="en-US" altLang="ja-JP" dirty="0"/>
              <a:t>?)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FB887FD-A872-43EF-A543-B1D1DA70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672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FFAB36-4028-429E-896C-CEC4ED65A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La </a:t>
            </a:r>
            <a:r>
              <a:rPr kumimoji="1" lang="en-US" altLang="ja-JP" dirty="0" err="1"/>
              <a:t>motivazione</a:t>
            </a:r>
            <a:r>
              <a:rPr kumimoji="1" lang="en-US" altLang="ja-JP" dirty="0"/>
              <a:t> secondo Maslow</a:t>
            </a:r>
            <a:endParaRPr kumimoji="1" lang="ja-JP" altLang="en-US" dirty="0"/>
          </a:p>
        </p:txBody>
      </p:sp>
      <p:pic>
        <p:nvPicPr>
          <p:cNvPr id="6" name="コンテンツ プレースホルダー 5" descr="テキスト が含まれている画像&#10;&#10;非常に高い精度で生成された説明">
            <a:extLst>
              <a:ext uri="{FF2B5EF4-FFF2-40B4-BE49-F238E27FC236}">
                <a16:creationId xmlns:a16="http://schemas.microsoft.com/office/drawing/2014/main" id="{089424B4-6BCA-4AD3-8C61-B26A434BD3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1516" y="1992923"/>
            <a:ext cx="4282016" cy="3778250"/>
          </a:xfrm>
        </p:spPr>
      </p:pic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3989AF-BBFC-43F2-8F15-C28996AD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図 7" descr="スクリーンショット が含まれている画像&#10;&#10;高い精度で生成された説明">
            <a:extLst>
              <a:ext uri="{FF2B5EF4-FFF2-40B4-BE49-F238E27FC236}">
                <a16:creationId xmlns:a16="http://schemas.microsoft.com/office/drawing/2014/main" id="{1BC7E628-49E1-4B43-9A0D-B64477FFC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2774" y="2405579"/>
            <a:ext cx="5075125" cy="3322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356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C44CCA-17A8-4F5F-A643-15592A4CC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Abraham Maslow (1908-1970)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A0DBAFE-7D0A-4767-BAAF-75B618749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600"/>
            <a:ext cx="5204290" cy="3777622"/>
          </a:xfrm>
        </p:spPr>
        <p:txBody>
          <a:bodyPr/>
          <a:lstStyle/>
          <a:p>
            <a:r>
              <a:rPr lang="en-US" altLang="ja-JP" dirty="0" err="1"/>
              <a:t>Sua</a:t>
            </a:r>
            <a:r>
              <a:rPr lang="en-US" altLang="ja-JP" dirty="0"/>
              <a:t> </a:t>
            </a:r>
            <a:r>
              <a:rPr lang="en-US" altLang="ja-JP" dirty="0" err="1"/>
              <a:t>frase</a:t>
            </a:r>
            <a:r>
              <a:rPr lang="en-US" altLang="ja-JP" dirty="0"/>
              <a:t> </a:t>
            </a:r>
            <a:r>
              <a:rPr lang="en-US" altLang="ja-JP" dirty="0" err="1"/>
              <a:t>famosa</a:t>
            </a:r>
            <a:r>
              <a:rPr lang="en-US" altLang="ja-JP" dirty="0"/>
              <a:t>: "</a:t>
            </a:r>
            <a:r>
              <a:rPr lang="en-US" altLang="ja-JP" dirty="0">
                <a:hlinkClick r:id="rId2" tooltip="wikt:if all you have is a hammer, everything looks like a nail"/>
              </a:rPr>
              <a:t>if all you have is a hammer, everything looks like a nail</a:t>
            </a:r>
            <a:r>
              <a:rPr lang="en-US" altLang="ja-JP" dirty="0"/>
              <a:t>“</a:t>
            </a:r>
          </a:p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en-US" altLang="ja-JP" dirty="0"/>
              <a:t>Padre </a:t>
            </a:r>
            <a:r>
              <a:rPr lang="en-US" altLang="ja-JP" dirty="0" err="1"/>
              <a:t>p</a:t>
            </a:r>
            <a:r>
              <a:rPr kumimoji="1" lang="en-US" altLang="ja-JP" dirty="0" err="1"/>
              <a:t>sicologia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umanista</a:t>
            </a:r>
            <a:r>
              <a:rPr kumimoji="1" lang="en-US" altLang="ja-JP" dirty="0"/>
              <a:t>, </a:t>
            </a:r>
            <a:r>
              <a:rPr kumimoji="1" lang="en-US" altLang="ja-JP" dirty="0" err="1"/>
              <a:t>sua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piramide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bisogni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importante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ancora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oggi</a:t>
            </a: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43A446F-B2EB-4425-9EB7-B7C0D6C9B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図 5" descr="テキスト が含まれている画像&#10;&#10;非常に高い精度で生成された説明">
            <a:extLst>
              <a:ext uri="{FF2B5EF4-FFF2-40B4-BE49-F238E27FC236}">
                <a16:creationId xmlns:a16="http://schemas.microsoft.com/office/drawing/2014/main" id="{0278F95C-FB61-4AB2-8631-A4AD789985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7928" y="1503711"/>
            <a:ext cx="4067100" cy="40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735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D06345-DAB1-4929-85E1-CFAFF6BB1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Ruolo</a:t>
            </a:r>
            <a:r>
              <a:rPr kumimoji="1" lang="en-US" altLang="ja-JP" dirty="0"/>
              <a:t> del Gruppo di </a:t>
            </a:r>
            <a:r>
              <a:rPr kumimoji="1" lang="en-US" altLang="ja-JP" dirty="0" err="1"/>
              <a:t>Lavoro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005969-757F-4CAA-86FD-FB86508E4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/>
              <a:t>Effetto</a:t>
            </a:r>
            <a:r>
              <a:rPr lang="en-US" altLang="ja-JP" dirty="0"/>
              <a:t> Hawthorne (Gruppo come </a:t>
            </a:r>
            <a:r>
              <a:rPr lang="en-US" altLang="ja-JP" dirty="0" err="1"/>
              <a:t>motore</a:t>
            </a:r>
            <a:r>
              <a:rPr lang="en-US" altLang="ja-JP" dirty="0"/>
              <a:t>)</a:t>
            </a:r>
          </a:p>
          <a:p>
            <a:endParaRPr kumimoji="1" lang="en-US" altLang="ja-JP" dirty="0"/>
          </a:p>
          <a:p>
            <a:r>
              <a:rPr lang="en-US" altLang="ja-JP" dirty="0" err="1"/>
              <a:t>Piramide</a:t>
            </a:r>
            <a:r>
              <a:rPr lang="en-US" altLang="ja-JP" dirty="0"/>
              <a:t> </a:t>
            </a:r>
            <a:r>
              <a:rPr lang="en-US" altLang="ja-JP" dirty="0" err="1"/>
              <a:t>dei</a:t>
            </a:r>
            <a:r>
              <a:rPr lang="en-US" altLang="ja-JP" dirty="0"/>
              <a:t> </a:t>
            </a:r>
            <a:r>
              <a:rPr lang="en-US" altLang="ja-JP" dirty="0" err="1"/>
              <a:t>bisogni</a:t>
            </a:r>
            <a:r>
              <a:rPr lang="en-US" altLang="ja-JP" dirty="0"/>
              <a:t> (</a:t>
            </a:r>
            <a:r>
              <a:rPr lang="en-US" altLang="ja-JP" dirty="0" err="1"/>
              <a:t>appartenenza</a:t>
            </a:r>
            <a:r>
              <a:rPr lang="en-US" altLang="ja-JP" dirty="0"/>
              <a:t>)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Cosa dice </a:t>
            </a:r>
            <a:r>
              <a:rPr kumimoji="1" lang="en-US" altLang="ja-JP" dirty="0" err="1"/>
              <a:t>l’Etologia</a:t>
            </a:r>
            <a:r>
              <a:rPr kumimoji="1" lang="en-US" altLang="ja-JP" dirty="0"/>
              <a:t> (la </a:t>
            </a:r>
            <a:r>
              <a:rPr kumimoji="1" lang="en-US" altLang="ja-JP" dirty="0" err="1"/>
              <a:t>scimmia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nuda</a:t>
            </a:r>
            <a:r>
              <a:rPr kumimoji="1" lang="en-US" altLang="ja-JP" dirty="0"/>
              <a:t> di Morris) e la </a:t>
            </a:r>
            <a:r>
              <a:rPr kumimoji="1" lang="en-US" altLang="ja-JP" dirty="0" err="1"/>
              <a:t>letteratura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en-US" altLang="ja-JP" dirty="0" err="1"/>
              <a:t>Guarda</a:t>
            </a:r>
            <a:r>
              <a:rPr lang="en-US" altLang="ja-JP" dirty="0"/>
              <a:t>: Take care! The evaluation of a team-based burnout intervention program for oncology care providers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C27DF06-913C-4A16-A739-4F6D118F2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50770"/>
      </p:ext>
    </p:extLst>
  </p:cSld>
  <p:clrMapOvr>
    <a:masterClrMapping/>
  </p:clrMapOvr>
</p:sld>
</file>

<file path=ppt/theme/theme1.xml><?xml version="1.0" encoding="utf-8"?>
<a:theme xmlns:a="http://schemas.openxmlformats.org/drawingml/2006/main" name="ウィスプ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</TotalTime>
  <Words>418</Words>
  <Application>Microsoft Office PowerPoint</Application>
  <PresentationFormat>ワイド画面</PresentationFormat>
  <Paragraphs>77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メイリオ</vt:lpstr>
      <vt:lpstr>游ゴシック</vt:lpstr>
      <vt:lpstr>Arial</vt:lpstr>
      <vt:lpstr>Century Gothic</vt:lpstr>
      <vt:lpstr>Wingdings 3</vt:lpstr>
      <vt:lpstr>ウィスプ</vt:lpstr>
      <vt:lpstr>Psicologia del lavoro e delle organizzazioni</vt:lpstr>
      <vt:lpstr>La nascita della Psicologia del Lavoro moderna</vt:lpstr>
      <vt:lpstr>Aspetti important dell’effetto Hawthorne</vt:lpstr>
      <vt:lpstr>Elton George Mayo (1880-1947)</vt:lpstr>
      <vt:lpstr>Domande</vt:lpstr>
      <vt:lpstr>Cos’e` il Taylorismo (e il fordismo)</vt:lpstr>
      <vt:lpstr>La motivazione secondo Maslow</vt:lpstr>
      <vt:lpstr>Abraham Maslow (1908-1970)</vt:lpstr>
      <vt:lpstr>Ruolo del Gruppo di Lavoro</vt:lpstr>
      <vt:lpstr>Caratteristiche base del burn out</vt:lpstr>
      <vt:lpstr>Domande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del lavoro e delle organizzazioni</dc:title>
  <dc:creator>satoko hashimoto</dc:creator>
  <cp:lastModifiedBy>satoko hashimoto</cp:lastModifiedBy>
  <cp:revision>6</cp:revision>
  <dcterms:created xsi:type="dcterms:W3CDTF">2018-03-07T23:44:48Z</dcterms:created>
  <dcterms:modified xsi:type="dcterms:W3CDTF">2018-03-08T00:41:18Z</dcterms:modified>
</cp:coreProperties>
</file>