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4"/>
  </p:notesMasterIdLst>
  <p:sldIdLst>
    <p:sldId id="256" r:id="rId2"/>
    <p:sldId id="257" r:id="rId3"/>
    <p:sldId id="258" r:id="rId4"/>
    <p:sldId id="261" r:id="rId5"/>
    <p:sldId id="262" r:id="rId6"/>
    <p:sldId id="259" r:id="rId7"/>
    <p:sldId id="266" r:id="rId8"/>
    <p:sldId id="260" r:id="rId9"/>
    <p:sldId id="267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A1F61-CACB-4737-81AD-F717FE816ECF}" type="datetimeFigureOut">
              <a:rPr lang="it-IT" smtClean="0"/>
              <a:t>08/03/2018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E76B8-2AD1-4F77-8C40-3EA2FBE214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6680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E76B8-2AD1-4F77-8C40-3EA2FBE2140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1963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2F81E-644E-4087-BDE8-42CE8D74814C}" type="datetime1">
              <a:rPr lang="en-US" smtClean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094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76E6-F4CB-41F1-BF30-15C0702BE00E}" type="datetime1">
              <a:rPr lang="en-US" smtClean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576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9F7F-AEE3-4CAC-8C9F-AE9750F9D06F}" type="datetime1">
              <a:rPr lang="en-US" smtClean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6212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308C0-7F15-4803-996F-C7758819D779}" type="datetime1">
              <a:rPr lang="en-US" smtClean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020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F361-3BA4-405F-B476-4AE7603C7410}" type="datetime1">
              <a:rPr lang="en-US" smtClean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41022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DD01-62AB-4295-84CE-C22414A58DD8}" type="datetime1">
              <a:rPr lang="en-US" smtClean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266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125D-88F2-448E-B03B-CAAB4E971C98}" type="datetime1">
              <a:rPr lang="en-US" smtClean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215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210E3-2E81-4754-865A-827621A0F0C5}" type="datetime1">
              <a:rPr lang="en-US" smtClean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32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2AEE5-9800-4150-B361-509D35B07A7B}" type="datetime1">
              <a:rPr lang="en-US" smtClean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09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0E5F-8DED-483F-9E08-BC743BFD53E1}" type="datetime1">
              <a:rPr lang="en-US" smtClean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203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DB14-054D-463C-88D4-A697E6045F03}" type="datetime1">
              <a:rPr lang="en-US" smtClean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20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DBF7-9765-4C9F-8AF3-B2F1393A6594}" type="datetime1">
              <a:rPr lang="en-US" smtClean="0"/>
              <a:t>3/8/2018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130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B853-4D3C-47F1-8B92-1A9BBAF83C99}" type="datetime1">
              <a:rPr lang="en-US" smtClean="0"/>
              <a:t>3/8/2018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232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E61F3-1709-4F14-9352-1A6607F951D1}" type="datetime1">
              <a:rPr lang="en-US" smtClean="0"/>
              <a:t>3/8/2018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264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4A302-2CA9-48AA-9984-85B1F6736B80}" type="datetime1">
              <a:rPr lang="en-US" smtClean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95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4FCB-9408-4DFB-8EFE-347961596003}" type="datetime1">
              <a:rPr lang="en-US" smtClean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49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383E6-389E-4F96-801B-4FB3426AE4A4}" type="datetime1">
              <a:rPr lang="en-US" smtClean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Corso di Psicologia del Lavoro e delle Organizzazioni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Docente Marco Montanari</a:t>
            </a:r>
          </a:p>
          <a:p>
            <a:r>
              <a:rPr lang="it-IT" dirty="0" smtClean="0"/>
              <a:t>Parte C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611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Articolo Take Care!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smtClean="0"/>
              <a:t>Ruolo positivo dei ruoli: l’angelo guardiano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Problema con discussione: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La leadership come modo di gestione dei potenziali conflitti e risoluzione dei problemi.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Oppure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Un’organizzazione </a:t>
            </a:r>
            <a:r>
              <a:rPr lang="it-IT" dirty="0" err="1" smtClean="0"/>
              <a:t>peer</a:t>
            </a:r>
            <a:r>
              <a:rPr lang="it-IT" dirty="0" smtClean="0"/>
              <a:t> to </a:t>
            </a:r>
            <a:r>
              <a:rPr lang="it-IT" dirty="0" err="1" smtClean="0"/>
              <a:t>peer</a:t>
            </a:r>
            <a:r>
              <a:rPr lang="it-IT" dirty="0" smtClean="0"/>
              <a:t> più efficace nella pratica lavorativa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979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rapporto con l’autorità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2842054"/>
            <a:ext cx="8915400" cy="3069168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/>
              <a:t>La leadership come modo di gestione dei potenziali conflitti e risoluzione dei problemi.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Oppure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Un’organizzazione </a:t>
            </a:r>
            <a:r>
              <a:rPr lang="it-IT" dirty="0" err="1"/>
              <a:t>peer</a:t>
            </a:r>
            <a:r>
              <a:rPr lang="it-IT" dirty="0"/>
              <a:t> to </a:t>
            </a:r>
            <a:r>
              <a:rPr lang="it-IT" dirty="0" err="1"/>
              <a:t>peer</a:t>
            </a:r>
            <a:r>
              <a:rPr lang="it-IT" dirty="0"/>
              <a:t> più efficace nella pratica lavorativa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581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Domande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Esempi di meccanismi negativi di lavoro di gruppo</a:t>
            </a:r>
          </a:p>
          <a:p>
            <a:pPr lvl="1"/>
            <a:r>
              <a:rPr lang="it-IT" dirty="0" smtClean="0"/>
              <a:t>Stanford </a:t>
            </a:r>
            <a:r>
              <a:rPr lang="it-IT" dirty="0" err="1" smtClean="0"/>
              <a:t>prison</a:t>
            </a:r>
            <a:endParaRPr lang="it-IT" dirty="0" smtClean="0"/>
          </a:p>
          <a:p>
            <a:pPr lvl="1"/>
            <a:r>
              <a:rPr lang="it-IT" dirty="0" err="1" smtClean="0"/>
              <a:t>Roggers</a:t>
            </a:r>
            <a:r>
              <a:rPr lang="it-IT" dirty="0" smtClean="0"/>
              <a:t> Cave</a:t>
            </a:r>
          </a:p>
          <a:p>
            <a:pPr lvl="1"/>
            <a:endParaRPr lang="it-IT" dirty="0" smtClean="0"/>
          </a:p>
          <a:p>
            <a:r>
              <a:rPr lang="it-IT" dirty="0" smtClean="0"/>
              <a:t>Che ruolo ha il rapporto con l’autorità? </a:t>
            </a:r>
          </a:p>
          <a:p>
            <a:endParaRPr lang="it-IT" dirty="0" smtClean="0"/>
          </a:p>
          <a:p>
            <a:r>
              <a:rPr lang="it-IT" dirty="0" smtClean="0"/>
              <a:t>Quali proposte principali emergono?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489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Esperimento Stanford </a:t>
            </a:r>
            <a:r>
              <a:rPr lang="it-IT" dirty="0" err="1" smtClean="0"/>
              <a:t>Prison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18 soggetti</a:t>
            </a:r>
          </a:p>
          <a:p>
            <a:r>
              <a:rPr lang="it-IT" dirty="0" smtClean="0"/>
              <a:t>Tutti maschi, età simile, simile background</a:t>
            </a:r>
          </a:p>
          <a:p>
            <a:r>
              <a:rPr lang="it-IT" dirty="0" smtClean="0"/>
              <a:t>Selezionati tra 75 per loro equilibrio</a:t>
            </a:r>
          </a:p>
          <a:p>
            <a:endParaRPr lang="it-IT" dirty="0"/>
          </a:p>
          <a:p>
            <a:r>
              <a:rPr lang="it-IT" dirty="0" err="1" smtClean="0"/>
              <a:t>Deindividuazione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68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Philip George </a:t>
            </a:r>
            <a:r>
              <a:rPr lang="it-IT" dirty="0" err="1" smtClean="0"/>
              <a:t>Zimbardo</a:t>
            </a:r>
            <a:r>
              <a:rPr lang="it-IT" dirty="0" smtClean="0"/>
              <a:t> (1933-)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2133600"/>
            <a:ext cx="5912237" cy="3777622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Psicologo sociale americano, ex professore a Stanford</a:t>
            </a:r>
          </a:p>
          <a:p>
            <a:endParaRPr lang="it-IT" dirty="0" smtClean="0"/>
          </a:p>
          <a:p>
            <a:r>
              <a:rPr lang="it-IT" dirty="0" smtClean="0"/>
              <a:t>Testimoniato a favore di sergente </a:t>
            </a:r>
            <a:r>
              <a:rPr lang="it-IT" dirty="0" err="1" smtClean="0"/>
              <a:t>americando</a:t>
            </a:r>
            <a:r>
              <a:rPr lang="it-IT" dirty="0" smtClean="0"/>
              <a:t> protagonista di abusi a Abu </a:t>
            </a:r>
            <a:r>
              <a:rPr lang="it-IT" dirty="0" err="1" smtClean="0"/>
              <a:t>Ghraib</a:t>
            </a:r>
            <a:r>
              <a:rPr lang="it-IT" dirty="0" smtClean="0"/>
              <a:t> </a:t>
            </a:r>
          </a:p>
          <a:p>
            <a:endParaRPr lang="it-IT" dirty="0"/>
          </a:p>
          <a:p>
            <a:r>
              <a:rPr lang="it-IT" dirty="0"/>
              <a:t>Oggi fautore del movimento per l’eroe di ogni </a:t>
            </a:r>
            <a:r>
              <a:rPr lang="it-IT" dirty="0" smtClean="0"/>
              <a:t>giorno dopo che coi suoi studi ha evidenziato pericolo di:</a:t>
            </a:r>
          </a:p>
          <a:p>
            <a:pPr lvl="1"/>
            <a:r>
              <a:rPr lang="en-US" dirty="0" err="1" smtClean="0"/>
              <a:t>Disumanizzazione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altri</a:t>
            </a:r>
            <a:r>
              <a:rPr lang="en-US" dirty="0"/>
              <a:t>	</a:t>
            </a:r>
            <a:endParaRPr lang="en-US" dirty="0" smtClean="0"/>
          </a:p>
          <a:p>
            <a:pPr lvl="1"/>
            <a:r>
              <a:rPr lang="en-US" dirty="0" smtClean="0"/>
              <a:t>De-</a:t>
            </a:r>
            <a:r>
              <a:rPr lang="en-US" dirty="0" err="1" smtClean="0"/>
              <a:t>individuazione</a:t>
            </a:r>
            <a:endParaRPr lang="en-US" dirty="0"/>
          </a:p>
          <a:p>
            <a:pPr lvl="1"/>
            <a:r>
              <a:rPr lang="en-US" dirty="0" err="1" smtClean="0"/>
              <a:t>Diffusione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responsabilità</a:t>
            </a:r>
            <a:r>
              <a:rPr lang="en-US" dirty="0" smtClean="0"/>
              <a:t> </a:t>
            </a:r>
            <a:r>
              <a:rPr lang="en-US" dirty="0" err="1" smtClean="0"/>
              <a:t>personale</a:t>
            </a:r>
            <a:endParaRPr lang="en-US" dirty="0"/>
          </a:p>
          <a:p>
            <a:pPr lvl="1"/>
            <a:r>
              <a:rPr lang="en-US" dirty="0" err="1" smtClean="0"/>
              <a:t>Cieca</a:t>
            </a:r>
            <a:r>
              <a:rPr lang="en-US" dirty="0" smtClean="0"/>
              <a:t> </a:t>
            </a:r>
            <a:r>
              <a:rPr lang="en-US" dirty="0" err="1" smtClean="0"/>
              <a:t>obbedienza</a:t>
            </a:r>
            <a:r>
              <a:rPr lang="en-US" dirty="0" smtClean="0"/>
              <a:t> </a:t>
            </a:r>
            <a:r>
              <a:rPr lang="en-US" dirty="0" err="1" smtClean="0"/>
              <a:t>all’autorità</a:t>
            </a:r>
            <a:endParaRPr lang="en-US" dirty="0"/>
          </a:p>
          <a:p>
            <a:pPr lvl="1"/>
            <a:r>
              <a:rPr lang="en-US" dirty="0" err="1" smtClean="0"/>
              <a:t>Conformità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regole</a:t>
            </a:r>
            <a:r>
              <a:rPr lang="en-US" dirty="0" smtClean="0"/>
              <a:t> del </a:t>
            </a:r>
            <a:r>
              <a:rPr lang="en-US" dirty="0" err="1" smtClean="0"/>
              <a:t>gruppo</a:t>
            </a:r>
            <a:endParaRPr lang="en-US" dirty="0"/>
          </a:p>
          <a:p>
            <a:pPr lvl="1"/>
            <a:r>
              <a:rPr lang="en-US" dirty="0" err="1" smtClean="0"/>
              <a:t>Tolleranza</a:t>
            </a:r>
            <a:r>
              <a:rPr lang="en-US" dirty="0" smtClean="0"/>
              <a:t> </a:t>
            </a:r>
            <a:r>
              <a:rPr lang="en-US" dirty="0" err="1" smtClean="0"/>
              <a:t>passiva</a:t>
            </a:r>
            <a:r>
              <a:rPr lang="en-US" dirty="0" smtClean="0"/>
              <a:t>, </a:t>
            </a:r>
            <a:r>
              <a:rPr lang="en-US" dirty="0" err="1" smtClean="0"/>
              <a:t>accettazione</a:t>
            </a:r>
            <a:r>
              <a:rPr lang="en-US" dirty="0" smtClean="0"/>
              <a:t> </a:t>
            </a:r>
            <a:r>
              <a:rPr lang="en-US" dirty="0" err="1" smtClean="0"/>
              <a:t>passiva</a:t>
            </a:r>
            <a:r>
              <a:rPr lang="en-US" dirty="0" smtClean="0"/>
              <a:t> del</a:t>
            </a:r>
          </a:p>
          <a:p>
            <a:pPr lvl="1"/>
            <a:endParaRPr lang="en-US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1449" y="1905000"/>
            <a:ext cx="3485429" cy="258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717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Esperimento </a:t>
            </a:r>
            <a:r>
              <a:rPr lang="it-IT" dirty="0" err="1" smtClean="0"/>
              <a:t>Milgram</a:t>
            </a:r>
            <a:r>
              <a:rPr lang="it-IT" dirty="0" smtClean="0"/>
              <a:t> - 1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Esperimento comune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81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Esperimento </a:t>
            </a:r>
            <a:r>
              <a:rPr lang="it-IT" dirty="0" err="1" smtClean="0"/>
              <a:t>Milgram</a:t>
            </a:r>
            <a:r>
              <a:rPr lang="it-IT" dirty="0" smtClean="0"/>
              <a:t> - 2</a:t>
            </a:r>
            <a:endParaRPr lang="it-IT" dirty="0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504" y="4099698"/>
            <a:ext cx="4806826" cy="2144584"/>
          </a:xfr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5788" y="4099698"/>
            <a:ext cx="2409825" cy="2144584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429" y="1592027"/>
            <a:ext cx="2466975" cy="185737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4331" y="1393482"/>
            <a:ext cx="2681282" cy="225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74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Importanza ruoli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Limiti e potenza dei gruppi di lavoro: </a:t>
            </a:r>
          </a:p>
          <a:p>
            <a:pPr lvl="1"/>
            <a:r>
              <a:rPr lang="it-IT" dirty="0" smtClean="0"/>
              <a:t>il ruolo</a:t>
            </a:r>
          </a:p>
          <a:p>
            <a:pPr lvl="1"/>
            <a:r>
              <a:rPr lang="it-IT" dirty="0" smtClean="0"/>
              <a:t>L’obiettivo comune</a:t>
            </a:r>
          </a:p>
          <a:p>
            <a:pPr lvl="1"/>
            <a:r>
              <a:rPr lang="it-IT" dirty="0" smtClean="0"/>
              <a:t>La competizione</a:t>
            </a:r>
          </a:p>
          <a:p>
            <a:pPr lvl="1"/>
            <a:r>
              <a:rPr lang="it-IT" dirty="0" smtClean="0"/>
              <a:t>Il gioco di squadra</a:t>
            </a:r>
          </a:p>
          <a:p>
            <a:pPr lvl="1"/>
            <a:r>
              <a:rPr lang="it-IT" dirty="0" smtClean="0"/>
              <a:t>altri</a:t>
            </a:r>
          </a:p>
          <a:p>
            <a:pPr lvl="1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265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05233" y="624110"/>
            <a:ext cx="10420864" cy="1280890"/>
          </a:xfrm>
        </p:spPr>
        <p:txBody>
          <a:bodyPr/>
          <a:lstStyle/>
          <a:p>
            <a:r>
              <a:rPr lang="it-IT" dirty="0" err="1"/>
              <a:t>Robber’s</a:t>
            </a:r>
            <a:r>
              <a:rPr lang="it-IT" dirty="0"/>
              <a:t> Cave State </a:t>
            </a:r>
            <a:r>
              <a:rPr lang="it-IT" dirty="0" smtClean="0"/>
              <a:t>Camp - Experiment 1</a:t>
            </a:r>
            <a:endParaRPr lang="it-IT" dirty="0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978" y="1849695"/>
            <a:ext cx="2857500" cy="1600200"/>
          </a:xfr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780" y="1849695"/>
            <a:ext cx="2524125" cy="180975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978" y="4077557"/>
            <a:ext cx="2247900" cy="2038350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478" y="3918169"/>
            <a:ext cx="2742427" cy="235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120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13470" y="624110"/>
            <a:ext cx="10371437" cy="1280890"/>
          </a:xfrm>
        </p:spPr>
        <p:txBody>
          <a:bodyPr/>
          <a:lstStyle/>
          <a:p>
            <a:r>
              <a:rPr lang="it-IT" dirty="0" err="1"/>
              <a:t>Robber’s</a:t>
            </a:r>
            <a:r>
              <a:rPr lang="it-IT" dirty="0"/>
              <a:t> Cave State </a:t>
            </a:r>
            <a:r>
              <a:rPr lang="it-IT" dirty="0" smtClean="0"/>
              <a:t>Camp -  </a:t>
            </a:r>
            <a:r>
              <a:rPr lang="it-IT" dirty="0" smtClean="0"/>
              <a:t>Experiment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22 maschi</a:t>
            </a:r>
          </a:p>
          <a:p>
            <a:r>
              <a:rPr lang="it-IT" dirty="0" smtClean="0"/>
              <a:t>Tutti tra 11 e 12 anni, </a:t>
            </a:r>
            <a:r>
              <a:rPr lang="it-IT" dirty="0" err="1" smtClean="0"/>
              <a:t>backgorund</a:t>
            </a:r>
            <a:r>
              <a:rPr lang="it-IT" dirty="0" smtClean="0"/>
              <a:t> simile</a:t>
            </a:r>
          </a:p>
          <a:p>
            <a:endParaRPr lang="it-IT" dirty="0"/>
          </a:p>
          <a:p>
            <a:r>
              <a:rPr lang="it-IT" dirty="0"/>
              <a:t>3</a:t>
            </a:r>
            <a:r>
              <a:rPr lang="it-IT" dirty="0" smtClean="0"/>
              <a:t> stadi</a:t>
            </a:r>
          </a:p>
          <a:p>
            <a:pPr lvl="1"/>
            <a:r>
              <a:rPr lang="it-IT" dirty="0" smtClean="0"/>
              <a:t>Team </a:t>
            </a:r>
            <a:r>
              <a:rPr lang="it-IT" dirty="0" err="1" smtClean="0"/>
              <a:t>bulding</a:t>
            </a:r>
            <a:endParaRPr lang="it-IT" dirty="0" smtClean="0"/>
          </a:p>
          <a:p>
            <a:pPr lvl="1"/>
            <a:r>
              <a:rPr lang="it-IT" dirty="0" smtClean="0"/>
              <a:t>Confronto tra </a:t>
            </a:r>
            <a:r>
              <a:rPr lang="it-IT" dirty="0" smtClean="0"/>
              <a:t>team, parzialmente fallito</a:t>
            </a:r>
            <a:endParaRPr lang="it-IT" dirty="0" smtClean="0"/>
          </a:p>
          <a:p>
            <a:pPr lvl="1"/>
            <a:r>
              <a:rPr lang="it-IT" dirty="0" smtClean="0"/>
              <a:t>Unione per obiettivo </a:t>
            </a:r>
            <a:r>
              <a:rPr lang="it-IT" dirty="0" smtClean="0"/>
              <a:t>comune (</a:t>
            </a:r>
            <a:r>
              <a:rPr lang="it-IT" u="sng" dirty="0" smtClean="0"/>
              <a:t>semplice convivenza non sufficiente</a:t>
            </a:r>
            <a:r>
              <a:rPr lang="it-IT" dirty="0" smtClean="0"/>
              <a:t>)</a:t>
            </a:r>
            <a:endParaRPr lang="it-IT" dirty="0" smtClean="0"/>
          </a:p>
          <a:p>
            <a:pPr lvl="1"/>
            <a:endParaRPr lang="it-IT" dirty="0"/>
          </a:p>
          <a:p>
            <a:r>
              <a:rPr lang="it-IT" dirty="0" smtClean="0"/>
              <a:t>Esperimento condotto da David </a:t>
            </a:r>
            <a:r>
              <a:rPr lang="it-IT" dirty="0" err="1" smtClean="0"/>
              <a:t>Berrey</a:t>
            </a:r>
            <a:r>
              <a:rPr lang="it-IT" dirty="0" smtClean="0"/>
              <a:t> con bambini libanesi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726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Muzafer</a:t>
            </a:r>
            <a:r>
              <a:rPr lang="it-IT" dirty="0" smtClean="0"/>
              <a:t> </a:t>
            </a:r>
            <a:r>
              <a:rPr lang="it-IT" dirty="0" err="1" smtClean="0"/>
              <a:t>Sherif</a:t>
            </a:r>
            <a:r>
              <a:rPr lang="it-IT" dirty="0" smtClean="0"/>
              <a:t> (1906-1988)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Esperimento </a:t>
            </a:r>
            <a:r>
              <a:rPr lang="it-IT" dirty="0" err="1" smtClean="0"/>
              <a:t>Robber’s</a:t>
            </a:r>
            <a:r>
              <a:rPr lang="it-IT" dirty="0" smtClean="0"/>
              <a:t> Cave State Camp</a:t>
            </a:r>
          </a:p>
          <a:p>
            <a:endParaRPr lang="it-IT" dirty="0" smtClean="0"/>
          </a:p>
          <a:p>
            <a:r>
              <a:rPr lang="it-IT" dirty="0" smtClean="0"/>
              <a:t>Studi su </a:t>
            </a:r>
            <a:r>
              <a:rPr lang="it-IT" dirty="0" err="1" smtClean="0"/>
              <a:t>cooperatismo</a:t>
            </a:r>
            <a:r>
              <a:rPr lang="it-IT" dirty="0" smtClean="0"/>
              <a:t> e su conflitto</a:t>
            </a:r>
            <a:endParaRPr lang="it-IT" dirty="0"/>
          </a:p>
          <a:p>
            <a:endParaRPr lang="it-IT" dirty="0" smtClean="0"/>
          </a:p>
          <a:p>
            <a:r>
              <a:rPr lang="it-IT" dirty="0" smtClean="0"/>
              <a:t>Studi su conformismo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314090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82</TotalTime>
  <Words>290</Words>
  <Application>Microsoft Office PowerPoint</Application>
  <PresentationFormat>Widescreen</PresentationFormat>
  <Paragraphs>86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Filo</vt:lpstr>
      <vt:lpstr>Corso di Psicologia del Lavoro e delle Organizzazioni</vt:lpstr>
      <vt:lpstr>Esperimento Stanford Prison</vt:lpstr>
      <vt:lpstr>Philip George Zimbardo (1933-)</vt:lpstr>
      <vt:lpstr>Esperimento Milgram - 1</vt:lpstr>
      <vt:lpstr>Esperimento Milgram - 2</vt:lpstr>
      <vt:lpstr>Importanza ruoli</vt:lpstr>
      <vt:lpstr>Robber’s Cave State Camp - Experiment 1</vt:lpstr>
      <vt:lpstr>Robber’s Cave State Camp -  Experiment 2</vt:lpstr>
      <vt:lpstr>Muzafer Sherif (1906-1988)</vt:lpstr>
      <vt:lpstr>Articolo Take Care!</vt:lpstr>
      <vt:lpstr>Il rapporto con l’autorità</vt:lpstr>
      <vt:lpstr>Domande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Psicologia del Lavoro e delle Organizzazioni</dc:title>
  <dc:creator>Laboratorio 3</dc:creator>
  <cp:lastModifiedBy>Laboratorio 3</cp:lastModifiedBy>
  <cp:revision>10</cp:revision>
  <dcterms:created xsi:type="dcterms:W3CDTF">2018-03-08T08:34:36Z</dcterms:created>
  <dcterms:modified xsi:type="dcterms:W3CDTF">2018-03-08T10:09:25Z</dcterms:modified>
</cp:coreProperties>
</file>