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58" r:id="rId3"/>
    <p:sldId id="259" r:id="rId4"/>
    <p:sldId id="261" r:id="rId5"/>
    <p:sldId id="263" r:id="rId6"/>
    <p:sldId id="262" r:id="rId7"/>
    <p:sldId id="257" r:id="rId8"/>
    <p:sldId id="265" r:id="rId9"/>
    <p:sldId id="267" r:id="rId10"/>
    <p:sldId id="264" r:id="rId11"/>
    <p:sldId id="266" r:id="rId12"/>
    <p:sldId id="268" r:id="rId13"/>
    <p:sldId id="271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7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7812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66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6815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40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81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9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1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0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5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5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3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7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0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aggiungere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4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55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co.montanari@uniroma1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7ED0588-1026-B143-A548-5F92DD859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Corso di </a:t>
            </a:r>
            <a:br>
              <a:rPr lang="it-IT" dirty="0"/>
            </a:br>
            <a:r>
              <a:rPr lang="it-IT" dirty="0"/>
              <a:t>Psicologia del lavoro</a:t>
            </a:r>
            <a:br>
              <a:rPr lang="it-IT" dirty="0"/>
            </a:br>
            <a:r>
              <a:rPr lang="en-US" dirty="0"/>
              <a:t>e</a:t>
            </a:r>
            <a:r>
              <a:rPr lang="it-IT" dirty="0"/>
              <a:t> delle organizzazioni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8DD3D646-DAB5-154B-B56F-527CC20B33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Docente Marco Montanari</a:t>
            </a:r>
          </a:p>
          <a:p>
            <a:r>
              <a:rPr lang="it-IT" dirty="0"/>
              <a:t>Parte A</a:t>
            </a:r>
          </a:p>
        </p:txBody>
      </p:sp>
    </p:spTree>
    <p:extLst>
      <p:ext uri="{BB962C8B-B14F-4D97-AF65-F5344CB8AC3E}">
        <p14:creationId xmlns:p14="http://schemas.microsoft.com/office/powerpoint/2010/main" val="3298488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FD98BCC-C94A-FA4A-84D1-DF6A96BB1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Benessere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5813A81-5A14-CF42-B852-C90E56AC0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it-I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Cosa significa in un contesto ospedaliero «benessere del lavoratore»</a:t>
            </a:r>
          </a:p>
          <a:p>
            <a:pPr lvl="0"/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Perche’ importante?</a:t>
            </a:r>
          </a:p>
          <a:p>
            <a:pPr lvl="0"/>
            <a:endParaRPr lang="it-I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 sono i rischi?</a:t>
            </a:r>
            <a:endParaRPr lang="it-I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912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87AB49-712B-4EC2-A322-78DF4E39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Produttivita</a:t>
            </a:r>
            <a:r>
              <a:rPr kumimoji="1" lang="en-US" altLang="ja-JP" dirty="0"/>
              <a:t>`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2B4626D-3E19-4E9C-88BB-6B84B9954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kumimoji="1" lang="en-US" altLang="ja-JP" dirty="0"/>
          </a:p>
          <a:p>
            <a:pPr marL="0" indent="0" algn="r">
              <a:buNone/>
            </a:pPr>
            <a:endParaRPr kumimoji="1" lang="en-US" altLang="ja-JP" dirty="0"/>
          </a:p>
          <a:p>
            <a:pPr marL="0" indent="0" algn="r">
              <a:buNone/>
            </a:pPr>
            <a:endParaRPr kumimoji="1" lang="en-US" altLang="ja-JP" dirty="0"/>
          </a:p>
          <a:p>
            <a:pPr marL="0" indent="0" algn="r">
              <a:buNone/>
            </a:pPr>
            <a:r>
              <a:rPr kumimoji="1" lang="en-US" altLang="ja-JP" dirty="0"/>
              <a:t>……E </a:t>
            </a:r>
            <a:r>
              <a:rPr kumimoji="1" lang="en-US" altLang="ja-JP" dirty="0" err="1"/>
              <a:t>interelazioni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791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C1FC93C-EE0D-4C11-B52B-188AD4C4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Quale </a:t>
            </a:r>
            <a:r>
              <a:rPr kumimoji="1" lang="en-US" altLang="ja-JP" dirty="0" err="1"/>
              <a:t>rapporto</a:t>
            </a:r>
            <a:r>
              <a:rPr kumimoji="1" lang="en-US" altLang="ja-JP" dirty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700E18E-97C7-4134-BF45-5B5911243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Quale </a:t>
            </a:r>
            <a:r>
              <a:rPr kumimoji="1" lang="en-US" altLang="ja-JP" dirty="0" err="1"/>
              <a:t>rapporto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c’e</a:t>
            </a:r>
            <a:r>
              <a:rPr kumimoji="1" lang="en-US" altLang="ja-JP" dirty="0"/>
              <a:t>` </a:t>
            </a:r>
            <a:r>
              <a:rPr kumimoji="1" lang="en-US" altLang="ja-JP" dirty="0" err="1"/>
              <a:t>tra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benessere</a:t>
            </a:r>
            <a:r>
              <a:rPr kumimoji="1" lang="en-US" altLang="ja-JP" dirty="0"/>
              <a:t> e </a:t>
            </a:r>
            <a:r>
              <a:rPr kumimoji="1" lang="en-US" altLang="ja-JP" dirty="0" err="1"/>
              <a:t>produttivita</a:t>
            </a:r>
            <a:r>
              <a:rPr kumimoji="1" lang="en-US" altLang="ja-JP" dirty="0"/>
              <a:t>`?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 err="1"/>
              <a:t>Hr</a:t>
            </a:r>
            <a:endParaRPr kumimoji="1" lang="en-US" altLang="ja-JP" dirty="0"/>
          </a:p>
          <a:p>
            <a:r>
              <a:rPr kumimoji="1" lang="en-US" altLang="ja-JP" dirty="0" err="1"/>
              <a:t>Paternalismo</a:t>
            </a:r>
            <a:endParaRPr kumimoji="1" lang="en-US" altLang="ja-JP" dirty="0"/>
          </a:p>
          <a:p>
            <a:r>
              <a:rPr kumimoji="1" lang="en-US" altLang="ja-JP" dirty="0" err="1"/>
              <a:t>Sindacalismo</a:t>
            </a:r>
            <a:endParaRPr kumimoji="1" lang="en-US" altLang="ja-JP" dirty="0"/>
          </a:p>
          <a:p>
            <a:r>
              <a:rPr kumimoji="1" lang="en-US" altLang="ja-JP" dirty="0" err="1"/>
              <a:t>Etc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7280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9448EE3-96FF-4C70-BE04-5A285CA1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Strategia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principale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0CF37819-4678-4297-A0A3-ED448D23E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Analisi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della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domanda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644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9A2F18C-07C7-4AB2-A31F-D5E0EE28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esempio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34BA711-65AD-49AF-B5B4-762DA1FF4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Articolo</a:t>
            </a:r>
            <a:r>
              <a:rPr kumimoji="1" lang="en-US" altLang="ja-JP" dirty="0"/>
              <a:t> in </a:t>
            </a:r>
            <a:r>
              <a:rPr kumimoji="1" lang="en-US" altLang="ja-JP" dirty="0" err="1"/>
              <a:t>bibliografia</a:t>
            </a:r>
            <a:r>
              <a:rPr kumimoji="1" lang="en-US" altLang="ja-JP" dirty="0"/>
              <a:t>:</a:t>
            </a:r>
          </a:p>
          <a:p>
            <a:endParaRPr kumimoji="1" lang="en-US" altLang="ja-JP" dirty="0"/>
          </a:p>
          <a:p>
            <a:pPr lvl="1"/>
            <a:r>
              <a:rPr kumimoji="1" lang="en-US" altLang="ja-JP" dirty="0"/>
              <a:t>Take care! The evaluation of a team-based burnout intervention program for oncology care providers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920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424EA74-0BD2-4636-8BAE-BABEE8EE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Domande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F9FC4B4-9334-4778-AC7E-2992F0AB6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Quali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sono</a:t>
            </a:r>
            <a:r>
              <a:rPr kumimoji="1" lang="en-US" altLang="ja-JP" dirty="0"/>
              <a:t> I </a:t>
            </a:r>
            <a:r>
              <a:rPr kumimoji="1" lang="en-US" altLang="ja-JP" dirty="0" err="1"/>
              <a:t>campi</a:t>
            </a:r>
            <a:r>
              <a:rPr kumimoji="1" lang="en-US" altLang="ja-JP" dirty="0"/>
              <a:t> di </a:t>
            </a:r>
            <a:r>
              <a:rPr kumimoji="1" lang="en-US" altLang="ja-JP" dirty="0" err="1"/>
              <a:t>ricerca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principali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della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psicologia</a:t>
            </a:r>
            <a:r>
              <a:rPr kumimoji="1" lang="en-US" altLang="ja-JP" dirty="0"/>
              <a:t> del </a:t>
            </a:r>
            <a:r>
              <a:rPr kumimoji="1" lang="en-US" altLang="ja-JP" dirty="0" err="1"/>
              <a:t>lavoro</a:t>
            </a:r>
            <a:r>
              <a:rPr kumimoji="1" lang="en-US" altLang="ja-JP" dirty="0"/>
              <a:t> e </a:t>
            </a:r>
            <a:r>
              <a:rPr kumimoji="1" lang="en-US" altLang="ja-JP" dirty="0" err="1"/>
              <a:t>delle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organizzazioni</a:t>
            </a:r>
            <a:r>
              <a:rPr kumimoji="1" lang="en-US" altLang="ja-JP" dirty="0"/>
              <a:t>?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Perche` </a:t>
            </a:r>
            <a:r>
              <a:rPr kumimoji="1" lang="en-US" altLang="ja-JP" dirty="0" err="1"/>
              <a:t>questo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nome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cosi</a:t>
            </a:r>
            <a:r>
              <a:rPr kumimoji="1" lang="en-US" altLang="ja-JP" dirty="0"/>
              <a:t>` </a:t>
            </a:r>
            <a:r>
              <a:rPr kumimoji="1" lang="en-US" altLang="ja-JP" dirty="0" err="1"/>
              <a:t>lungo</a:t>
            </a:r>
            <a:r>
              <a:rPr kumimoji="1" lang="en-US" altLang="ja-JP" dirty="0"/>
              <a:t>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341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0C37A5E-9345-4A4B-8E6D-D60B02987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Alcuni dettagli organizzativi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7D5DD5E-B6B1-9049-AB95-083B44A18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Corso in Psicologia e sociologia dei processi organizzativi</a:t>
            </a:r>
          </a:p>
          <a:p>
            <a:r>
              <a:rPr lang="it-IT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Docenti: </a:t>
            </a:r>
          </a:p>
          <a:p>
            <a:pPr lvl="3"/>
            <a:r>
              <a:rPr lang="it-IT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Marco Montanari </a:t>
            </a:r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Psicologia del lavoro e delle organizzazioni,</a:t>
            </a:r>
          </a:p>
          <a:p>
            <a:pPr lvl="3"/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Marina Malizia – sociologia dei processi culturali e comunicativi </a:t>
            </a:r>
          </a:p>
          <a:p>
            <a:pPr lvl="3"/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Filippo Camerota – Psicologia Sociale</a:t>
            </a:r>
          </a:p>
          <a:p>
            <a:endParaRPr lang="it-IT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Contatti per questo modulo</a:t>
            </a:r>
            <a:r>
              <a:rPr lang="it-IT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 </a:t>
            </a:r>
          </a:p>
          <a:p>
            <a:pPr lvl="3"/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Marco.montanari@uniroma1.it</a:t>
            </a:r>
            <a:endParaRPr lang="it-IT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Ricevimento: </a:t>
            </a:r>
          </a:p>
          <a:p>
            <a:pPr lvl="3"/>
            <a:r>
              <a:rPr lang="it-IT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Lunedì 10-11 presso studio 205 a ex-vetrerie sciarra</a:t>
            </a:r>
          </a:p>
          <a:p>
            <a:pPr marL="0" indent="0">
              <a:buNone/>
            </a:pPr>
            <a:endParaRPr lang="it-IT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Riferimenti per questo modulo: </a:t>
            </a:r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3"/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pagine del Corso su elearning2 d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ella Sapienza</a:t>
            </a:r>
          </a:p>
          <a:p>
            <a:pPr lvl="3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Gruppo Commonspaces</a:t>
            </a:r>
          </a:p>
          <a:p>
            <a:pPr marL="1371600" lvl="3" indent="0">
              <a:buNone/>
            </a:pP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68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0E1A421-7661-C348-9213-93AEEAD35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E138E8F-28E3-EA4D-8303-B5005A748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 delle lezioni: 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ore divise in 7 incontri di cui 3 da 4 ore.</a:t>
            </a:r>
          </a:p>
          <a:p>
            <a:r>
              <a:rPr lang="it-IT" altLang="ja-JP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Durata lezione: 45 minuti con 15 minuti di stacco</a:t>
            </a:r>
          </a:p>
          <a:p>
            <a:pPr lvl="0"/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 parte</a:t>
            </a:r>
          </a:p>
          <a:p>
            <a:pPr lvl="1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8.3 (4h)– 15.3 – 22.3</a:t>
            </a:r>
          </a:p>
          <a:p>
            <a:pPr lvl="1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5.4 (4h)</a:t>
            </a:r>
          </a:p>
          <a:p>
            <a:pPr lvl="0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 parte</a:t>
            </a:r>
          </a:p>
          <a:p>
            <a:pPr lvl="1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12.4-19.4 </a:t>
            </a:r>
          </a:p>
          <a:p>
            <a:pPr lvl="1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26.4 (4h)</a:t>
            </a:r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9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49BD980-9A0F-6943-9B74-2F418ED4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esame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AB5C499-DE83-4942-AA23-43D0BAF89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5.4 esame scritto di verifica </a:t>
            </a:r>
          </a:p>
          <a:p>
            <a:pPr lvl="2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Lista domande</a:t>
            </a:r>
          </a:p>
          <a:p>
            <a:pPr lvl="0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26.5 esposizione learning path</a:t>
            </a:r>
          </a:p>
          <a:p>
            <a:pPr lvl="2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Testo da portare</a:t>
            </a:r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Esame finale orale </a:t>
            </a:r>
          </a:p>
          <a:p>
            <a:pPr lvl="2"/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Basato su lista domande e learning path</a:t>
            </a:r>
          </a:p>
        </p:txBody>
      </p:sp>
    </p:spTree>
    <p:extLst>
      <p:ext uri="{BB962C8B-B14F-4D97-AF65-F5344CB8AC3E}">
        <p14:creationId xmlns:p14="http://schemas.microsoft.com/office/powerpoint/2010/main" val="272850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060A1A1-0D6C-B94A-ACDE-000E4AA31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bibliografia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532E082-EC21-7E4C-B507-59DCBDC14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Testi per l’esame:</a:t>
            </a:r>
          </a:p>
          <a:p>
            <a:pPr lvl="2"/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articolo 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«Take Care ! The Evaluation of a Team-</a:t>
            </a:r>
            <a:r>
              <a:rPr lang="it-IT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Burnout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Intervention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Program for </a:t>
            </a:r>
            <a:r>
              <a:rPr lang="it-IT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Oncoly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Providers» DI </a:t>
            </a:r>
            <a:r>
              <a:rPr lang="it-IT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Pascale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it-IT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Blanc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altri (2007)</a:t>
            </a:r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it-IT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Articolo «</a:t>
            </a:r>
            <a:r>
              <a:rPr lang="en-US" dirty="0">
                <a:latin typeface="Calibri" panose="020F0502020204030204" pitchFamily="34" charset="0"/>
              </a:rPr>
              <a:t>The Cost of Work-Related Stress to Society: A Systematic </a:t>
            </a:r>
            <a:r>
              <a:rPr lang="en-US" dirty="0" smtClean="0">
                <a:latin typeface="Calibri" panose="020F0502020204030204" pitchFamily="34" charset="0"/>
              </a:rPr>
              <a:t>Review” di </a:t>
            </a:r>
            <a:r>
              <a:rPr lang="it-IT" dirty="0" err="1">
                <a:latin typeface="Calibri" panose="020F0502020204030204" pitchFamily="34" charset="0"/>
              </a:rPr>
              <a:t>Juliet</a:t>
            </a: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Hassard</a:t>
            </a:r>
            <a:r>
              <a:rPr lang="it-IT" dirty="0" smtClean="0">
                <a:latin typeface="Calibri" panose="020F0502020204030204" pitchFamily="34" charset="0"/>
              </a:rPr>
              <a:t> e altri</a:t>
            </a:r>
            <a:r>
              <a:rPr lang="it-IT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(2018)</a:t>
            </a:r>
          </a:p>
          <a:p>
            <a:pPr lvl="2"/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Articolo «</a:t>
            </a:r>
            <a:r>
              <a:rPr lang="en-US" dirty="0">
                <a:latin typeface="Calibri" panose="020F0502020204030204" pitchFamily="34" charset="0"/>
              </a:rPr>
              <a:t>Social transmission and buffering of synaptic changes after </a:t>
            </a:r>
            <a:r>
              <a:rPr lang="en-US" dirty="0" smtClean="0">
                <a:latin typeface="Calibri" panose="020F0502020204030204" pitchFamily="34" charset="0"/>
              </a:rPr>
              <a:t>stress” di Toni-Lee </a:t>
            </a:r>
            <a:r>
              <a:rPr lang="en-US" dirty="0" err="1" smtClean="0">
                <a:latin typeface="Calibri" panose="020F0502020204030204" pitchFamily="34" charset="0"/>
              </a:rPr>
              <a:t>Steerley</a:t>
            </a:r>
            <a:r>
              <a:rPr lang="en-US" dirty="0" smtClean="0">
                <a:latin typeface="Calibri" panose="020F0502020204030204" pitchFamily="34" charset="0"/>
              </a:rPr>
              <a:t> et al. </a:t>
            </a:r>
            <a:endParaRPr lang="en-US" dirty="0">
              <a:latin typeface="Calibri" panose="020F0502020204030204" pitchFamily="34" charset="0"/>
            </a:endParaRPr>
          </a:p>
          <a:p>
            <a:pPr lvl="2"/>
            <a:r>
              <a:rPr lang="it-IT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Libro «Essere</a:t>
            </a:r>
            <a:r>
              <a:rPr lang="it-IT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leader» di Daniel </a:t>
            </a:r>
            <a:r>
              <a:rPr lang="it-IT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Goleman</a:t>
            </a:r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dispense in fase di finalizzazione (contenuto come slide)</a:t>
            </a:r>
          </a:p>
          <a:p>
            <a:pPr lvl="2"/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 Path del gruppo (tesina)</a:t>
            </a:r>
          </a:p>
          <a:p>
            <a:pPr lvl="0"/>
            <a:endParaRPr lang="it-I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Articoli e dispensa saranno disponibili su CommonSpaces e su moodle. </a:t>
            </a:r>
          </a:p>
          <a:p>
            <a:pPr lvl="0"/>
            <a:endParaRPr lang="it-I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6710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2A21097-8282-1143-96B5-A333ACC9B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www.commonspaces.eu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72D02BA-EF07-3C43-9ADB-BFF5976F3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Ruolo CommonSpaces: </a:t>
            </a:r>
          </a:p>
          <a:p>
            <a:pPr lvl="1"/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 fase per raccolta Oer seguendo quello di cui discutiamo </a:t>
            </a:r>
          </a:p>
          <a:p>
            <a:pPr lvl="1"/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 parte per creazione Learning Path </a:t>
            </a:r>
          </a:p>
          <a:p>
            <a:pPr lvl="1"/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it-I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possibilità Byod almeno a gruppi di 3 persone, meglio se coppie.</a:t>
            </a:r>
          </a:p>
        </p:txBody>
      </p:sp>
    </p:spTree>
    <p:extLst>
      <p:ext uri="{BB962C8B-B14F-4D97-AF65-F5344CB8AC3E}">
        <p14:creationId xmlns:p14="http://schemas.microsoft.com/office/powerpoint/2010/main" val="106887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11C3D5A-182A-9849-A21C-5EA3C751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Spazio domande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35A09F8-6A42-4A4C-90F4-7CF79A0E6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come funziona l’esame?</a:t>
            </a:r>
          </a:p>
          <a:p>
            <a:r>
              <a:rPr lang="it-IT" dirty="0"/>
              <a:t>Quali sono i libri di testo?</a:t>
            </a:r>
          </a:p>
          <a:p>
            <a:r>
              <a:rPr lang="it-IT" dirty="0"/>
              <a:t>Cos’è </a:t>
            </a:r>
            <a:r>
              <a:rPr lang="it-IT" dirty="0" err="1"/>
              <a:t>CommonSpaces</a:t>
            </a:r>
            <a:r>
              <a:rPr lang="it-IT" dirty="0"/>
              <a:t>?</a:t>
            </a:r>
          </a:p>
          <a:p>
            <a:endParaRPr lang="it-IT" dirty="0"/>
          </a:p>
          <a:p>
            <a:r>
              <a:rPr lang="it-IT" dirty="0"/>
              <a:t>Contatti e orario ricevimento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626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B6C0C44-FEB9-4C87-8A10-7E0850F2F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Psicologia</a:t>
            </a:r>
            <a:r>
              <a:rPr kumimoji="1" lang="en-US" altLang="ja-JP" dirty="0"/>
              <a:t> del </a:t>
            </a:r>
            <a:r>
              <a:rPr kumimoji="1" lang="en-US" altLang="ja-JP" dirty="0" err="1"/>
              <a:t>lavoro</a:t>
            </a:r>
            <a:r>
              <a:rPr kumimoji="1" lang="en-US" altLang="ja-JP" dirty="0"/>
              <a:t> e </a:t>
            </a:r>
            <a:r>
              <a:rPr kumimoji="1" lang="en-US" altLang="ja-JP" dirty="0" err="1"/>
              <a:t>delle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organizzazioni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0B4680D-6B2F-481F-B720-E704CCF00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Questa </a:t>
            </a:r>
            <a:r>
              <a:rPr kumimoji="1" lang="en-US" altLang="ja-JP" dirty="0" err="1"/>
              <a:t>sconosciuta</a:t>
            </a:r>
            <a:r>
              <a:rPr kumimoji="1" lang="en-US" altLang="ja-JP" dirty="0"/>
              <a:t>…..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278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883C542-6155-4140-9D47-9CA892918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Temi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chiave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della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psicologia</a:t>
            </a:r>
            <a:r>
              <a:rPr kumimoji="1" lang="en-US" altLang="ja-JP" dirty="0"/>
              <a:t> del </a:t>
            </a:r>
            <a:r>
              <a:rPr kumimoji="1" lang="en-US" altLang="ja-JP" dirty="0" err="1"/>
              <a:t>lavoro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EA66B212-46E1-4922-8443-40202EB7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Il </a:t>
            </a:r>
            <a:r>
              <a:rPr kumimoji="1" lang="en-US" altLang="ja-JP" dirty="0" err="1"/>
              <a:t>benessere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lavoratori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 err="1"/>
              <a:t>L’ambiente</a:t>
            </a:r>
            <a:r>
              <a:rPr kumimoji="1" lang="en-US" altLang="ja-JP" dirty="0"/>
              <a:t> di </a:t>
            </a:r>
            <a:r>
              <a:rPr kumimoji="1" lang="en-US" altLang="ja-JP" dirty="0" err="1"/>
              <a:t>produzione</a:t>
            </a:r>
            <a:r>
              <a:rPr kumimoji="1" lang="en-US" altLang="ja-JP" dirty="0"/>
              <a:t> e la </a:t>
            </a:r>
            <a:r>
              <a:rPr kumimoji="1" lang="en-US" altLang="ja-JP" dirty="0" err="1"/>
              <a:t>produttivita</a:t>
            </a:r>
            <a:r>
              <a:rPr kumimoji="1" lang="en-US" altLang="ja-JP" dirty="0"/>
              <a:t>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342033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431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メイリオ</vt:lpstr>
      <vt:lpstr>Arial</vt:lpstr>
      <vt:lpstr>Calibri</vt:lpstr>
      <vt:lpstr>Century Gothic</vt:lpstr>
      <vt:lpstr>Times New Roman</vt:lpstr>
      <vt:lpstr>Wingdings 3</vt:lpstr>
      <vt:lpstr>Filo</vt:lpstr>
      <vt:lpstr>Corso di  Psicologia del lavoro e delle organizzazioni</vt:lpstr>
      <vt:lpstr>Alcuni dettagli organizzativi</vt:lpstr>
      <vt:lpstr>Struttura corso</vt:lpstr>
      <vt:lpstr>esame</vt:lpstr>
      <vt:lpstr>bibliografia</vt:lpstr>
      <vt:lpstr>www.commonspaces.eu</vt:lpstr>
      <vt:lpstr>Spazio domande</vt:lpstr>
      <vt:lpstr>Psicologia del lavoro e delle organizzazioni</vt:lpstr>
      <vt:lpstr>Temi chiave della psicologia del lavoro</vt:lpstr>
      <vt:lpstr>Benessere</vt:lpstr>
      <vt:lpstr>Produttivita` </vt:lpstr>
      <vt:lpstr>Quale rapporto?</vt:lpstr>
      <vt:lpstr>Strategia principale</vt:lpstr>
      <vt:lpstr>esempio</vt:lpstr>
      <vt:lpstr>Domande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 Psicologia del lavoro E delle organizzazioni</dc:title>
  <dc:creator>Magant</dc:creator>
  <cp:lastModifiedBy>Laboratorio 3</cp:lastModifiedBy>
  <cp:revision>12</cp:revision>
  <dcterms:modified xsi:type="dcterms:W3CDTF">2018-03-16T13:28:49Z</dcterms:modified>
</cp:coreProperties>
</file>