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828EF-6187-4728-8519-DDD4CFD0242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43DF-F83C-46C8-BDD6-02B1D9117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7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8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2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0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1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3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8DDF-F766-4AEA-8995-4B6D91500774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82E6-E0EB-4F18-B45E-AC6C40FA4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788" y="2348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18153" y="1219380"/>
            <a:ext cx="5934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 err="1" smtClean="0">
                <a:latin typeface="Plane Crash" panose="02000000000000000000" pitchFamily="2" charset="0"/>
              </a:rPr>
              <a:t>los</a:t>
            </a:r>
            <a:r>
              <a:rPr lang="en-GB" sz="5000" dirty="0" smtClean="0">
                <a:latin typeface="Plane Crash" panose="02000000000000000000" pitchFamily="2" charset="0"/>
              </a:rPr>
              <a:t> </a:t>
            </a:r>
            <a:r>
              <a:rPr lang="en-GB" sz="5000" dirty="0" err="1" smtClean="0">
                <a:latin typeface="Plane Crash" panose="02000000000000000000" pitchFamily="2" charset="0"/>
              </a:rPr>
              <a:t>archivos</a:t>
            </a:r>
            <a:r>
              <a:rPr lang="en-GB" sz="5000" dirty="0" smtClean="0">
                <a:latin typeface="Plane Crash" panose="02000000000000000000" pitchFamily="2" charset="0"/>
              </a:rPr>
              <a:t> de </a:t>
            </a:r>
            <a:r>
              <a:rPr lang="en-GB" sz="5000" dirty="0" err="1" smtClean="0">
                <a:latin typeface="Plane Crash" panose="02000000000000000000" pitchFamily="2" charset="0"/>
              </a:rPr>
              <a:t>museos</a:t>
            </a:r>
            <a:endParaRPr lang="en-GB" sz="5000" dirty="0">
              <a:latin typeface="Plane Cra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0519" y="4491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1186139">
            <a:off x="2193329" y="3894356"/>
            <a:ext cx="780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[TOP_SECRET]" panose="02000000000000000000" pitchFamily="2" charset="0"/>
              </a:rPr>
              <a:t>Los </a:t>
            </a:r>
            <a:r>
              <a:rPr lang="en-GB" sz="5400" dirty="0" err="1" smtClean="0">
                <a:latin typeface="[TOP_SECRET]" panose="02000000000000000000" pitchFamily="2" charset="0"/>
              </a:rPr>
              <a:t>yacimientos</a:t>
            </a:r>
            <a:r>
              <a:rPr lang="en-GB" sz="5400" dirty="0" smtClean="0">
                <a:latin typeface="[TOP_SECRET]" panose="02000000000000000000" pitchFamily="2" charset="0"/>
              </a:rPr>
              <a:t> </a:t>
            </a:r>
            <a:r>
              <a:rPr lang="en-GB" sz="5400" dirty="0" err="1" smtClean="0">
                <a:latin typeface="[TOP_SECRET]" panose="02000000000000000000" pitchFamily="2" charset="0"/>
              </a:rPr>
              <a:t>ocultos</a:t>
            </a:r>
            <a:r>
              <a:rPr lang="en-GB" sz="5400" dirty="0" smtClean="0">
                <a:latin typeface="[TOP_SECRET]" panose="02000000000000000000" pitchFamily="2" charset="0"/>
              </a:rPr>
              <a:t> </a:t>
            </a:r>
            <a:endParaRPr lang="en-GB" sz="5400" dirty="0">
              <a:latin typeface="[TOP_SECRET]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4751294"/>
            <a:ext cx="2330824" cy="21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3094" y="1220035"/>
            <a:ext cx="83295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Gabriola" panose="04040605051002020D02" pitchFamily="82" charset="0"/>
              </a:rPr>
              <a:t>La UNESCO </a:t>
            </a:r>
            <a:r>
              <a:rPr lang="en-GB" sz="4000" dirty="0" err="1">
                <a:latin typeface="Gabriola" panose="04040605051002020D02" pitchFamily="82" charset="0"/>
              </a:rPr>
              <a:t>hace</a:t>
            </a:r>
            <a:r>
              <a:rPr lang="en-GB" sz="4000" dirty="0">
                <a:latin typeface="Gabriola" panose="04040605051002020D02" pitchFamily="82" charset="0"/>
              </a:rPr>
              <a:t> </a:t>
            </a:r>
            <a:r>
              <a:rPr lang="en-GB" sz="4000" dirty="0" err="1">
                <a:latin typeface="Gabriola" panose="04040605051002020D02" pitchFamily="82" charset="0"/>
              </a:rPr>
              <a:t>una</a:t>
            </a:r>
            <a:r>
              <a:rPr lang="en-GB" sz="4000" dirty="0">
                <a:latin typeface="Gabriola" panose="04040605051002020D02" pitchFamily="82" charset="0"/>
              </a:rPr>
              <a:t> </a:t>
            </a:r>
            <a:r>
              <a:rPr lang="en-GB" sz="4000" dirty="0" err="1">
                <a:latin typeface="Gabriola" panose="04040605051002020D02" pitchFamily="82" charset="0"/>
              </a:rPr>
              <a:t>clasificación</a:t>
            </a:r>
            <a:r>
              <a:rPr lang="en-GB" sz="4000" dirty="0">
                <a:latin typeface="Gabriola" panose="04040605051002020D02" pitchFamily="82" charset="0"/>
              </a:rPr>
              <a:t> de </a:t>
            </a:r>
            <a:r>
              <a:rPr lang="en-GB" sz="4000" dirty="0" err="1">
                <a:latin typeface="Gabriola" panose="04040605051002020D02" pitchFamily="82" charset="0"/>
              </a:rPr>
              <a:t>los</a:t>
            </a:r>
            <a:r>
              <a:rPr lang="en-GB" sz="4000" dirty="0">
                <a:latin typeface="Gabriola" panose="04040605051002020D02" pitchFamily="82" charset="0"/>
              </a:rPr>
              <a:t> </a:t>
            </a:r>
            <a:r>
              <a:rPr lang="en-GB" sz="4000" dirty="0" err="1">
                <a:latin typeface="Gabriola" panose="04040605051002020D02" pitchFamily="82" charset="0"/>
              </a:rPr>
              <a:t>activos</a:t>
            </a:r>
            <a:r>
              <a:rPr lang="en-GB" sz="4000" dirty="0">
                <a:latin typeface="Gabriola" panose="04040605051002020D02" pitchFamily="82" charset="0"/>
              </a:rPr>
              <a:t> </a:t>
            </a:r>
            <a:r>
              <a:rPr lang="en-GB" sz="4000" dirty="0" err="1">
                <a:latin typeface="Gabriola" panose="04040605051002020D02" pitchFamily="82" charset="0"/>
              </a:rPr>
              <a:t>en</a:t>
            </a:r>
            <a:r>
              <a:rPr lang="en-GB" sz="4000" dirty="0">
                <a:latin typeface="Gabriola" panose="04040605051002020D02" pitchFamily="82" charset="0"/>
              </a:rPr>
              <a:t>: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212" y="4759820"/>
            <a:ext cx="2339788" cy="2098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831" y="2743202"/>
            <a:ext cx="8358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300" dirty="0" err="1" smtClean="0">
                <a:latin typeface="Gabriola" panose="04040605051002020D02" pitchFamily="82" charset="0"/>
              </a:rPr>
              <a:t>Patrimonio</a:t>
            </a:r>
            <a:r>
              <a:rPr lang="en-GB" sz="3300" dirty="0" smtClean="0">
                <a:latin typeface="Gabriola" panose="04040605051002020D02" pitchFamily="82" charset="0"/>
              </a:rPr>
              <a:t> cultural material (heritage tangible)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3300" dirty="0" smtClean="0">
                <a:latin typeface="Gabriola" panose="04040605051002020D02" pitchFamily="82" charset="0"/>
              </a:rPr>
              <a:t> </a:t>
            </a:r>
            <a:r>
              <a:rPr lang="en-GB" sz="3300" dirty="0" err="1" smtClean="0">
                <a:latin typeface="Gabriola" panose="04040605051002020D02" pitchFamily="82" charset="0"/>
              </a:rPr>
              <a:t>Patrimonio</a:t>
            </a:r>
            <a:r>
              <a:rPr lang="en-GB" sz="3300" dirty="0" smtClean="0">
                <a:latin typeface="Gabriola" panose="04040605051002020D02" pitchFamily="82" charset="0"/>
              </a:rPr>
              <a:t> cultural </a:t>
            </a:r>
            <a:r>
              <a:rPr lang="en-GB" sz="3300" dirty="0" err="1" smtClean="0">
                <a:latin typeface="Gabriola" panose="04040605051002020D02" pitchFamily="82" charset="0"/>
              </a:rPr>
              <a:t>inmaterial</a:t>
            </a:r>
            <a:r>
              <a:rPr lang="en-GB" sz="3300" dirty="0" smtClean="0">
                <a:latin typeface="Gabriola" panose="04040605051002020D02" pitchFamily="82" charset="0"/>
              </a:rPr>
              <a:t> (heritage intangible)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3300" dirty="0" smtClean="0">
                <a:latin typeface="Gabriola" panose="04040605051002020D02" pitchFamily="82" charset="0"/>
              </a:rPr>
              <a:t> </a:t>
            </a:r>
            <a:r>
              <a:rPr lang="en-GB" sz="3300" dirty="0" err="1" smtClean="0">
                <a:latin typeface="Gabriola" panose="04040605051002020D02" pitchFamily="82" charset="0"/>
              </a:rPr>
              <a:t>Archivos</a:t>
            </a:r>
            <a:r>
              <a:rPr lang="en-GB" sz="3300" dirty="0" smtClean="0">
                <a:latin typeface="Gabriola" panose="04040605051002020D02" pitchFamily="82" charset="0"/>
              </a:rPr>
              <a:t> de </a:t>
            </a:r>
            <a:r>
              <a:rPr lang="en-GB" sz="3300" dirty="0" err="1" smtClean="0">
                <a:latin typeface="Gabriola" panose="04040605051002020D02" pitchFamily="82" charset="0"/>
              </a:rPr>
              <a:t>museos</a:t>
            </a:r>
            <a:r>
              <a:rPr lang="en-GB" sz="3300" dirty="0" smtClean="0">
                <a:latin typeface="Gabriola" panose="04040605051002020D02" pitchFamily="82" charset="0"/>
              </a:rPr>
              <a:t>, son </a:t>
            </a:r>
            <a:r>
              <a:rPr lang="en-GB" sz="3300" dirty="0" err="1" smtClean="0">
                <a:latin typeface="Gabriola" panose="04040605051002020D02" pitchFamily="82" charset="0"/>
              </a:rPr>
              <a:t>yacimientos</a:t>
            </a:r>
            <a:r>
              <a:rPr lang="en-GB" sz="3300" dirty="0" smtClean="0">
                <a:latin typeface="Gabriola" panose="04040605051002020D02" pitchFamily="82" charset="0"/>
              </a:rPr>
              <a:t> </a:t>
            </a:r>
            <a:r>
              <a:rPr lang="en-GB" sz="3300" dirty="0" err="1" smtClean="0">
                <a:latin typeface="Gabriola" panose="04040605051002020D02" pitchFamily="82" charset="0"/>
              </a:rPr>
              <a:t>ocultos</a:t>
            </a:r>
            <a:endParaRPr lang="en-GB" sz="3300" dirty="0" smtClean="0">
              <a:latin typeface="Gabriola" panose="04040605051002020D02" pitchFamily="8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3300" dirty="0" smtClean="0">
                <a:latin typeface="Gabriola" panose="04040605051002020D02" pitchFamily="82" charset="0"/>
              </a:rPr>
              <a:t> </a:t>
            </a:r>
            <a:r>
              <a:rPr lang="en-GB" sz="3300" dirty="0" err="1">
                <a:latin typeface="Gabriola" panose="04040605051002020D02" pitchFamily="82" charset="0"/>
              </a:rPr>
              <a:t>Valorizaciòn</a:t>
            </a:r>
            <a:r>
              <a:rPr lang="en-GB" sz="3300" dirty="0">
                <a:latin typeface="Gabriola" panose="04040605051002020D02" pitchFamily="82" charset="0"/>
              </a:rPr>
              <a:t> del </a:t>
            </a:r>
            <a:r>
              <a:rPr lang="en-GB" sz="3300" dirty="0" err="1">
                <a:latin typeface="Gabriola" panose="04040605051002020D02" pitchFamily="82" charset="0"/>
              </a:rPr>
              <a:t>territorio</a:t>
            </a:r>
            <a:r>
              <a:rPr lang="en-GB" sz="3300" dirty="0">
                <a:latin typeface="Gabriola" panose="04040605051002020D02" pitchFamily="82" charset="0"/>
              </a:rPr>
              <a:t> </a:t>
            </a:r>
            <a:r>
              <a:rPr lang="en-GB" sz="3300" dirty="0" err="1">
                <a:latin typeface="Gabriola" panose="04040605051002020D02" pitchFamily="82" charset="0"/>
              </a:rPr>
              <a:t>como</a:t>
            </a:r>
            <a:r>
              <a:rPr lang="en-GB" sz="3300" dirty="0">
                <a:latin typeface="Gabriola" panose="04040605051002020D02" pitchFamily="82" charset="0"/>
              </a:rPr>
              <a:t> un </a:t>
            </a:r>
            <a:r>
              <a:rPr lang="en-GB" sz="3300" dirty="0" err="1">
                <a:latin typeface="Gabriola" panose="04040605051002020D02" pitchFamily="82" charset="0"/>
              </a:rPr>
              <a:t>entorno</a:t>
            </a:r>
            <a:r>
              <a:rPr lang="en-GB" sz="3300" dirty="0">
                <a:latin typeface="Gabriola" panose="04040605051002020D02" pitchFamily="82" charset="0"/>
              </a:rPr>
              <a:t> cultural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37211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70" y="1745011"/>
            <a:ext cx="118196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abriola" panose="04040605051002020D02" pitchFamily="82" charset="0"/>
              </a:rPr>
              <a:t>Los </a:t>
            </a:r>
            <a:r>
              <a:rPr lang="en-GB" sz="3200" dirty="0" err="1" smtClean="0">
                <a:latin typeface="Gabriola" panose="04040605051002020D02" pitchFamily="82" charset="0"/>
              </a:rPr>
              <a:t>museos</a:t>
            </a:r>
            <a:r>
              <a:rPr lang="en-GB" sz="3200" dirty="0" smtClean="0">
                <a:latin typeface="Gabriola" panose="04040605051002020D02" pitchFamily="82" charset="0"/>
              </a:rPr>
              <a:t> son </a:t>
            </a:r>
            <a:r>
              <a:rPr lang="en-GB" sz="3200" dirty="0" err="1" smtClean="0">
                <a:latin typeface="Gabriola" panose="04040605051002020D02" pitchFamily="82" charset="0"/>
              </a:rPr>
              <a:t>propiedad</a:t>
            </a:r>
            <a:r>
              <a:rPr lang="en-GB" sz="3200" dirty="0" smtClean="0">
                <a:latin typeface="Gabriola" panose="04040605051002020D02" pitchFamily="82" charset="0"/>
              </a:rPr>
              <a:t> del </a:t>
            </a:r>
            <a:r>
              <a:rPr lang="en-GB" sz="3200" dirty="0" err="1" smtClean="0">
                <a:latin typeface="Gabriola" panose="04040605051002020D02" pitchFamily="82" charset="0"/>
              </a:rPr>
              <a:t>público</a:t>
            </a:r>
            <a:r>
              <a:rPr lang="en-GB" sz="3200" dirty="0" smtClean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su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objetivo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es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conservar</a:t>
            </a:r>
            <a:r>
              <a:rPr lang="en-GB" sz="3200" dirty="0" smtClean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estudiar</a:t>
            </a:r>
            <a:r>
              <a:rPr lang="en-GB" sz="3200" dirty="0" smtClean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exhibir</a:t>
            </a:r>
            <a:r>
              <a:rPr lang="en-GB" sz="3200" dirty="0" smtClean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interpretar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todos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los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objetos</a:t>
            </a:r>
            <a:r>
              <a:rPr lang="en-GB" sz="3200" dirty="0" smtClean="0">
                <a:latin typeface="Gabriola" panose="04040605051002020D02" pitchFamily="82" charset="0"/>
              </a:rPr>
              <a:t> que </a:t>
            </a:r>
            <a:r>
              <a:rPr lang="en-GB" sz="3200" dirty="0" err="1" smtClean="0">
                <a:latin typeface="Gabriola" panose="04040605051002020D02" pitchFamily="82" charset="0"/>
              </a:rPr>
              <a:t>han</a:t>
            </a:r>
            <a:r>
              <a:rPr lang="en-GB" sz="3200" dirty="0" smtClean="0">
                <a:latin typeface="Gabriola" panose="04040605051002020D02" pitchFamily="82" charset="0"/>
              </a:rPr>
              <a:t> dado forma a la </a:t>
            </a:r>
            <a:r>
              <a:rPr lang="en-GB" sz="3200" dirty="0" err="1" smtClean="0">
                <a:latin typeface="Gabriola" panose="04040605051002020D02" pitchFamily="82" charset="0"/>
              </a:rPr>
              <a:t>historia</a:t>
            </a:r>
            <a:r>
              <a:rPr lang="en-GB" sz="3200" dirty="0" smtClean="0">
                <a:latin typeface="Gabriola" panose="04040605051002020D02" pitchFamily="82" charset="0"/>
              </a:rPr>
              <a:t> del hombre, </a:t>
            </a:r>
            <a:r>
              <a:rPr lang="en-GB" sz="3200" dirty="0" err="1" smtClean="0">
                <a:latin typeface="Gabriola" panose="04040605051002020D02" pitchFamily="82" charset="0"/>
              </a:rPr>
              <a:t>entonces</a:t>
            </a:r>
            <a:r>
              <a:rPr lang="en-GB" sz="3200" dirty="0" smtClean="0">
                <a:latin typeface="Gabriola" panose="04040605051002020D02" pitchFamily="82" charset="0"/>
              </a:rPr>
              <a:t> se </a:t>
            </a:r>
            <a:r>
              <a:rPr lang="en-GB" sz="3200" dirty="0" err="1" smtClean="0">
                <a:latin typeface="Gabriola" panose="04040605051002020D02" pitchFamily="82" charset="0"/>
              </a:rPr>
              <a:t>consideran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sìmbolos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democràticos</a:t>
            </a:r>
            <a:r>
              <a:rPr lang="en-GB" sz="3200" dirty="0" smtClean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lugares</a:t>
            </a:r>
            <a:r>
              <a:rPr lang="en-GB" sz="3200" dirty="0" smtClean="0">
                <a:latin typeface="Gabriola" panose="04040605051002020D02" pitchFamily="82" charset="0"/>
              </a:rPr>
              <a:t> de </a:t>
            </a:r>
            <a:r>
              <a:rPr lang="en-GB" sz="3200" dirty="0" err="1" smtClean="0">
                <a:latin typeface="Gabriola" panose="04040605051002020D02" pitchFamily="82" charset="0"/>
              </a:rPr>
              <a:t>formación</a:t>
            </a:r>
            <a:r>
              <a:rPr lang="en-GB" sz="3200" dirty="0" smtClean="0">
                <a:latin typeface="Gabriola" panose="04040605051002020D02" pitchFamily="82" charset="0"/>
              </a:rPr>
              <a:t> y de </a:t>
            </a:r>
            <a:r>
              <a:rPr lang="en-GB" sz="3200" dirty="0" err="1" smtClean="0">
                <a:latin typeface="Gabriola" panose="04040605051002020D02" pitchFamily="82" charset="0"/>
              </a:rPr>
              <a:t>educación</a:t>
            </a:r>
            <a:r>
              <a:rPr lang="en-GB" sz="3200" dirty="0" smtClean="0">
                <a:latin typeface="Gabriola" panose="04040605051002020D02" pitchFamily="82" charset="0"/>
              </a:rPr>
              <a:t> para </a:t>
            </a:r>
            <a:r>
              <a:rPr lang="en-GB" sz="3200" dirty="0" err="1" smtClean="0">
                <a:latin typeface="Gabriola" panose="04040605051002020D02" pitchFamily="82" charset="0"/>
              </a:rPr>
              <a:t>todos</a:t>
            </a:r>
            <a:endParaRPr lang="en-GB" sz="3200" dirty="0" smtClean="0">
              <a:latin typeface="Gabriola" panose="04040605051002020D02" pitchFamily="82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1010" y="3470806"/>
            <a:ext cx="1159163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Gabriola" panose="04040605051002020D02" pitchFamily="82" charset="0"/>
              </a:rPr>
              <a:t>En</a:t>
            </a:r>
            <a:r>
              <a:rPr lang="en-GB" sz="3200" dirty="0" smtClean="0">
                <a:latin typeface="Gabriola" panose="04040605051002020D02" pitchFamily="82" charset="0"/>
              </a:rPr>
              <a:t> Italia </a:t>
            </a:r>
            <a:r>
              <a:rPr lang="en-GB" sz="3200" dirty="0" err="1" smtClean="0">
                <a:latin typeface="Gabriola" panose="04040605051002020D02" pitchFamily="82" charset="0"/>
              </a:rPr>
              <a:t>tenemos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más</a:t>
            </a:r>
            <a:r>
              <a:rPr lang="en-GB" sz="3200" dirty="0" smtClean="0">
                <a:latin typeface="Gabriola" panose="04040605051002020D02" pitchFamily="82" charset="0"/>
              </a:rPr>
              <a:t> de 3.300 </a:t>
            </a:r>
            <a:r>
              <a:rPr lang="en-GB" sz="3200" dirty="0" err="1" smtClean="0">
                <a:latin typeface="Gabriola" panose="04040605051002020D02" pitchFamily="82" charset="0"/>
              </a:rPr>
              <a:t>museos</a:t>
            </a:r>
            <a:r>
              <a:rPr lang="en-GB" sz="3200" dirty="0" smtClean="0">
                <a:latin typeface="Gabriola" panose="04040605051002020D02" pitchFamily="82" charset="0"/>
              </a:rPr>
              <a:t> y </a:t>
            </a:r>
            <a:r>
              <a:rPr lang="en-GB" sz="3200" dirty="0" err="1" smtClean="0">
                <a:latin typeface="Gabriola" panose="04040605051002020D02" pitchFamily="82" charset="0"/>
              </a:rPr>
              <a:t>cientos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están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abiertos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sólo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por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mitad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habiendo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en-GB" sz="3200" dirty="0" err="1" smtClean="0">
                <a:latin typeface="Gabriola" panose="04040605051002020D02" pitchFamily="82" charset="0"/>
              </a:rPr>
              <a:t>colecciones</a:t>
            </a:r>
            <a:r>
              <a:rPr lang="en-GB" sz="3200" dirty="0" smtClean="0">
                <a:latin typeface="Gabriola" panose="04040605051002020D02" pitchFamily="82" charset="0"/>
              </a:rPr>
              <a:t> que no son </a:t>
            </a:r>
            <a:r>
              <a:rPr lang="en-GB" sz="3200" dirty="0" err="1" smtClean="0">
                <a:latin typeface="Gabriola" panose="04040605051002020D02" pitchFamily="82" charset="0"/>
              </a:rPr>
              <a:t>visibles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desde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hace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años</a:t>
            </a:r>
            <a:r>
              <a:rPr lang="en-GB" sz="3200" dirty="0" smtClean="0">
                <a:latin typeface="Gabriola" panose="04040605051002020D02" pitchFamily="82" charset="0"/>
              </a:rPr>
              <a:t>. </a:t>
            </a:r>
            <a:r>
              <a:rPr lang="en-GB" sz="3200" dirty="0" err="1" smtClean="0">
                <a:latin typeface="Gabriola" panose="04040605051002020D02" pitchFamily="82" charset="0"/>
              </a:rPr>
              <a:t>Estos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yacimientos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ocultos</a:t>
            </a:r>
            <a:r>
              <a:rPr lang="en-GB" sz="3200" dirty="0" smtClean="0">
                <a:latin typeface="Gabriola" panose="04040605051002020D02" pitchFamily="82" charset="0"/>
              </a:rPr>
              <a:t> se </a:t>
            </a:r>
            <a:r>
              <a:rPr lang="en-GB" sz="3200" dirty="0" err="1" smtClean="0">
                <a:latin typeface="Gabriola" panose="04040605051002020D02" pitchFamily="82" charset="0"/>
              </a:rPr>
              <a:t>conocen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como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r>
              <a:rPr lang="en-GB" sz="3200" dirty="0" smtClean="0">
                <a:latin typeface="Gabriola" panose="04040605051002020D02" pitchFamily="82" charset="0"/>
              </a:rPr>
              <a:t>el "</a:t>
            </a:r>
            <a:r>
              <a:rPr lang="en-GB" sz="3200" dirty="0" err="1" smtClean="0">
                <a:latin typeface="Gabriola" panose="04040605051002020D02" pitchFamily="82" charset="0"/>
              </a:rPr>
              <a:t>patrimonio</a:t>
            </a:r>
            <a:r>
              <a:rPr lang="en-GB" sz="3200" dirty="0" smtClean="0">
                <a:latin typeface="Gabriola" panose="04040605051002020D02" pitchFamily="82" charset="0"/>
              </a:rPr>
              <a:t> cultural invisible".</a:t>
            </a:r>
          </a:p>
          <a:p>
            <a:endParaRPr lang="en-GB" sz="3200" dirty="0" smtClean="0">
              <a:latin typeface="Gabriola" panose="04040605051002020D02" pitchFamily="82" charset="0"/>
            </a:endParaRPr>
          </a:p>
          <a:p>
            <a:endParaRPr lang="en-GB" sz="3200" dirty="0" smtClean="0">
              <a:latin typeface="Gabriola" panose="04040605051002020D02" pitchFamily="82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68698" y="528723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06" y="4772958"/>
            <a:ext cx="2303573" cy="206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10" y="5269002"/>
            <a:ext cx="1060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abriola" panose="04040605051002020D02" pitchFamily="82" charset="0"/>
              </a:rPr>
              <a:t>Este </a:t>
            </a:r>
            <a:r>
              <a:rPr lang="en-GB" sz="3200" dirty="0" err="1" smtClean="0">
                <a:latin typeface="Gabriola" panose="04040605051002020D02" pitchFamily="82" charset="0"/>
              </a:rPr>
              <a:t>término</a:t>
            </a:r>
            <a:r>
              <a:rPr lang="en-GB" sz="3200" dirty="0" smtClean="0">
                <a:latin typeface="Gabriola" panose="04040605051002020D02" pitchFamily="82" charset="0"/>
              </a:rPr>
              <a:t> "</a:t>
            </a:r>
            <a:r>
              <a:rPr lang="en-GB" sz="3200" dirty="0" err="1" smtClean="0">
                <a:latin typeface="Gabriola" panose="04040605051002020D02" pitchFamily="82" charset="0"/>
              </a:rPr>
              <a:t>patrimonio</a:t>
            </a:r>
            <a:r>
              <a:rPr lang="en-GB" sz="3200" dirty="0" smtClean="0">
                <a:latin typeface="Gabriola" panose="04040605051002020D02" pitchFamily="82" charset="0"/>
              </a:rPr>
              <a:t> cultural invisible" </a:t>
            </a:r>
            <a:r>
              <a:rPr lang="en-GB" sz="3200" dirty="0" err="1" smtClean="0">
                <a:latin typeface="Gabriola" panose="04040605051002020D02" pitchFamily="82" charset="0"/>
              </a:rPr>
              <a:t>representa</a:t>
            </a:r>
            <a:r>
              <a:rPr lang="en-GB" sz="3200" dirty="0" smtClean="0">
                <a:latin typeface="Gabriola" panose="04040605051002020D02" pitchFamily="82" charset="0"/>
              </a:rPr>
              <a:t> la </a:t>
            </a:r>
            <a:r>
              <a:rPr lang="en-GB" sz="3200" dirty="0" err="1" smtClean="0">
                <a:latin typeface="Gabriola" panose="04040605051002020D02" pitchFamily="82" charset="0"/>
              </a:rPr>
              <a:t>suma</a:t>
            </a:r>
            <a:r>
              <a:rPr lang="en-GB" sz="3200" dirty="0" smtClean="0">
                <a:latin typeface="Gabriola" panose="04040605051002020D02" pitchFamily="82" charset="0"/>
              </a:rPr>
              <a:t> de las </a:t>
            </a:r>
            <a:r>
              <a:rPr lang="en-GB" sz="3200" dirty="0" err="1" smtClean="0">
                <a:latin typeface="Gabriola" panose="04040605051002020D02" pitchFamily="82" charset="0"/>
              </a:rPr>
              <a:t>obras</a:t>
            </a:r>
            <a:r>
              <a:rPr lang="en-GB" sz="3200" dirty="0" smtClean="0">
                <a:latin typeface="Gabriola" panose="04040605051002020D02" pitchFamily="82" charset="0"/>
              </a:rPr>
              <a:t> de arte, </a:t>
            </a:r>
          </a:p>
          <a:p>
            <a:r>
              <a:rPr lang="en-GB" sz="3200" dirty="0" smtClean="0">
                <a:latin typeface="Gabriola" panose="04040605051002020D02" pitchFamily="82" charset="0"/>
              </a:rPr>
              <a:t>de </a:t>
            </a:r>
            <a:r>
              <a:rPr lang="en-GB" sz="3200" dirty="0" err="1" smtClean="0">
                <a:latin typeface="Gabriola" panose="04040605051002020D02" pitchFamily="82" charset="0"/>
              </a:rPr>
              <a:t>interés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histórico</a:t>
            </a:r>
            <a:r>
              <a:rPr lang="en-GB" sz="3200" dirty="0" smtClean="0">
                <a:latin typeface="Gabriola" panose="04040605051002020D02" pitchFamily="82" charset="0"/>
              </a:rPr>
              <a:t> que hoy no </a:t>
            </a:r>
            <a:r>
              <a:rPr lang="en-GB" sz="3200" dirty="0" err="1" smtClean="0">
                <a:latin typeface="Gabriola" panose="04040605051002020D02" pitchFamily="82" charset="0"/>
              </a:rPr>
              <a:t>gozan</a:t>
            </a:r>
            <a:r>
              <a:rPr lang="en-GB" sz="3200" dirty="0" smtClean="0">
                <a:latin typeface="Gabriola" panose="04040605051002020D02" pitchFamily="82" charset="0"/>
              </a:rPr>
              <a:t> de </a:t>
            </a:r>
            <a:r>
              <a:rPr lang="en-GB" sz="3200" dirty="0" err="1" smtClean="0">
                <a:latin typeface="Gabriola" panose="04040605051002020D02" pitchFamily="82" charset="0"/>
              </a:rPr>
              <a:t>visibilidad</a:t>
            </a:r>
            <a:r>
              <a:rPr lang="en-GB" sz="3200" dirty="0" smtClean="0">
                <a:latin typeface="Gabriola" panose="04040605051002020D02" pitchFamily="82" charset="0"/>
              </a:rPr>
              <a:t>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51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996" y="1802261"/>
            <a:ext cx="113640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Gabriola" panose="04040605051002020D02" pitchFamily="82" charset="0"/>
              </a:rPr>
              <a:t>Tenemos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porcentajes</a:t>
            </a:r>
            <a:r>
              <a:rPr lang="en-GB" sz="3200" dirty="0">
                <a:latin typeface="Gabriola" panose="04040605051002020D02" pitchFamily="82" charset="0"/>
              </a:rPr>
              <a:t> que </a:t>
            </a:r>
            <a:r>
              <a:rPr lang="en-GB" sz="3200" dirty="0" err="1">
                <a:latin typeface="Gabriola" panose="04040605051002020D02" pitchFamily="82" charset="0"/>
              </a:rPr>
              <a:t>expresan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claramente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cómo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museos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tienden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más</a:t>
            </a:r>
            <a:r>
              <a:rPr lang="en-GB" sz="3200" dirty="0">
                <a:latin typeface="Gabriola" panose="04040605051002020D02" pitchFamily="82" charset="0"/>
              </a:rPr>
              <a:t> a </a:t>
            </a:r>
            <a:r>
              <a:rPr lang="en-GB" sz="3200" dirty="0" err="1">
                <a:latin typeface="Gabriola" panose="04040605051002020D02" pitchFamily="82" charset="0"/>
              </a:rPr>
              <a:t>preservar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r>
              <a:rPr lang="en-GB" sz="3200" dirty="0" err="1" smtClean="0">
                <a:latin typeface="Gabriola" panose="04040605051002020D02" pitchFamily="82" charset="0"/>
              </a:rPr>
              <a:t>los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mismos</a:t>
            </a:r>
            <a:r>
              <a:rPr lang="en-GB" sz="3200" dirty="0">
                <a:latin typeface="Gabriola" panose="04040605051002020D02" pitchFamily="82" charset="0"/>
              </a:rPr>
              <a:t>, y no para </a:t>
            </a:r>
            <a:r>
              <a:rPr lang="en-GB" sz="3200" dirty="0" err="1" smtClean="0">
                <a:latin typeface="Gabriola" panose="04040605051002020D02" pitchFamily="82" charset="0"/>
              </a:rPr>
              <a:t>exhibirlos</a:t>
            </a:r>
            <a:r>
              <a:rPr lang="en-GB" sz="3200" dirty="0" smtClean="0">
                <a:latin typeface="Gabriola" panose="04040605051002020D02" pitchFamily="82" charset="0"/>
              </a:rPr>
              <a:t>. </a:t>
            </a:r>
            <a:r>
              <a:rPr lang="en-GB" sz="3200" dirty="0" err="1" smtClean="0">
                <a:latin typeface="Gabriola" panose="04040605051002020D02" pitchFamily="82" charset="0"/>
              </a:rPr>
              <a:t>Patrimonio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expuesto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como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porcentaje</a:t>
            </a:r>
            <a:r>
              <a:rPr lang="en-GB" sz="3200" dirty="0">
                <a:latin typeface="Gabriola" panose="04040605051002020D02" pitchFamily="82" charset="0"/>
              </a:rPr>
              <a:t> %: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73225" y="3156478"/>
            <a:ext cx="374653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 smtClean="0">
                <a:latin typeface="Gabriola" panose="04040605051002020D02" pitchFamily="82" charset="0"/>
              </a:rPr>
              <a:t> 60</a:t>
            </a:r>
            <a:r>
              <a:rPr lang="en-GB" sz="3000" dirty="0">
                <a:latin typeface="Gabriola" panose="04040605051002020D02" pitchFamily="82" charset="0"/>
              </a:rPr>
              <a:t>% </a:t>
            </a:r>
            <a:r>
              <a:rPr lang="en-GB" sz="3000" dirty="0" smtClean="0">
                <a:latin typeface="Gabriola" panose="04040605051002020D02" pitchFamily="82" charset="0"/>
              </a:rPr>
              <a:t>del Louvre </a:t>
            </a:r>
            <a:endParaRPr lang="en-GB" sz="3000" dirty="0">
              <a:latin typeface="Gabriola" panose="04040605051002020D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 smtClean="0">
                <a:latin typeface="Gabriola" panose="04040605051002020D02" pitchFamily="82" charset="0"/>
              </a:rPr>
              <a:t> 44</a:t>
            </a:r>
            <a:r>
              <a:rPr lang="en-GB" sz="3000" dirty="0">
                <a:latin typeface="Gabriola" panose="04040605051002020D02" pitchFamily="82" charset="0"/>
              </a:rPr>
              <a:t>% de la </a:t>
            </a:r>
            <a:r>
              <a:rPr lang="en-GB" sz="3000" dirty="0" err="1">
                <a:latin typeface="Gabriola" panose="04040605051002020D02" pitchFamily="82" charset="0"/>
              </a:rPr>
              <a:t>Galeria</a:t>
            </a:r>
            <a:r>
              <a:rPr lang="en-GB" sz="3000" dirty="0">
                <a:latin typeface="Gabriola" panose="04040605051002020D02" pitchFamily="82" charset="0"/>
              </a:rPr>
              <a:t> Uffizi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 smtClean="0">
                <a:latin typeface="Gabriola" panose="04040605051002020D02" pitchFamily="82" charset="0"/>
              </a:rPr>
              <a:t> 10</a:t>
            </a:r>
            <a:r>
              <a:rPr lang="en-GB" sz="3000" dirty="0">
                <a:latin typeface="Gabriola" panose="04040605051002020D02" pitchFamily="82" charset="0"/>
              </a:rPr>
              <a:t>% </a:t>
            </a:r>
            <a:r>
              <a:rPr lang="en-GB" sz="3000" dirty="0" smtClean="0">
                <a:latin typeface="Gabriola" panose="04040605051002020D02" pitchFamily="82" charset="0"/>
              </a:rPr>
              <a:t>British Museum</a:t>
            </a:r>
            <a:endParaRPr lang="en-GB" sz="3000" dirty="0">
              <a:latin typeface="Gabriola" panose="04040605051002020D02" pitchFamily="8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 smtClean="0">
                <a:latin typeface="Gabriola" panose="04040605051002020D02" pitchFamily="82" charset="0"/>
              </a:rPr>
              <a:t> 9</a:t>
            </a:r>
            <a:r>
              <a:rPr lang="en-GB" sz="3000" dirty="0">
                <a:latin typeface="Gabriola" panose="04040605051002020D02" pitchFamily="82" charset="0"/>
              </a:rPr>
              <a:t>% del Prado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000" dirty="0" smtClean="0">
                <a:latin typeface="Gabriola" panose="04040605051002020D02" pitchFamily="82" charset="0"/>
              </a:rPr>
              <a:t> 7% </a:t>
            </a:r>
            <a:r>
              <a:rPr lang="en-GB" sz="3000" dirty="0" smtClean="0">
                <a:latin typeface="Gabriola" panose="04040605051002020D02" pitchFamily="82" charset="0"/>
              </a:rPr>
              <a:t>del Heritage Museum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0" y="4757872"/>
            <a:ext cx="2321859" cy="20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311" y="2407041"/>
            <a:ext cx="114633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Gabriola" panose="04040605051002020D02" pitchFamily="82" charset="0"/>
              </a:rPr>
              <a:t>Las </a:t>
            </a:r>
            <a:r>
              <a:rPr lang="en-GB" sz="3200" dirty="0" err="1">
                <a:latin typeface="Gabriola" panose="04040605051002020D02" pitchFamily="82" charset="0"/>
              </a:rPr>
              <a:t>obras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más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importantes</a:t>
            </a:r>
            <a:r>
              <a:rPr lang="en-GB" sz="3200" dirty="0">
                <a:latin typeface="Gabriola" panose="04040605051002020D02" pitchFamily="82" charset="0"/>
              </a:rPr>
              <a:t> se </a:t>
            </a:r>
            <a:r>
              <a:rPr lang="en-GB" sz="3200" dirty="0" err="1">
                <a:latin typeface="Gabriola" panose="04040605051002020D02" pitchFamily="82" charset="0"/>
              </a:rPr>
              <a:t>muestran</a:t>
            </a:r>
            <a:r>
              <a:rPr lang="en-GB" sz="3200" dirty="0">
                <a:latin typeface="Gabriola" panose="04040605051002020D02" pitchFamily="82" charset="0"/>
              </a:rPr>
              <a:t> al </a:t>
            </a:r>
            <a:r>
              <a:rPr lang="en-GB" sz="3200" dirty="0" err="1">
                <a:latin typeface="Gabriola" panose="04040605051002020D02" pitchFamily="82" charset="0"/>
              </a:rPr>
              <a:t>público</a:t>
            </a:r>
            <a:r>
              <a:rPr lang="en-GB" sz="3200" dirty="0">
                <a:latin typeface="Gabriola" panose="04040605051002020D02" pitchFamily="82" charset="0"/>
              </a:rPr>
              <a:t> a </a:t>
            </a:r>
            <a:r>
              <a:rPr lang="en-GB" sz="3200" dirty="0" err="1">
                <a:latin typeface="Gabriola" panose="04040605051002020D02" pitchFamily="82" charset="0"/>
              </a:rPr>
              <a:t>rotaciòn</a:t>
            </a:r>
            <a:r>
              <a:rPr lang="en-GB" sz="3200" dirty="0">
                <a:latin typeface="Gabriola" panose="04040605051002020D02" pitchFamily="82" charset="0"/>
              </a:rPr>
              <a:t>, </a:t>
            </a:r>
            <a:r>
              <a:rPr lang="en-GB" sz="3200" dirty="0" err="1">
                <a:latin typeface="Gabriola" panose="04040605051002020D02" pitchFamily="82" charset="0"/>
              </a:rPr>
              <a:t>mientras</a:t>
            </a:r>
            <a:r>
              <a:rPr lang="en-GB" sz="3200" dirty="0">
                <a:latin typeface="Gabriola" panose="04040605051002020D02" pitchFamily="82" charset="0"/>
              </a:rPr>
              <a:t> que las "</a:t>
            </a:r>
            <a:r>
              <a:rPr lang="en-GB" sz="3200" dirty="0" err="1">
                <a:latin typeface="Gabriola" panose="04040605051002020D02" pitchFamily="82" charset="0"/>
              </a:rPr>
              <a:t>menores</a:t>
            </a:r>
            <a:r>
              <a:rPr lang="en-GB" sz="3200" dirty="0">
                <a:latin typeface="Gabriola" panose="04040605051002020D02" pitchFamily="82" charset="0"/>
              </a:rPr>
              <a:t>"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r>
              <a:rPr lang="en-GB" sz="3200" dirty="0" err="1" smtClean="0">
                <a:latin typeface="Gabriola" panose="04040605051002020D02" pitchFamily="82" charset="0"/>
              </a:rPr>
              <a:t>podría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nunca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salir</a:t>
            </a:r>
            <a:r>
              <a:rPr lang="en-GB" sz="3200" dirty="0">
                <a:latin typeface="Gabriola" panose="04040605051002020D02" pitchFamily="82" charset="0"/>
              </a:rPr>
              <a:t> de las </a:t>
            </a:r>
            <a:r>
              <a:rPr lang="en-GB" sz="3200" dirty="0" err="1">
                <a:latin typeface="Gabriola" panose="04040605051002020D02" pitchFamily="82" charset="0"/>
              </a:rPr>
              <a:t>tiendas</a:t>
            </a:r>
            <a:r>
              <a:rPr lang="en-GB" sz="3200" dirty="0">
                <a:latin typeface="Gabriola" panose="04040605051002020D02" pitchFamily="82" charset="0"/>
              </a:rPr>
              <a:t>, </a:t>
            </a:r>
            <a:r>
              <a:rPr lang="en-GB" sz="3200" dirty="0" smtClean="0">
                <a:latin typeface="Gabriola" panose="04040605051002020D02" pitchFamily="82" charset="0"/>
              </a:rPr>
              <a:t>a </a:t>
            </a:r>
            <a:r>
              <a:rPr lang="en-GB" sz="3200" dirty="0" err="1">
                <a:latin typeface="Gabriola" panose="04040605051002020D02" pitchFamily="82" charset="0"/>
              </a:rPr>
              <a:t>excepción</a:t>
            </a:r>
            <a:r>
              <a:rPr lang="en-GB" sz="3200" dirty="0">
                <a:latin typeface="Gabriola" panose="04040605051002020D02" pitchFamily="82" charset="0"/>
              </a:rPr>
              <a:t> de la </a:t>
            </a:r>
            <a:r>
              <a:rPr lang="en-GB" sz="3200" dirty="0" err="1">
                <a:latin typeface="Gabriola" panose="04040605051002020D02" pitchFamily="82" charset="0"/>
              </a:rPr>
              <a:t>restauración</a:t>
            </a:r>
            <a:r>
              <a:rPr lang="en-GB" sz="3200" dirty="0">
                <a:latin typeface="Gabriola" panose="04040605051002020D02" pitchFamily="82" charset="0"/>
              </a:rPr>
              <a:t>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1311" y="3709191"/>
            <a:ext cx="121398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Gabriola" panose="04040605051002020D02" pitchFamily="82" charset="0"/>
              </a:rPr>
              <a:t>El </a:t>
            </a:r>
            <a:r>
              <a:rPr lang="en-GB" sz="3200" dirty="0" err="1">
                <a:latin typeface="Gabriola" panose="04040605051002020D02" pitchFamily="82" charset="0"/>
              </a:rPr>
              <a:t>almacenamiento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es</a:t>
            </a:r>
            <a:r>
              <a:rPr lang="en-GB" sz="3200" dirty="0">
                <a:latin typeface="Gabriola" panose="04040605051002020D02" pitchFamily="82" charset="0"/>
              </a:rPr>
              <a:t> "un </a:t>
            </a:r>
            <a:r>
              <a:rPr lang="en-GB" sz="3200" dirty="0" err="1">
                <a:latin typeface="Gabriola" panose="04040605051002020D02" pitchFamily="82" charset="0"/>
              </a:rPr>
              <a:t>problema</a:t>
            </a:r>
            <a:r>
              <a:rPr lang="en-GB" sz="3200" dirty="0">
                <a:latin typeface="Gabriola" panose="04040605051002020D02" pitchFamily="82" charset="0"/>
              </a:rPr>
              <a:t> para </a:t>
            </a:r>
            <a:r>
              <a:rPr lang="en-GB" sz="3200" dirty="0" err="1">
                <a:latin typeface="Gabriola" panose="04040605051002020D02" pitchFamily="82" charset="0"/>
              </a:rPr>
              <a:t>todos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museos</a:t>
            </a:r>
            <a:r>
              <a:rPr lang="en-GB" sz="3200" dirty="0">
                <a:latin typeface="Gabriola" panose="04040605051002020D02" pitchFamily="82" charset="0"/>
              </a:rPr>
              <a:t>", </a:t>
            </a:r>
            <a:r>
              <a:rPr lang="en-GB" sz="3200" dirty="0" err="1">
                <a:latin typeface="Gabriola" panose="04040605051002020D02" pitchFamily="82" charset="0"/>
              </a:rPr>
              <a:t>especialmente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en</a:t>
            </a:r>
            <a:r>
              <a:rPr lang="en-GB" sz="3200" dirty="0">
                <a:latin typeface="Gabriola" panose="04040605051002020D02" pitchFamily="82" charset="0"/>
              </a:rPr>
              <a:t> el </a:t>
            </a:r>
            <a:r>
              <a:rPr lang="en-GB" sz="3200" dirty="0" err="1">
                <a:latin typeface="Gabriola" panose="04040605051002020D02" pitchFamily="82" charset="0"/>
              </a:rPr>
              <a:t>caso</a:t>
            </a:r>
            <a:r>
              <a:rPr lang="en-GB" sz="3200" dirty="0">
                <a:latin typeface="Gabriola" panose="04040605051002020D02" pitchFamily="82" charset="0"/>
              </a:rPr>
              <a:t> de las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r>
              <a:rPr lang="en-GB" sz="3200" dirty="0" err="1" smtClean="0">
                <a:latin typeface="Gabriola" panose="04040605051002020D02" pitchFamily="82" charset="0"/>
              </a:rPr>
              <a:t>esculturas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>
                <a:latin typeface="Gabriola" panose="04040605051002020D02" pitchFamily="82" charset="0"/>
              </a:rPr>
              <a:t>e </a:t>
            </a:r>
            <a:r>
              <a:rPr lang="en-GB" sz="3200" dirty="0" err="1">
                <a:latin typeface="Gabriola" panose="04040605051002020D02" pitchFamily="82" charset="0"/>
              </a:rPr>
              <a:t>instalaciones</a:t>
            </a:r>
            <a:r>
              <a:rPr lang="en-GB" sz="3200" dirty="0">
                <a:latin typeface="Gabriola" panose="04040605051002020D02" pitchFamily="82" charset="0"/>
              </a:rPr>
              <a:t>. </a:t>
            </a:r>
            <a:r>
              <a:rPr lang="en-GB" sz="3200" dirty="0" err="1" smtClean="0">
                <a:latin typeface="Gabriola" panose="04040605051002020D02" pitchFamily="82" charset="0"/>
              </a:rPr>
              <a:t>Algunos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expertos</a:t>
            </a:r>
            <a:r>
              <a:rPr lang="en-GB" sz="3200" dirty="0">
                <a:latin typeface="Gabriola" panose="04040605051002020D02" pitchFamily="82" charset="0"/>
              </a:rPr>
              <a:t>, </a:t>
            </a:r>
            <a:r>
              <a:rPr lang="en-GB" sz="3200" dirty="0" err="1" smtClean="0">
                <a:latin typeface="Gabriola" panose="04040605051002020D02" pitchFamily="82" charset="0"/>
              </a:rPr>
              <a:t>especialmente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mayores</a:t>
            </a:r>
            <a:r>
              <a:rPr lang="en-GB" sz="3200" dirty="0">
                <a:latin typeface="Gabriola" panose="04040605051002020D02" pitchFamily="82" charset="0"/>
              </a:rPr>
              <a:t>, </a:t>
            </a:r>
            <a:r>
              <a:rPr lang="en-GB" sz="3200" dirty="0" err="1">
                <a:latin typeface="Gabriola" panose="04040605051002020D02" pitchFamily="82" charset="0"/>
              </a:rPr>
              <a:t>toman</a:t>
            </a:r>
            <a:r>
              <a:rPr lang="en-GB" sz="3200" dirty="0">
                <a:latin typeface="Gabriola" panose="04040605051002020D02" pitchFamily="82" charset="0"/>
              </a:rPr>
              <a:t> la </a:t>
            </a:r>
            <a:r>
              <a:rPr lang="en-GB" sz="3200" dirty="0" err="1" smtClean="0">
                <a:latin typeface="Gabriola" panose="04040605051002020D02" pitchFamily="82" charset="0"/>
              </a:rPr>
              <a:t>conservación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r>
              <a:rPr lang="en-GB" sz="3200" dirty="0" smtClean="0">
                <a:latin typeface="Gabriola" panose="04040605051002020D02" pitchFamily="82" charset="0"/>
              </a:rPr>
              <a:t>y </a:t>
            </a:r>
            <a:r>
              <a:rPr lang="en-GB" sz="3200" dirty="0">
                <a:latin typeface="Gabriola" panose="04040605051002020D02" pitchFamily="82" charset="0"/>
              </a:rPr>
              <a:t>la </a:t>
            </a:r>
            <a:r>
              <a:rPr lang="en-GB" sz="3200" dirty="0" err="1">
                <a:latin typeface="Gabriola" panose="04040605051002020D02" pitchFamily="82" charset="0"/>
              </a:rPr>
              <a:t>investigación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prioridad</a:t>
            </a:r>
            <a:r>
              <a:rPr lang="en-GB" sz="3200" dirty="0">
                <a:latin typeface="Gabriola" panose="04040605051002020D02" pitchFamily="82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7" y="4751781"/>
            <a:ext cx="2348753" cy="21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243" y="2476343"/>
            <a:ext cx="1208375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Gabriola" panose="04040605051002020D02" pitchFamily="82" charset="0"/>
              </a:rPr>
              <a:t>Para </a:t>
            </a:r>
            <a:r>
              <a:rPr lang="en-GB" sz="3000" dirty="0" err="1">
                <a:latin typeface="Gabriola" panose="04040605051002020D02" pitchFamily="82" charset="0"/>
              </a:rPr>
              <a:t>los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museos</a:t>
            </a:r>
            <a:r>
              <a:rPr lang="en-GB" sz="3000" dirty="0">
                <a:latin typeface="Gabriola" panose="04040605051002020D02" pitchFamily="82" charset="0"/>
              </a:rPr>
              <a:t>, la </a:t>
            </a:r>
            <a:r>
              <a:rPr lang="en-GB" sz="3000" dirty="0" err="1">
                <a:latin typeface="Gabriola" panose="04040605051002020D02" pitchFamily="82" charset="0"/>
              </a:rPr>
              <a:t>solución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más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obvia</a:t>
            </a:r>
            <a:r>
              <a:rPr lang="en-GB" sz="3000" dirty="0">
                <a:latin typeface="Gabriola" panose="04040605051002020D02" pitchFamily="82" charset="0"/>
              </a:rPr>
              <a:t> a </a:t>
            </a:r>
            <a:r>
              <a:rPr lang="en-GB" sz="3000" dirty="0" err="1">
                <a:latin typeface="Gabriola" panose="04040605051002020D02" pitchFamily="82" charset="0"/>
              </a:rPr>
              <a:t>estos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problemas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sería</a:t>
            </a:r>
            <a:r>
              <a:rPr lang="en-GB" sz="3000" dirty="0">
                <a:latin typeface="Gabriola" panose="04040605051002020D02" pitchFamily="82" charset="0"/>
              </a:rPr>
              <a:t> vender las </a:t>
            </a:r>
            <a:r>
              <a:rPr lang="en-GB" sz="3000" dirty="0" err="1">
                <a:latin typeface="Gabriola" panose="04040605051002020D02" pitchFamily="82" charset="0"/>
              </a:rPr>
              <a:t>obras</a:t>
            </a:r>
            <a:r>
              <a:rPr lang="en-GB" sz="3000" dirty="0">
                <a:latin typeface="Gabriola" panose="04040605051002020D02" pitchFamily="82" charset="0"/>
              </a:rPr>
              <a:t> que no son </a:t>
            </a:r>
            <a:r>
              <a:rPr lang="en-GB" sz="3000" dirty="0" err="1">
                <a:latin typeface="Gabriola" panose="04040605051002020D02" pitchFamily="82" charset="0"/>
              </a:rPr>
              <a:t>expuestas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endParaRPr lang="en-GB" sz="3000" dirty="0" smtClean="0">
              <a:latin typeface="Gabriola" panose="04040605051002020D02" pitchFamily="82" charset="0"/>
            </a:endParaRPr>
          </a:p>
          <a:p>
            <a:r>
              <a:rPr lang="en-GB" sz="3200" dirty="0" smtClean="0">
                <a:latin typeface="Gabriola" panose="04040605051002020D02" pitchFamily="82" charset="0"/>
              </a:rPr>
              <a:t>al </a:t>
            </a:r>
            <a:r>
              <a:rPr lang="en-GB" sz="3200" dirty="0" err="1">
                <a:latin typeface="Gabriola" panose="04040605051002020D02" pitchFamily="82" charset="0"/>
              </a:rPr>
              <a:t>público</a:t>
            </a:r>
            <a:r>
              <a:rPr lang="en-GB" sz="3200" dirty="0">
                <a:latin typeface="Gabriola" panose="04040605051002020D02" pitchFamily="82" charset="0"/>
              </a:rPr>
              <a:t>. </a:t>
            </a:r>
            <a:r>
              <a:rPr lang="en-GB" sz="3200" dirty="0" smtClean="0">
                <a:latin typeface="Gabriola" panose="04040605051002020D02" pitchFamily="82" charset="0"/>
              </a:rPr>
              <a:t>Pero </a:t>
            </a:r>
            <a:r>
              <a:rPr lang="en-GB" sz="3200" dirty="0" err="1" smtClean="0">
                <a:latin typeface="Gabriola" panose="04040605051002020D02" pitchFamily="82" charset="0"/>
              </a:rPr>
              <a:t>muchas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asociaciones</a:t>
            </a:r>
            <a:r>
              <a:rPr lang="en-GB" sz="3200" dirty="0">
                <a:latin typeface="Gabriola" panose="04040605051002020D02" pitchFamily="82" charset="0"/>
              </a:rPr>
              <a:t> de </a:t>
            </a:r>
            <a:r>
              <a:rPr lang="en-GB" sz="3200" dirty="0" err="1">
                <a:latin typeface="Gabriola" panose="04040605051002020D02" pitchFamily="82" charset="0"/>
              </a:rPr>
              <a:t>intercambio</a:t>
            </a:r>
            <a:r>
              <a:rPr lang="en-GB" sz="3200" dirty="0">
                <a:latin typeface="Gabriola" panose="04040605051002020D02" pitchFamily="82" charset="0"/>
              </a:rPr>
              <a:t> entre </a:t>
            </a:r>
            <a:r>
              <a:rPr lang="en-GB" sz="3200" dirty="0" err="1">
                <a:latin typeface="Gabriola" panose="04040605051002020D02" pitchFamily="82" charset="0"/>
              </a:rPr>
              <a:t>museos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prohíben</a:t>
            </a:r>
            <a:r>
              <a:rPr lang="en-GB" sz="3200" dirty="0">
                <a:latin typeface="Gabriola" panose="04040605051002020D02" pitchFamily="82" charset="0"/>
              </a:rPr>
              <a:t> las </a:t>
            </a:r>
            <a:r>
              <a:rPr lang="en-GB" sz="3200" dirty="0" err="1">
                <a:latin typeface="Gabriola" panose="04040605051002020D02" pitchFamily="82" charset="0"/>
              </a:rPr>
              <a:t>ventas</a:t>
            </a:r>
            <a:r>
              <a:rPr lang="en-GB" sz="3200" dirty="0">
                <a:latin typeface="Gabriola" panose="04040605051002020D02" pitchFamily="82" charset="0"/>
              </a:rPr>
              <a:t>. </a:t>
            </a:r>
          </a:p>
          <a:p>
            <a:endParaRPr lang="en-GB" dirty="0" smtClean="0"/>
          </a:p>
          <a:p>
            <a:r>
              <a:rPr lang="en-GB" sz="3200" dirty="0" smtClean="0">
                <a:latin typeface="Gabriola" panose="04040605051002020D02" pitchFamily="82" charset="0"/>
              </a:rPr>
              <a:t>Los </a:t>
            </a:r>
            <a:r>
              <a:rPr lang="en-GB" sz="3200" dirty="0" err="1">
                <a:latin typeface="Gabriola" panose="04040605051002020D02" pitchFamily="82" charset="0"/>
              </a:rPr>
              <a:t>depósitos</a:t>
            </a:r>
            <a:r>
              <a:rPr lang="en-GB" sz="3200" dirty="0">
                <a:latin typeface="Gabriola" panose="04040605051002020D02" pitchFamily="82" charset="0"/>
              </a:rPr>
              <a:t> "</a:t>
            </a:r>
            <a:r>
              <a:rPr lang="en-GB" sz="3200" dirty="0" err="1">
                <a:latin typeface="Gabriola" panose="04040605051002020D02" pitchFamily="82" charset="0"/>
              </a:rPr>
              <a:t>comenzarán</a:t>
            </a:r>
            <a:r>
              <a:rPr lang="en-GB" sz="3200" dirty="0">
                <a:latin typeface="Gabriola" panose="04040605051002020D02" pitchFamily="82" charset="0"/>
              </a:rPr>
              <a:t> a </a:t>
            </a:r>
            <a:r>
              <a:rPr lang="en-GB" sz="3200" dirty="0" err="1">
                <a:latin typeface="Gabriola" panose="04040605051002020D02" pitchFamily="82" charset="0"/>
              </a:rPr>
              <a:t>parecerse</a:t>
            </a:r>
            <a:r>
              <a:rPr lang="en-GB" sz="3200" dirty="0">
                <a:latin typeface="Gabriola" panose="04040605051002020D02" pitchFamily="82" charset="0"/>
              </a:rPr>
              <a:t> a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cementerios</a:t>
            </a:r>
            <a:r>
              <a:rPr lang="en-GB" sz="3200" dirty="0">
                <a:latin typeface="Gabriola" panose="04040605051002020D02" pitchFamily="82" charset="0"/>
              </a:rPr>
              <a:t> que </a:t>
            </a:r>
            <a:r>
              <a:rPr lang="en-GB" sz="3200" dirty="0" err="1">
                <a:latin typeface="Gabriola" panose="04040605051002020D02" pitchFamily="82" charset="0"/>
              </a:rPr>
              <a:t>nadie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visita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más</a:t>
            </a:r>
            <a:r>
              <a:rPr lang="en-GB" sz="3200" dirty="0">
                <a:latin typeface="Gabriola" panose="04040605051002020D02" pitchFamily="82" charset="0"/>
              </a:rPr>
              <a:t>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7" y="4751781"/>
            <a:ext cx="2348753" cy="21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195" y="1705450"/>
            <a:ext cx="1178880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Gabriola" panose="04040605051002020D02" pitchFamily="82" charset="0"/>
              </a:rPr>
              <a:t>Para </a:t>
            </a:r>
            <a:r>
              <a:rPr lang="en-GB" sz="3200" dirty="0" err="1">
                <a:latin typeface="Gabriola" panose="04040605051002020D02" pitchFamily="82" charset="0"/>
              </a:rPr>
              <a:t>revivir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estos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bienes</a:t>
            </a:r>
            <a:r>
              <a:rPr lang="en-GB" sz="3200" dirty="0">
                <a:latin typeface="Gabriola" panose="04040605051002020D02" pitchFamily="82" charset="0"/>
              </a:rPr>
              <a:t> se </a:t>
            </a:r>
            <a:r>
              <a:rPr lang="en-GB" sz="3200" dirty="0" err="1">
                <a:latin typeface="Gabriola" panose="04040605051002020D02" pitchFamily="82" charset="0"/>
              </a:rPr>
              <a:t>pueden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utilizar</a:t>
            </a:r>
            <a:r>
              <a:rPr lang="en-GB" sz="3200" dirty="0">
                <a:latin typeface="Gabriola" panose="04040605051002020D02" pitchFamily="82" charset="0"/>
              </a:rPr>
              <a:t> dos </a:t>
            </a:r>
            <a:r>
              <a:rPr lang="en-GB" sz="3200" dirty="0" err="1">
                <a:latin typeface="Gabriola" panose="04040605051002020D02" pitchFamily="82" charset="0"/>
              </a:rPr>
              <a:t>estrategias</a:t>
            </a:r>
            <a:r>
              <a:rPr lang="en-GB" sz="3200" dirty="0">
                <a:latin typeface="Gabriola" panose="04040605051002020D02" pitchFamily="82" charset="0"/>
              </a:rPr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Gabriola" panose="04040605051002020D02" pitchFamily="82" charset="0"/>
              </a:rPr>
              <a:t>  </a:t>
            </a:r>
            <a:r>
              <a:rPr lang="en-GB" sz="3200" dirty="0" err="1" smtClean="0">
                <a:latin typeface="Gabriola" panose="04040605051002020D02" pitchFamily="82" charset="0"/>
              </a:rPr>
              <a:t>Crear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rutas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almacenes</a:t>
            </a:r>
            <a:r>
              <a:rPr lang="en-GB" sz="3200" dirty="0">
                <a:latin typeface="Gabriola" panose="04040605051002020D02" pitchFamily="82" charset="0"/>
              </a:rPr>
              <a:t>, a </a:t>
            </a:r>
            <a:r>
              <a:rPr lang="en-GB" sz="3200" dirty="0" err="1">
                <a:latin typeface="Gabriola" panose="04040605051002020D02" pitchFamily="82" charset="0"/>
              </a:rPr>
              <a:t>su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vez</a:t>
            </a:r>
            <a:r>
              <a:rPr lang="en-GB" sz="3200" dirty="0">
                <a:latin typeface="Gabriola" panose="04040605051002020D02" pitchFamily="82" charset="0"/>
              </a:rPr>
              <a:t>, la </a:t>
            </a:r>
            <a:r>
              <a:rPr lang="en-GB" sz="3200" dirty="0" err="1">
                <a:latin typeface="Gabriola" panose="04040605051002020D02" pitchFamily="82" charset="0"/>
              </a:rPr>
              <a:t>exposición</a:t>
            </a:r>
            <a:r>
              <a:rPr lang="en-GB" sz="3200" dirty="0">
                <a:latin typeface="Gabriola" panose="04040605051002020D02" pitchFamily="82" charset="0"/>
              </a:rPr>
              <a:t> de las </a:t>
            </a:r>
            <a:r>
              <a:rPr lang="en-GB" sz="3200" dirty="0" err="1">
                <a:latin typeface="Gabriola" panose="04040605051002020D02" pitchFamily="82" charset="0"/>
              </a:rPr>
              <a:t>piezas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más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 smtClean="0">
                <a:latin typeface="Gabriola" panose="04040605051002020D02" pitchFamily="82" charset="0"/>
              </a:rPr>
              <a:t>importantes</a:t>
            </a:r>
            <a:r>
              <a:rPr lang="en-GB" sz="3200" dirty="0">
                <a:latin typeface="Gabriola" panose="04040605051002020D02" pitchFamily="82" charset="0"/>
              </a:rPr>
              <a:t>.</a:t>
            </a:r>
          </a:p>
          <a:p>
            <a:r>
              <a:rPr lang="en-GB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Gabriola" panose="04040605051002020D02" pitchFamily="82" charset="0"/>
              </a:rPr>
              <a:t>La </a:t>
            </a:r>
            <a:r>
              <a:rPr lang="en-GB" sz="3200" dirty="0" err="1">
                <a:latin typeface="Gabriola" panose="04040605051002020D02" pitchFamily="82" charset="0"/>
              </a:rPr>
              <a:t>exposición</a:t>
            </a:r>
            <a:r>
              <a:rPr lang="en-GB" sz="3200" dirty="0">
                <a:latin typeface="Gabriola" panose="04040605051002020D02" pitchFamily="82" charset="0"/>
              </a:rPr>
              <a:t> virtual, social networks, que </a:t>
            </a:r>
            <a:r>
              <a:rPr lang="en-GB" sz="3200" dirty="0" err="1">
                <a:latin typeface="Gabriola" panose="04040605051002020D02" pitchFamily="82" charset="0"/>
              </a:rPr>
              <a:t>basada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clics</a:t>
            </a:r>
            <a:r>
              <a:rPr lang="en-GB" sz="3200" dirty="0">
                <a:latin typeface="Gabriola" panose="04040605051002020D02" pitchFamily="82" charset="0"/>
              </a:rPr>
              <a:t> (Like) </a:t>
            </a:r>
            <a:r>
              <a:rPr lang="en-GB" sz="3200" dirty="0" smtClean="0">
                <a:latin typeface="Gabriola" panose="04040605051002020D02" pitchFamily="82" charset="0"/>
              </a:rPr>
              <a:t>decide </a:t>
            </a:r>
            <a:r>
              <a:rPr lang="en-GB" sz="3200" dirty="0">
                <a:latin typeface="Gabriola" panose="04040605051002020D02" pitchFamily="82" charset="0"/>
              </a:rPr>
              <a:t>el </a:t>
            </a:r>
            <a:r>
              <a:rPr lang="en-GB" sz="3200" dirty="0" err="1">
                <a:latin typeface="Gabriola" panose="04040605051002020D02" pitchFamily="82" charset="0"/>
              </a:rPr>
              <a:t>orden</a:t>
            </a:r>
            <a:r>
              <a:rPr lang="en-GB" sz="3200" dirty="0">
                <a:latin typeface="Gabriola" panose="04040605051002020D02" pitchFamily="82" charset="0"/>
              </a:rPr>
              <a:t> de la </a:t>
            </a:r>
          </a:p>
          <a:p>
            <a:r>
              <a:rPr lang="en-GB" sz="3200" dirty="0" err="1" smtClean="0">
                <a:latin typeface="Gabriola" panose="04040605051002020D02" pitchFamily="82" charset="0"/>
              </a:rPr>
              <a:t>exposición</a:t>
            </a:r>
            <a:r>
              <a:rPr lang="en-GB" sz="3200" dirty="0" smtClean="0">
                <a:latin typeface="Gabriola" panose="04040605051002020D02" pitchFamily="82" charset="0"/>
              </a:rPr>
              <a:t> de </a:t>
            </a:r>
            <a:r>
              <a:rPr lang="en-GB" sz="3200" dirty="0">
                <a:latin typeface="Gabriola" panose="04040605051002020D02" pitchFamily="82" charset="0"/>
              </a:rPr>
              <a:t>las </a:t>
            </a:r>
            <a:r>
              <a:rPr lang="en-GB" sz="3200" dirty="0" err="1">
                <a:latin typeface="Gabriola" panose="04040605051002020D02" pitchFamily="82" charset="0"/>
              </a:rPr>
              <a:t>obras</a:t>
            </a:r>
            <a:endParaRPr lang="en-GB" sz="3200" dirty="0">
              <a:latin typeface="Gabriola" panose="04040605051002020D02" pitchFamily="82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212" y="4759820"/>
            <a:ext cx="2339788" cy="20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90225"/>
            <a:ext cx="1220879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dirty="0" smtClean="0">
                <a:latin typeface="Gabriola" panose="04040605051002020D02" pitchFamily="82" charset="0"/>
              </a:rPr>
              <a:t>“</a:t>
            </a:r>
            <a:r>
              <a:rPr lang="en-GB" sz="3000" dirty="0" err="1" smtClean="0">
                <a:latin typeface="Gabriola" panose="04040605051002020D02" pitchFamily="82" charset="0"/>
              </a:rPr>
              <a:t>Somos</a:t>
            </a:r>
            <a:r>
              <a:rPr lang="en-GB" sz="3000" dirty="0" smtClean="0">
                <a:latin typeface="Gabriola" panose="04040605051002020D02" pitchFamily="82" charset="0"/>
              </a:rPr>
              <a:t> </a:t>
            </a:r>
            <a:r>
              <a:rPr lang="en-GB" sz="3000" dirty="0">
                <a:latin typeface="Gabriola" panose="04040605051002020D02" pitchFamily="82" charset="0"/>
              </a:rPr>
              <a:t>de la </a:t>
            </a:r>
            <a:r>
              <a:rPr lang="en-GB" sz="3000" dirty="0" err="1">
                <a:latin typeface="Gabriola" panose="04040605051002020D02" pitchFamily="82" charset="0"/>
              </a:rPr>
              <a:t>opinión</a:t>
            </a:r>
            <a:r>
              <a:rPr lang="en-GB" sz="3000" dirty="0">
                <a:latin typeface="Gabriola" panose="04040605051002020D02" pitchFamily="82" charset="0"/>
              </a:rPr>
              <a:t> de que la forma </a:t>
            </a:r>
            <a:r>
              <a:rPr lang="en-GB" sz="3000" dirty="0" err="1">
                <a:latin typeface="Gabriola" panose="04040605051002020D02" pitchFamily="82" charset="0"/>
              </a:rPr>
              <a:t>más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eficaz</a:t>
            </a:r>
            <a:r>
              <a:rPr lang="en-GB" sz="3000" dirty="0">
                <a:latin typeface="Gabriola" panose="04040605051002020D02" pitchFamily="82" charset="0"/>
              </a:rPr>
              <a:t> y </a:t>
            </a:r>
            <a:r>
              <a:rPr lang="en-GB" sz="3000" dirty="0" err="1">
                <a:latin typeface="Gabriola" panose="04040605051002020D02" pitchFamily="82" charset="0"/>
              </a:rPr>
              <a:t>acorde</a:t>
            </a:r>
            <a:r>
              <a:rPr lang="en-GB" sz="3000" dirty="0">
                <a:latin typeface="Gabriola" panose="04040605051002020D02" pitchFamily="82" charset="0"/>
              </a:rPr>
              <a:t> con </a:t>
            </a:r>
            <a:r>
              <a:rPr lang="en-GB" sz="3000" dirty="0" err="1">
                <a:latin typeface="Gabriola" panose="04040605051002020D02" pitchFamily="82" charset="0"/>
              </a:rPr>
              <a:t>los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tiempos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es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una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promoción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endParaRPr lang="en-GB" sz="3000" dirty="0" smtClean="0">
              <a:latin typeface="Gabriola" panose="04040605051002020D02" pitchFamily="82" charset="0"/>
            </a:endParaRPr>
          </a:p>
          <a:p>
            <a:pPr algn="ctr"/>
            <a:r>
              <a:rPr lang="en-GB" sz="3000" dirty="0" smtClean="0">
                <a:latin typeface="Gabriola" panose="04040605051002020D02" pitchFamily="82" charset="0"/>
              </a:rPr>
              <a:t>del </a:t>
            </a:r>
            <a:r>
              <a:rPr lang="en-GB" sz="3000" dirty="0">
                <a:latin typeface="Gabriola" panose="04040605051002020D02" pitchFamily="82" charset="0"/>
              </a:rPr>
              <a:t>material a </a:t>
            </a:r>
            <a:r>
              <a:rPr lang="en-GB" sz="3000" dirty="0" err="1">
                <a:latin typeface="Gabriola" panose="04040605051002020D02" pitchFamily="82" charset="0"/>
              </a:rPr>
              <a:t>través</a:t>
            </a:r>
            <a:r>
              <a:rPr lang="en-GB" sz="3000" dirty="0">
                <a:latin typeface="Gabriola" panose="04040605051002020D02" pitchFamily="82" charset="0"/>
              </a:rPr>
              <a:t> de </a:t>
            </a:r>
            <a:r>
              <a:rPr lang="en-GB" sz="3000" dirty="0" err="1">
                <a:latin typeface="Gabriola" panose="04040605051002020D02" pitchFamily="82" charset="0"/>
              </a:rPr>
              <a:t>los</a:t>
            </a:r>
            <a:r>
              <a:rPr lang="en-GB" sz="3000" dirty="0">
                <a:latin typeface="Gabriola" panose="04040605051002020D02" pitchFamily="82" charset="0"/>
              </a:rPr>
              <a:t> social networks, </a:t>
            </a:r>
            <a:r>
              <a:rPr lang="en-GB" sz="3000" dirty="0" err="1">
                <a:latin typeface="Gabriola" panose="04040605051002020D02" pitchFamily="82" charset="0"/>
              </a:rPr>
              <a:t>osea</a:t>
            </a:r>
            <a:r>
              <a:rPr lang="en-GB" sz="3000" dirty="0">
                <a:latin typeface="Gabriola" panose="04040605051002020D02" pitchFamily="82" charset="0"/>
              </a:rPr>
              <a:t> : </a:t>
            </a:r>
            <a:r>
              <a:rPr lang="en-GB" sz="3000" dirty="0" err="1" smtClean="0">
                <a:latin typeface="Gabriola" panose="04040605051002020D02" pitchFamily="82" charset="0"/>
              </a:rPr>
              <a:t>mostrar</a:t>
            </a:r>
            <a:r>
              <a:rPr lang="en-GB" sz="3000" dirty="0" smtClean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por</a:t>
            </a:r>
            <a:r>
              <a:rPr lang="en-GB" sz="3000" dirty="0">
                <a:latin typeface="Gabriola" panose="04040605051002020D02" pitchFamily="82" charset="0"/>
              </a:rPr>
              <a:t> un </a:t>
            </a:r>
            <a:r>
              <a:rPr lang="en-GB" sz="3000" dirty="0" err="1">
                <a:latin typeface="Gabriola" panose="04040605051002020D02" pitchFamily="82" charset="0"/>
              </a:rPr>
              <a:t>tiempo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limitado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imágenes</a:t>
            </a:r>
            <a:r>
              <a:rPr lang="en-GB" sz="3000" dirty="0">
                <a:latin typeface="Gabriola" panose="04040605051002020D02" pitchFamily="82" charset="0"/>
              </a:rPr>
              <a:t> de </a:t>
            </a:r>
            <a:r>
              <a:rPr lang="en-GB" sz="3000" dirty="0" err="1">
                <a:latin typeface="Gabriola" panose="04040605051002020D02" pitchFamily="82" charset="0"/>
              </a:rPr>
              <a:t>los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endParaRPr lang="en-GB" sz="3000" dirty="0" smtClean="0">
              <a:latin typeface="Gabriola" panose="04040605051002020D02" pitchFamily="82" charset="0"/>
            </a:endParaRPr>
          </a:p>
          <a:p>
            <a:pPr algn="ctr"/>
            <a:r>
              <a:rPr lang="en-GB" sz="3000" dirty="0" err="1" smtClean="0">
                <a:latin typeface="Gabriola" panose="04040605051002020D02" pitchFamily="82" charset="0"/>
              </a:rPr>
              <a:t>bienes</a:t>
            </a:r>
            <a:r>
              <a:rPr lang="en-GB" sz="3000" dirty="0" smtClean="0">
                <a:latin typeface="Gabriola" panose="04040605051002020D02" pitchFamily="82" charset="0"/>
              </a:rPr>
              <a:t> </a:t>
            </a:r>
            <a:r>
              <a:rPr lang="en-GB" sz="3000" dirty="0">
                <a:latin typeface="Gabriola" panose="04040605051002020D02" pitchFamily="82" charset="0"/>
              </a:rPr>
              <a:t>y sus </a:t>
            </a:r>
            <a:r>
              <a:rPr lang="en-GB" sz="3000" dirty="0" err="1">
                <a:latin typeface="Gabriola" panose="04040605051002020D02" pitchFamily="82" charset="0"/>
              </a:rPr>
              <a:t>historias</a:t>
            </a:r>
            <a:r>
              <a:rPr lang="en-GB" sz="3000" dirty="0">
                <a:latin typeface="Gabriola" panose="04040605051002020D02" pitchFamily="82" charset="0"/>
              </a:rPr>
              <a:t> </a:t>
            </a:r>
            <a:r>
              <a:rPr lang="en-GB" sz="3000" dirty="0" err="1">
                <a:latin typeface="Gabriola" panose="04040605051002020D02" pitchFamily="82" charset="0"/>
              </a:rPr>
              <a:t>en</a:t>
            </a:r>
            <a:r>
              <a:rPr lang="en-GB" sz="3000" dirty="0">
                <a:latin typeface="Gabriola" panose="04040605051002020D02" pitchFamily="82" charset="0"/>
              </a:rPr>
              <a:t> la web, </a:t>
            </a:r>
            <a:r>
              <a:rPr lang="en-GB" sz="3000" dirty="0" err="1">
                <a:latin typeface="Gabriola" panose="04040605051002020D02" pitchFamily="82" charset="0"/>
              </a:rPr>
              <a:t>aquellas</a:t>
            </a:r>
            <a:r>
              <a:rPr lang="en-GB" sz="3000" dirty="0">
                <a:latin typeface="Gabriola" panose="04040605051002020D02" pitchFamily="82" charset="0"/>
              </a:rPr>
              <a:t> que </a:t>
            </a:r>
            <a:r>
              <a:rPr lang="en-GB" sz="3200" dirty="0" err="1" smtClean="0">
                <a:latin typeface="Gabriola" panose="04040605051002020D02" pitchFamily="82" charset="0"/>
              </a:rPr>
              <a:t>lograràn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más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éxito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vendràn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sucesivamente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expuestas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endParaRPr lang="en-GB" sz="3200" dirty="0" smtClean="0">
              <a:latin typeface="Gabriola" panose="04040605051002020D02" pitchFamily="82" charset="0"/>
            </a:endParaRPr>
          </a:p>
          <a:p>
            <a:pPr algn="ctr"/>
            <a:r>
              <a:rPr lang="en-GB" sz="3200" dirty="0" err="1" smtClean="0">
                <a:latin typeface="Gabriola" panose="04040605051002020D02" pitchFamily="82" charset="0"/>
              </a:rPr>
              <a:t>en</a:t>
            </a:r>
            <a:r>
              <a:rPr lang="en-GB" sz="3200" dirty="0" smtClean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los</a:t>
            </a:r>
            <a:r>
              <a:rPr lang="en-GB" sz="3200" dirty="0">
                <a:latin typeface="Gabriola" panose="04040605051002020D02" pitchFamily="82" charset="0"/>
              </a:rPr>
              <a:t> </a:t>
            </a:r>
            <a:r>
              <a:rPr lang="en-GB" sz="3200" dirty="0" err="1">
                <a:latin typeface="Gabriola" panose="04040605051002020D02" pitchFamily="82" charset="0"/>
              </a:rPr>
              <a:t>museos</a:t>
            </a:r>
            <a:r>
              <a:rPr lang="en-GB" sz="3200" dirty="0">
                <a:latin typeface="Gabriola" panose="04040605051002020D02" pitchFamily="82" charset="0"/>
              </a:rPr>
              <a:t> de </a:t>
            </a:r>
            <a:r>
              <a:rPr lang="en-GB" sz="3200" dirty="0" err="1">
                <a:latin typeface="Gabriola" panose="04040605051002020D02" pitchFamily="82" charset="0"/>
              </a:rPr>
              <a:t>pertenencia</a:t>
            </a:r>
            <a:r>
              <a:rPr lang="en-GB" sz="3200" dirty="0" smtClean="0">
                <a:latin typeface="Gabriola" panose="04040605051002020D02" pitchFamily="82" charset="0"/>
              </a:rPr>
              <a:t>.”</a:t>
            </a:r>
            <a:endParaRPr lang="en-GB" sz="3200" dirty="0">
              <a:latin typeface="Gabriola" panose="04040605051002020D02" pitchFamily="82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4767858"/>
            <a:ext cx="2330824" cy="209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630" y="4927055"/>
            <a:ext cx="23807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latin typeface="Lucida Calligraphy" panose="03010101010101010101" pitchFamily="66" charset="0"/>
              </a:rPr>
              <a:t>Emanuele Santoro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630" y="5812929"/>
            <a:ext cx="214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Edwardian Script ITC" panose="030303020407070D0804" pitchFamily="66" charset="0"/>
              </a:rPr>
              <a:t>Michele Ferrari</a:t>
            </a:r>
            <a:endParaRPr lang="en-GB" sz="3200" dirty="0">
              <a:latin typeface="Edwardian Script ITC" panose="030303020407070D08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2658" y="4888582"/>
            <a:ext cx="3151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latin typeface="Vivaldi" panose="03020602050506090804" pitchFamily="66" charset="0"/>
              </a:rPr>
              <a:t>Miguel Angel Paredes Mesa</a:t>
            </a:r>
            <a:endParaRPr lang="en-GB" sz="2200" dirty="0">
              <a:latin typeface="Vivaldi" panose="030206020505060908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598" y="5812929"/>
            <a:ext cx="2544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rush Script MT" panose="03060802040406070304" pitchFamily="66" charset="0"/>
              </a:rPr>
              <a:t>Marius </a:t>
            </a:r>
            <a:r>
              <a:rPr lang="en-GB" sz="2400" dirty="0" err="1" smtClean="0">
                <a:solidFill>
                  <a:srgbClr val="333333"/>
                </a:solidFill>
                <a:latin typeface="Brush Script MT" panose="03060802040406070304" pitchFamily="66" charset="0"/>
              </a:rPr>
              <a:t>Ionut</a:t>
            </a:r>
            <a:r>
              <a:rPr lang="en-GB" sz="2400" dirty="0" smtClean="0">
                <a:solidFill>
                  <a:srgbClr val="333333"/>
                </a:solidFill>
                <a:latin typeface="Brush Script MT" panose="03060802040406070304" pitchFamily="66" charset="0"/>
              </a:rPr>
              <a:t> Stingu</a:t>
            </a:r>
            <a:endParaRPr lang="en-GB" sz="2400" dirty="0">
              <a:latin typeface="Brush Script MT" panose="030608020404060703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[TOP_SECRET]</vt:lpstr>
      <vt:lpstr>Arial</vt:lpstr>
      <vt:lpstr>Brush Script MT</vt:lpstr>
      <vt:lpstr>Calibri</vt:lpstr>
      <vt:lpstr>Calibri Light</vt:lpstr>
      <vt:lpstr>Edwardian Script ITC</vt:lpstr>
      <vt:lpstr>Gabriola</vt:lpstr>
      <vt:lpstr>Lucida Calligraphy</vt:lpstr>
      <vt:lpstr>Plane Crash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Stingu</dc:creator>
  <cp:lastModifiedBy>Marius Stingu</cp:lastModifiedBy>
  <cp:revision>27</cp:revision>
  <dcterms:created xsi:type="dcterms:W3CDTF">2016-05-05T17:50:40Z</dcterms:created>
  <dcterms:modified xsi:type="dcterms:W3CDTF">2016-05-06T09:58:37Z</dcterms:modified>
</cp:coreProperties>
</file>