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79" r:id="rId3"/>
    <p:sldId id="280" r:id="rId4"/>
    <p:sldId id="281" r:id="rId5"/>
    <p:sldId id="282" r:id="rId6"/>
    <p:sldId id="276" r:id="rId7"/>
    <p:sldId id="259" r:id="rId8"/>
    <p:sldId id="28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811E2-6DCD-4AFA-B371-8BB3E4AA9936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06948-E8C7-419A-8F08-98B3C7B5A6E9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73A31CA-71A0-41E8-87BC-6ADCED4CF32D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235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74E43-32B7-4BBE-800C-095560684754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64713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0892184-5EBD-48FB-904A-758595EDF265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0892184-5EBD-48FB-904A-758595EDF265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F62A-AA89-4A36-8509-202D4CDA312A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944D75-3158-4617-83FB-0526AAB09770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F62A-AA89-4A36-8509-202D4CDA312A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4D75-3158-4617-83FB-0526AAB0977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F62A-AA89-4A36-8509-202D4CDA312A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4D75-3158-4617-83FB-0526AAB0977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60F62A-AA89-4A36-8509-202D4CDA312A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3944D75-3158-4617-83FB-0526AAB09770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F62A-AA89-4A36-8509-202D4CDA312A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4D75-3158-4617-83FB-0526AAB09770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F62A-AA89-4A36-8509-202D4CDA312A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4D75-3158-4617-83FB-0526AAB09770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4D75-3158-4617-83FB-0526AAB09770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F62A-AA89-4A36-8509-202D4CDA312A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F62A-AA89-4A36-8509-202D4CDA312A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4D75-3158-4617-83FB-0526AAB09770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F62A-AA89-4A36-8509-202D4CDA312A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4D75-3158-4617-83FB-0526AAB0977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60F62A-AA89-4A36-8509-202D4CDA312A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944D75-3158-4617-83FB-0526AAB09770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F62A-AA89-4A36-8509-202D4CDA312A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944D75-3158-4617-83FB-0526AAB09770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60F62A-AA89-4A36-8509-202D4CDA312A}" type="datetimeFigureOut">
              <a:rPr lang="it-IT" smtClean="0"/>
              <a:t>14/04/2016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3944D75-3158-4617-83FB-0526AAB09770}" type="slidenum">
              <a:rPr lang="it-IT" smtClean="0"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it-IT" sz="1050" i="1" dirty="0" err="1" smtClean="0"/>
              <a:t>By</a:t>
            </a:r>
            <a:r>
              <a:rPr lang="it-IT" sz="1050" i="1" dirty="0" smtClean="0"/>
              <a:t> Marco Montanari, Giuseppe </a:t>
            </a:r>
            <a:r>
              <a:rPr lang="it-IT" sz="1050" i="1" dirty="0" err="1" smtClean="0"/>
              <a:t>Ritella</a:t>
            </a:r>
            <a:r>
              <a:rPr lang="it-IT" sz="1050" i="1" dirty="0" smtClean="0"/>
              <a:t>, Stefano </a:t>
            </a:r>
            <a:r>
              <a:rPr lang="it-IT" sz="1050" i="1" dirty="0" err="1" smtClean="0"/>
              <a:t>Lariccia</a:t>
            </a:r>
            <a:endParaRPr lang="it-IT" sz="1050" i="1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Come usare </a:t>
            </a:r>
            <a:r>
              <a:rPr lang="it-IT" dirty="0" err="1" smtClean="0"/>
              <a:t>CommonSpaces</a:t>
            </a:r>
            <a:endParaRPr lang="it-IT" dirty="0"/>
          </a:p>
        </p:txBody>
      </p:sp>
      <p:pic>
        <p:nvPicPr>
          <p:cNvPr id="4" name="Segnaposto contenuto 3" descr="logo_comm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4112493"/>
            <a:ext cx="2750344" cy="82867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837921" y="1012427"/>
            <a:ext cx="864817" cy="656220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4000" b="1" dirty="0" smtClean="0">
                <a:solidFill>
                  <a:srgbClr val="C00000"/>
                </a:solidFill>
              </a:rPr>
              <a:t>1.</a:t>
            </a:r>
            <a:fld id="{EC4B3D41-192A-4235-88E7-4E2FF3A932B9}" type="slidenum">
              <a:rPr lang="it-IT" sz="4000" b="1" smtClean="0">
                <a:solidFill>
                  <a:srgbClr val="C00000"/>
                </a:solidFill>
                <a:latin typeface="Trebuchet MS" pitchFamily="34" charset="0"/>
              </a:rPr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</a:t>
            </a:fld>
            <a:endParaRPr lang="it-IT" sz="40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8160" cy="1144921"/>
          </a:xfrm>
        </p:spPr>
        <p:txBody>
          <a:bodyPr wrap="square" lIns="82945" tIns="35595" rIns="82945" bIns="41473" numCol="1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</a:tabLst>
            </a:pPr>
            <a:r>
              <a:rPr lang="it-IT" altLang="it-IT" sz="3600" dirty="0" smtClean="0"/>
              <a:t>Cos'è </a:t>
            </a:r>
            <a:r>
              <a:rPr lang="it-IT" altLang="it-IT" sz="3600" dirty="0" err="1" smtClean="0"/>
              <a:t>CommonSpaces</a:t>
            </a:r>
            <a:endParaRPr lang="it-IT" altLang="it-IT" sz="3600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2521705"/>
            <a:ext cx="8228160" cy="3977698"/>
          </a:xfrm>
        </p:spPr>
        <p:txBody>
          <a:bodyPr lIns="82945" tIns="41473" rIns="82945" bIns="41473">
            <a:normAutofit lnSpcReduction="10000"/>
          </a:bodyPr>
          <a:lstStyle/>
          <a:p>
            <a:pPr marL="0" indent="0" defTabSz="914305">
              <a:spcBef>
                <a:spcPts val="1000"/>
              </a:spcBef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</a:tabLst>
              <a:defRPr/>
            </a:pPr>
            <a:r>
              <a:rPr lang="it-IT" altLang="it-IT" sz="2400" dirty="0" err="1" smtClean="0">
                <a:solidFill>
                  <a:schemeClr val="bg1"/>
                </a:solidFill>
              </a:rPr>
              <a:t>CommonSpaces</a:t>
            </a:r>
            <a:r>
              <a:rPr lang="it-IT" altLang="it-IT" sz="2400" dirty="0" smtClean="0">
                <a:solidFill>
                  <a:schemeClr val="bg1"/>
                </a:solidFill>
              </a:rPr>
              <a:t> è una piattaforma sviluppata in seno a un progetto europeo  coordinato dalla </a:t>
            </a:r>
            <a:r>
              <a:rPr lang="it-IT" altLang="it-IT" sz="2400" dirty="0" err="1" smtClean="0">
                <a:solidFill>
                  <a:schemeClr val="bg1"/>
                </a:solidFill>
              </a:rPr>
              <a:t>Spienza</a:t>
            </a:r>
            <a:r>
              <a:rPr lang="it-IT" altLang="it-IT" sz="2400" dirty="0" smtClean="0">
                <a:solidFill>
                  <a:schemeClr val="bg1"/>
                </a:solidFill>
              </a:rPr>
              <a:t> e dal professor </a:t>
            </a:r>
            <a:r>
              <a:rPr lang="it-IT" altLang="it-IT" sz="2400" dirty="0" err="1" smtClean="0">
                <a:solidFill>
                  <a:schemeClr val="bg1"/>
                </a:solidFill>
              </a:rPr>
              <a:t>Lariccia</a:t>
            </a:r>
            <a:r>
              <a:rPr lang="it-IT" altLang="it-IT" sz="2400" dirty="0" smtClean="0">
                <a:solidFill>
                  <a:schemeClr val="bg1"/>
                </a:solidFill>
              </a:rPr>
              <a:t>.</a:t>
            </a:r>
          </a:p>
          <a:p>
            <a:pPr marL="0" lvl="1" indent="0" defTabSz="914305">
              <a:spcBef>
                <a:spcPts val="1000"/>
              </a:spcBef>
              <a:buClr>
                <a:schemeClr val="accent2"/>
              </a:buCl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</a:tabLst>
              <a:defRPr/>
            </a:pPr>
            <a:r>
              <a:rPr lang="it-IT" altLang="it-IT" dirty="0" smtClean="0">
                <a:solidFill>
                  <a:schemeClr val="bg1"/>
                </a:solidFill>
              </a:rPr>
              <a:t>Scopo del progetto è riunire </a:t>
            </a:r>
            <a:r>
              <a:rPr lang="it-IT" altLang="it-IT" b="1" dirty="0" smtClean="0">
                <a:solidFill>
                  <a:srgbClr val="FF0000"/>
                </a:solidFill>
              </a:rPr>
              <a:t>Comunità di </a:t>
            </a:r>
            <a:r>
              <a:rPr lang="it-IT" altLang="it-IT" b="1" dirty="0" smtClean="0">
                <a:solidFill>
                  <a:srgbClr val="FF0000"/>
                </a:solidFill>
              </a:rPr>
              <a:t>pratiche </a:t>
            </a:r>
            <a:r>
              <a:rPr lang="it-IT" altLang="it-IT" dirty="0" smtClean="0">
                <a:solidFill>
                  <a:schemeClr val="bg1"/>
                </a:solidFill>
              </a:rPr>
              <a:t>attorno all’idea di costruire insieme dei </a:t>
            </a:r>
            <a:r>
              <a:rPr lang="it-IT" altLang="it-IT" b="1" dirty="0" err="1" smtClean="0">
                <a:solidFill>
                  <a:srgbClr val="FF0000"/>
                </a:solidFill>
              </a:rPr>
              <a:t>Learning</a:t>
            </a:r>
            <a:r>
              <a:rPr lang="it-IT" altLang="it-IT" b="1" dirty="0" smtClean="0">
                <a:solidFill>
                  <a:srgbClr val="FF0000"/>
                </a:solidFill>
              </a:rPr>
              <a:t> </a:t>
            </a:r>
            <a:r>
              <a:rPr lang="it-IT" altLang="it-IT" b="1" dirty="0" err="1" smtClean="0">
                <a:solidFill>
                  <a:srgbClr val="FF0000"/>
                </a:solidFill>
              </a:rPr>
              <a:t>Path</a:t>
            </a:r>
            <a:r>
              <a:rPr lang="it-IT" altLang="it-IT" b="1" dirty="0" smtClean="0">
                <a:solidFill>
                  <a:srgbClr val="FF0000"/>
                </a:solidFill>
              </a:rPr>
              <a:t> </a:t>
            </a:r>
            <a:r>
              <a:rPr lang="it-IT" altLang="it-IT" sz="2400" dirty="0" smtClean="0">
                <a:solidFill>
                  <a:schemeClr val="bg1"/>
                </a:solidFill>
              </a:rPr>
              <a:t>costruiti unendo vari </a:t>
            </a:r>
            <a:r>
              <a:rPr lang="it-IT" altLang="it-IT" sz="2400" b="1" dirty="0" smtClean="0">
                <a:solidFill>
                  <a:srgbClr val="FF0000"/>
                </a:solidFill>
              </a:rPr>
              <a:t>OER (Open </a:t>
            </a:r>
            <a:r>
              <a:rPr lang="it-IT" altLang="it-IT" sz="2400" b="1" dirty="0">
                <a:solidFill>
                  <a:srgbClr val="FF0000"/>
                </a:solidFill>
              </a:rPr>
              <a:t>Educational </a:t>
            </a:r>
            <a:r>
              <a:rPr lang="it-IT" altLang="it-IT" sz="2400" b="1" dirty="0" err="1" smtClean="0">
                <a:solidFill>
                  <a:srgbClr val="FF0000"/>
                </a:solidFill>
              </a:rPr>
              <a:t>Resources</a:t>
            </a:r>
            <a:r>
              <a:rPr lang="it-IT" altLang="it-IT" sz="2400" b="1" dirty="0" smtClean="0">
                <a:solidFill>
                  <a:srgbClr val="FF0000"/>
                </a:solidFill>
              </a:rPr>
              <a:t>)</a:t>
            </a:r>
            <a:r>
              <a:rPr lang="it-IT" altLang="it-IT" sz="2400" dirty="0" smtClean="0">
                <a:solidFill>
                  <a:schemeClr val="bg1"/>
                </a:solidFill>
              </a:rPr>
              <a:t> trovati in rete e/o creati ex novo.</a:t>
            </a:r>
          </a:p>
          <a:p>
            <a:pPr marL="0" lvl="1" indent="0" defTabSz="914305">
              <a:spcBef>
                <a:spcPts val="1000"/>
              </a:spcBef>
              <a:buClr>
                <a:schemeClr val="accent2"/>
              </a:buClr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</a:tabLst>
              <a:defRPr/>
            </a:pPr>
            <a:r>
              <a:rPr lang="it-IT" altLang="it-IT" dirty="0" smtClean="0">
                <a:solidFill>
                  <a:schemeClr val="bg1"/>
                </a:solidFill>
              </a:rPr>
              <a:t>La piattaforma è anche una sorta di biblioteca di </a:t>
            </a:r>
            <a:r>
              <a:rPr lang="it-IT" altLang="it-IT" dirty="0" smtClean="0">
                <a:solidFill>
                  <a:srgbClr val="FF0000"/>
                </a:solidFill>
              </a:rPr>
              <a:t>OER</a:t>
            </a:r>
            <a:r>
              <a:rPr lang="it-IT" altLang="it-IT" dirty="0" smtClean="0">
                <a:solidFill>
                  <a:schemeClr val="bg1"/>
                </a:solidFill>
              </a:rPr>
              <a:t> e</a:t>
            </a:r>
            <a:r>
              <a:rPr lang="it-IT" altLang="it-IT" dirty="0" smtClean="0">
                <a:solidFill>
                  <a:srgbClr val="FF0000"/>
                </a:solidFill>
              </a:rPr>
              <a:t> </a:t>
            </a:r>
            <a:r>
              <a:rPr lang="it-IT" altLang="it-IT" dirty="0" err="1" smtClean="0">
                <a:solidFill>
                  <a:srgbClr val="FF0000"/>
                </a:solidFill>
              </a:rPr>
              <a:t>Learning</a:t>
            </a:r>
            <a:r>
              <a:rPr lang="it-IT" altLang="it-IT" dirty="0" smtClean="0">
                <a:solidFill>
                  <a:srgbClr val="FF0000"/>
                </a:solidFill>
              </a:rPr>
              <a:t> </a:t>
            </a:r>
            <a:r>
              <a:rPr lang="it-IT" altLang="it-IT" dirty="0" err="1" smtClean="0">
                <a:solidFill>
                  <a:srgbClr val="FF0000"/>
                </a:solidFill>
              </a:rPr>
              <a:t>Path</a:t>
            </a:r>
            <a:r>
              <a:rPr lang="it-IT" altLang="it-IT" dirty="0" smtClean="0">
                <a:solidFill>
                  <a:schemeClr val="bg1"/>
                </a:solidFill>
              </a:rPr>
              <a:t> creati, catalogati e valutati dai membri delle </a:t>
            </a:r>
            <a:r>
              <a:rPr lang="it-IT" altLang="it-IT" dirty="0" smtClean="0">
                <a:solidFill>
                  <a:srgbClr val="FF0000"/>
                </a:solidFill>
              </a:rPr>
              <a:t>Comunità di pratiche</a:t>
            </a:r>
            <a:r>
              <a:rPr lang="it-IT" altLang="it-IT" dirty="0" smtClean="0">
                <a:solidFill>
                  <a:schemeClr val="bg1"/>
                </a:solidFill>
              </a:rPr>
              <a:t>. </a:t>
            </a:r>
            <a:endParaRPr lang="it-IT" altLang="it-IT" sz="20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902720" y="946180"/>
            <a:ext cx="1045440" cy="65622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4000" b="1" dirty="0">
                <a:solidFill>
                  <a:srgbClr val="C00000"/>
                </a:solidFill>
                <a:latin typeface="Trebuchet MS" pitchFamily="34" charset="0"/>
              </a:rPr>
              <a:t>1.</a:t>
            </a:r>
            <a:fld id="{CF374803-A070-44C7-8DEE-FE9919F7C92F}" type="slidenum">
              <a:rPr lang="it-IT" sz="4000" b="1">
                <a:solidFill>
                  <a:srgbClr val="C00000"/>
                </a:solidFill>
                <a:latin typeface="Trebuchet MS" pitchFamily="34" charset="0"/>
              </a:rPr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</a:t>
            </a:fld>
            <a:endParaRPr lang="it-IT" sz="40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Elemento base 1:</a:t>
            </a:r>
            <a:br>
              <a:rPr lang="it-IT" dirty="0" smtClean="0"/>
            </a:br>
            <a:r>
              <a:rPr lang="it-IT" dirty="0" smtClean="0"/>
              <a:t> Comunità di pratiche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tretch/>
        </p:blipFill>
        <p:spPr>
          <a:xfrm>
            <a:off x="899592" y="1484784"/>
            <a:ext cx="6370241" cy="358151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67544" y="522920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Ci si iscrive alla piattaforma e si cerca poi la </a:t>
            </a:r>
            <a:r>
              <a:rPr lang="it-IT" smtClean="0"/>
              <a:t>comunità (e il gruppo) </a:t>
            </a:r>
            <a:r>
              <a:rPr lang="it-IT" dirty="0" smtClean="0"/>
              <a:t>che interessa e a cui aderire.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7837921" y="1012427"/>
            <a:ext cx="864817" cy="656220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4000" b="1" dirty="0">
                <a:solidFill>
                  <a:srgbClr val="C00000"/>
                </a:solidFill>
              </a:rPr>
              <a:t>1.</a:t>
            </a:r>
            <a:fld id="{EC4B3D41-192A-4235-88E7-4E2FF3A932B9}" type="slidenum">
              <a:rPr lang="it-IT" sz="4000" b="1">
                <a:solidFill>
                  <a:srgbClr val="C00000"/>
                </a:solidFill>
                <a:latin typeface="Trebuchet MS" pitchFamily="34" charset="0"/>
              </a:rPr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3</a:t>
            </a:fld>
            <a:endParaRPr lang="it-IT" sz="4000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Elemento base 2: </a:t>
            </a:r>
            <a:r>
              <a:rPr lang="it-IT" dirty="0" err="1" smtClean="0"/>
              <a:t>Learning</a:t>
            </a:r>
            <a:r>
              <a:rPr lang="it-IT" dirty="0" smtClean="0"/>
              <a:t> </a:t>
            </a:r>
            <a:r>
              <a:rPr lang="it-IT" dirty="0" err="1" smtClean="0"/>
              <a:t>Path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67544" y="299695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 percorso di apprendimento. Sarebbe un percorso che dovrebbe portare alla diffusione di nuovo sapere o comunque di aggiornamento: è un atto creativo che prevede il riuso delle risorse disponibili nelle biblioteca di risorse educative, dove sono radunati tutti gli OER disponibili.</a:t>
            </a:r>
            <a:endParaRPr lang="it-IT" dirty="0"/>
          </a:p>
        </p:txBody>
      </p:sp>
      <p:pic>
        <p:nvPicPr>
          <p:cNvPr id="7" name="Segnaposto contenuto 6" descr="crea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628800"/>
            <a:ext cx="2914650" cy="1171575"/>
          </a:xfrm>
          <a:prstGeom prst="rect">
            <a:avLst/>
          </a:prstGeom>
        </p:spPr>
      </p:pic>
      <p:pic>
        <p:nvPicPr>
          <p:cNvPr id="8" name="Segnaposto contenuto 3"/>
          <p:cNvPicPr>
            <a:picLocks noChangeAspect="1"/>
          </p:cNvPicPr>
          <p:nvPr/>
        </p:nvPicPr>
        <p:blipFill>
          <a:blip r:embed="rId3" cstate="print"/>
          <a:srcRect t="2642" b="62911"/>
          <a:stretch>
            <a:fillRect/>
          </a:stretch>
        </p:blipFill>
        <p:spPr>
          <a:xfrm>
            <a:off x="899592" y="4293096"/>
            <a:ext cx="7110133" cy="187752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7837921" y="1012427"/>
            <a:ext cx="864817" cy="656220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4000" b="1" dirty="0">
                <a:solidFill>
                  <a:srgbClr val="C00000"/>
                </a:solidFill>
              </a:rPr>
              <a:t>1.</a:t>
            </a:r>
            <a:fld id="{EC4B3D41-192A-4235-88E7-4E2FF3A932B9}" type="slidenum">
              <a:rPr lang="it-IT" sz="4000" b="1">
                <a:solidFill>
                  <a:srgbClr val="C00000"/>
                </a:solidFill>
                <a:latin typeface="Trebuchet MS" pitchFamily="34" charset="0"/>
              </a:rPr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4</a:t>
            </a:fld>
            <a:endParaRPr lang="it-IT" sz="4000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Elemento base 3: OER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67544" y="2996952"/>
            <a:ext cx="8064896" cy="324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5138" indent="-414726" defTabSz="914305">
              <a:spcBef>
                <a:spcPts val="1000"/>
              </a:spcBef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</a:tabLst>
              <a:defRPr/>
            </a:pPr>
            <a:r>
              <a:rPr lang="it-IT" alt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OER, Risorsa Educativa Aperta, può presentarsi in numerosi formati: può ad esempio essere</a:t>
            </a:r>
          </a:p>
          <a:p>
            <a:pPr marL="792290" lvl="1" indent="-414726" defTabSz="914305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</a:tabLst>
              <a:defRPr/>
            </a:pPr>
            <a:r>
              <a:rPr lang="it-IT" alt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corso in catalogo nel sistema e-learning di una università (italiana o straniera)</a:t>
            </a:r>
          </a:p>
          <a:p>
            <a:pPr marL="792290" lvl="1" indent="-414726" defTabSz="914305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</a:tabLst>
              <a:defRPr/>
            </a:pPr>
            <a:r>
              <a:rPr lang="it-IT" alt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videoclip classificato come «educational» e postato su </a:t>
            </a:r>
            <a:r>
              <a:rPr lang="it-IT" altLang="it-IT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Youtube</a:t>
            </a:r>
            <a:r>
              <a:rPr lang="it-IT" alt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intenzioni informative – formative</a:t>
            </a:r>
          </a:p>
          <a:p>
            <a:pPr marL="792290" lvl="1" indent="-414726" defTabSz="914305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</a:tabLst>
              <a:defRPr/>
            </a:pPr>
            <a:r>
              <a:rPr lang="it-IT" alt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lavoro («</a:t>
            </a:r>
            <a:r>
              <a:rPr lang="it-IT" altLang="it-IT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paper</a:t>
            </a:r>
            <a:r>
              <a:rPr lang="it-IT" alt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») di comunicazione scientifica </a:t>
            </a:r>
          </a:p>
          <a:p>
            <a:pPr marL="792290" lvl="1" indent="-414726" defTabSz="914305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</a:tabLst>
              <a:defRPr/>
            </a:pPr>
            <a:r>
              <a:rPr lang="it-IT" alt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documento, in qualsiasi formato leggibile (.pdf, .</a:t>
            </a:r>
            <a:r>
              <a:rPr lang="it-IT" altLang="it-IT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ppt</a:t>
            </a:r>
            <a:r>
              <a:rPr lang="it-IT" alt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.xml etc.) pubblicato da un </a:t>
            </a:r>
            <a:r>
              <a:rPr lang="it-IT" alt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autore credibile </a:t>
            </a:r>
            <a:r>
              <a:rPr lang="it-IT" alt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 conto di un </a:t>
            </a:r>
            <a:r>
              <a:rPr lang="it-IT" alt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editore </a:t>
            </a:r>
            <a:r>
              <a:rPr lang="it-IT" alt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credibile</a:t>
            </a:r>
            <a:endParaRPr lang="it-IT" altLang="it-IT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egnaposto contenuto 6" descr="crea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609353"/>
            <a:ext cx="2914650" cy="1171575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7837921" y="1012427"/>
            <a:ext cx="864817" cy="656220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4000" b="1" dirty="0">
                <a:solidFill>
                  <a:srgbClr val="C00000"/>
                </a:solidFill>
              </a:rPr>
              <a:t>1.</a:t>
            </a:r>
            <a:fld id="{EC4B3D41-192A-4235-88E7-4E2FF3A932B9}" type="slidenum">
              <a:rPr lang="it-IT" sz="4000" b="1">
                <a:solidFill>
                  <a:srgbClr val="C00000"/>
                </a:solidFill>
                <a:latin typeface="Trebuchet MS" pitchFamily="34" charset="0"/>
              </a:rPr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5</a:t>
            </a:fld>
            <a:endParaRPr lang="it-IT" sz="4000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Per visualizzare un OER: 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4048" y="4005064"/>
            <a:ext cx="3409726" cy="2556047"/>
          </a:xfrm>
          <a:prstGeom prst="rect">
            <a:avLst/>
          </a:prstGeom>
        </p:spPr>
      </p:pic>
      <p:pic>
        <p:nvPicPr>
          <p:cNvPr id="6" name="Segnaposto contenuto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556792"/>
            <a:ext cx="3559739" cy="266850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572000" y="2062589"/>
            <a:ext cx="3941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Cercare una OER che interessa </a:t>
            </a:r>
          </a:p>
          <a:p>
            <a:r>
              <a:rPr lang="it-IT" dirty="0" smtClean="0"/>
              <a:t>nella biblioteca degli OER disponibili.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76145" y="4725144"/>
            <a:ext cx="3430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Aprire la pagina dedicata a quel </a:t>
            </a:r>
          </a:p>
          <a:p>
            <a:r>
              <a:rPr lang="it-IT" dirty="0" smtClean="0"/>
              <a:t>determinato OER, in caso anche </a:t>
            </a:r>
          </a:p>
          <a:p>
            <a:r>
              <a:rPr lang="it-IT" dirty="0" smtClean="0"/>
              <a:t>dare una propria valutazione.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7837921" y="1012427"/>
            <a:ext cx="864817" cy="656220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4000" b="1" dirty="0">
                <a:solidFill>
                  <a:srgbClr val="C00000"/>
                </a:solidFill>
              </a:rPr>
              <a:t>1.</a:t>
            </a:r>
            <a:fld id="{EC4B3D41-192A-4235-88E7-4E2FF3A932B9}" type="slidenum">
              <a:rPr lang="it-IT" sz="4000" b="1">
                <a:solidFill>
                  <a:srgbClr val="C00000"/>
                </a:solidFill>
                <a:latin typeface="Trebuchet MS" pitchFamily="34" charset="0"/>
              </a:rPr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6</a:t>
            </a:fld>
            <a:endParaRPr lang="it-IT" sz="4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531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260641" y="2253838"/>
            <a:ext cx="8226720" cy="3976257"/>
          </a:xfrm>
        </p:spPr>
        <p:txBody>
          <a:bodyPr>
            <a:normAutofit lnSpcReduction="10000"/>
          </a:bodyPr>
          <a:lstStyle/>
          <a:p>
            <a:pPr marL="377612" indent="-457200" defTabSz="914305">
              <a:spcBef>
                <a:spcPts val="1000"/>
              </a:spcBef>
              <a:buFont typeface="+mj-lt"/>
              <a:buAutoNum type="arabicPeriod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</a:tabLst>
              <a:defRPr/>
            </a:pPr>
            <a:r>
              <a:rPr lang="it-IT" altLang="it-IT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Trovare o catalogare ex novo gli OER più adatti a spiegare il tema della vostra lezione che durerà circa un’ora.</a:t>
            </a:r>
          </a:p>
          <a:p>
            <a:pPr marL="377612" indent="-457200" defTabSz="914305">
              <a:spcBef>
                <a:spcPts val="1000"/>
              </a:spcBef>
              <a:buFont typeface="+mj-lt"/>
              <a:buAutoNum type="arabicPeriod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</a:tabLst>
              <a:defRPr/>
            </a:pPr>
            <a:r>
              <a:rPr lang="it-IT" altLang="it-IT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Creare  </a:t>
            </a:r>
            <a:r>
              <a:rPr lang="it-IT" alt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 la </a:t>
            </a:r>
            <a:r>
              <a:rPr lang="it-IT" altLang="it-IT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vostra lezione</a:t>
            </a:r>
            <a:r>
              <a:rPr lang="it-IT" alt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alt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it-IT" alt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Learning </a:t>
            </a:r>
            <a:r>
              <a:rPr lang="it-IT" altLang="it-IT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Path</a:t>
            </a:r>
            <a:r>
              <a:rPr lang="it-IT" alt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composto </a:t>
            </a:r>
            <a:r>
              <a:rPr lang="it-IT" altLang="it-IT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dagli OER.</a:t>
            </a:r>
            <a:endParaRPr lang="it-IT" altLang="it-IT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5138" indent="-414726" defTabSz="914305">
              <a:spcBef>
                <a:spcPts val="1000"/>
              </a:spcBef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</a:tabLst>
              <a:defRPr/>
            </a:pPr>
            <a:r>
              <a:rPr lang="it-IT" altLang="it-IT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ATTENZIONE: </a:t>
            </a:r>
            <a:r>
              <a:rPr lang="it-IT" altLang="it-IT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</a:t>
            </a:r>
            <a:r>
              <a:rPr lang="it-IT" altLang="it-IT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creare il </a:t>
            </a:r>
            <a:r>
              <a:rPr lang="it-IT" altLang="it-IT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it-IT" altLang="it-IT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Path</a:t>
            </a:r>
            <a:r>
              <a:rPr lang="it-IT" altLang="it-IT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usate l’</a:t>
            </a:r>
            <a:r>
              <a:rPr lang="it-IT" altLang="it-IT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editor</a:t>
            </a:r>
            <a:r>
              <a:rPr lang="it-IT" altLang="it-IT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dentro </a:t>
            </a:r>
            <a:r>
              <a:rPr lang="it-IT" altLang="it-IT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it-IT" altLang="it-IT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per unire tra loro pezzi di video o di </a:t>
            </a:r>
            <a:r>
              <a:rPr lang="it-IT" altLang="it-IT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it-IT" altLang="it-IT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aggiungendo, se lo ritenete opportuno, elementi creati da voi appositamente. Potete usare in quest’ultimo caso </a:t>
            </a:r>
            <a:r>
              <a:rPr lang="it-IT" alt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MS </a:t>
            </a:r>
            <a:r>
              <a:rPr lang="it-IT" alt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it-IT" alt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it-IT" altLang="it-I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LibreOffice</a:t>
            </a:r>
            <a:r>
              <a:rPr lang="it-IT" alt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Impression</a:t>
            </a:r>
            <a:r>
              <a:rPr lang="it-IT" alt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catalogarlo su </a:t>
            </a:r>
            <a:r>
              <a:rPr lang="it-IT" altLang="it-IT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CommonSpaces</a:t>
            </a:r>
            <a:r>
              <a:rPr lang="it-IT" alt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cone</a:t>
            </a:r>
            <a:r>
              <a:rPr lang="it-IT" alt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OER e inserirlo così nel </a:t>
            </a:r>
            <a:r>
              <a:rPr lang="it-IT" altLang="it-IT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it-IT" alt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Path</a:t>
            </a:r>
            <a:r>
              <a:rPr lang="it-IT" alt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it-IT" altLang="it-I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35138" indent="-414726" defTabSz="914305">
              <a:spcBef>
                <a:spcPts val="1000"/>
              </a:spcBef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</a:tabLst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717196"/>
            <a:ext cx="6727680" cy="1143480"/>
          </a:xfrm>
        </p:spPr>
        <p:txBody>
          <a:bodyPr>
            <a:noAutofit/>
          </a:bodyPr>
          <a:lstStyle/>
          <a:p>
            <a:pPr defTabSz="914305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</a:tabLst>
              <a:defRPr/>
            </a:pPr>
            <a:r>
              <a:rPr lang="it-IT" altLang="it-IT" sz="4400" dirty="0" smtClean="0"/>
              <a:t>Cosa  bisogna fare in sintesi: </a:t>
            </a:r>
            <a:br>
              <a:rPr lang="it-IT" altLang="it-IT" sz="4400" dirty="0" smtClean="0"/>
            </a:br>
            <a:endParaRPr lang="it-IT" altLang="it-IT" sz="4400" dirty="0"/>
          </a:p>
        </p:txBody>
      </p:sp>
      <p:sp>
        <p:nvSpPr>
          <p:cNvPr id="2" name="Rettangolo 1"/>
          <p:cNvSpPr/>
          <p:nvPr/>
        </p:nvSpPr>
        <p:spPr>
          <a:xfrm>
            <a:off x="7837921" y="1012427"/>
            <a:ext cx="864817" cy="656220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4000" b="1" dirty="0">
                <a:solidFill>
                  <a:srgbClr val="C00000"/>
                </a:solidFill>
              </a:rPr>
              <a:t>1.</a:t>
            </a:r>
            <a:fld id="{EC4B3D41-192A-4235-88E7-4E2FF3A932B9}" type="slidenum">
              <a:rPr lang="it-IT" sz="4000" b="1">
                <a:solidFill>
                  <a:srgbClr val="C00000"/>
                </a:solidFill>
                <a:latin typeface="Trebuchet MS" pitchFamily="34" charset="0"/>
              </a:rPr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7</a:t>
            </a:fld>
            <a:endParaRPr lang="it-IT" sz="40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260641" y="2253838"/>
            <a:ext cx="8226720" cy="3976257"/>
          </a:xfrm>
        </p:spPr>
        <p:txBody>
          <a:bodyPr>
            <a:normAutofit/>
          </a:bodyPr>
          <a:lstStyle/>
          <a:p>
            <a:pPr marL="377612" indent="-457200" defTabSz="914305">
              <a:spcBef>
                <a:spcPts val="1000"/>
              </a:spcBef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</a:tabLst>
              <a:defRPr/>
            </a:pPr>
            <a:r>
              <a:rPr lang="it-IT" altLang="it-IT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vostri riferimenti saranno :</a:t>
            </a:r>
          </a:p>
          <a:p>
            <a:pPr marL="377612" indent="-457200" defTabSz="914305">
              <a:spcBef>
                <a:spcPts val="1000"/>
              </a:spcBef>
              <a:buFont typeface="+mj-lt"/>
              <a:buAutoNum type="arabicPeriod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</a:tabLst>
              <a:defRPr/>
            </a:pPr>
            <a:r>
              <a:rPr lang="it-IT" altLang="it-IT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il professore in aula, </a:t>
            </a:r>
          </a:p>
          <a:p>
            <a:pPr marL="377612" indent="-457200" defTabSz="914305">
              <a:spcBef>
                <a:spcPts val="1000"/>
              </a:spcBef>
              <a:buFont typeface="+mj-lt"/>
              <a:buAutoNum type="arabicPeriod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</a:tabLst>
              <a:defRPr/>
            </a:pPr>
            <a:r>
              <a:rPr lang="it-IT" altLang="it-IT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supervisori del gruppo di appartenenza, </a:t>
            </a:r>
          </a:p>
          <a:p>
            <a:pPr marL="377612" indent="-457200" defTabSz="914305">
              <a:spcBef>
                <a:spcPts val="1000"/>
              </a:spcBef>
              <a:buFont typeface="+mj-lt"/>
              <a:buAutoNum type="arabicPeriod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</a:tabLst>
              <a:defRPr/>
            </a:pPr>
            <a:r>
              <a:rPr lang="it-IT" altLang="it-IT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vostri colleghi </a:t>
            </a:r>
          </a:p>
          <a:p>
            <a:pPr marL="377612" indent="-457200" defTabSz="914305">
              <a:spcBef>
                <a:spcPts val="1000"/>
              </a:spcBef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</a:tabLst>
              <a:defRPr/>
            </a:pPr>
            <a:r>
              <a:rPr lang="it-IT" alt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mezzi per contattarli saranno:</a:t>
            </a:r>
          </a:p>
          <a:p>
            <a:pPr marL="377612" indent="-457200" defTabSz="914305">
              <a:spcBef>
                <a:spcPts val="1000"/>
              </a:spcBef>
              <a:buFont typeface="+mj-lt"/>
              <a:buAutoNum type="arabicPeriod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</a:tabLst>
              <a:defRPr/>
            </a:pPr>
            <a:r>
              <a:rPr lang="it-IT" alt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 forum di gruppo</a:t>
            </a:r>
          </a:p>
          <a:p>
            <a:pPr marL="377612" indent="-457200" defTabSz="914305">
              <a:spcBef>
                <a:spcPts val="1000"/>
              </a:spcBef>
              <a:buFont typeface="+mj-lt"/>
              <a:buAutoNum type="arabicPeriod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</a:tabLst>
              <a:defRPr/>
            </a:pPr>
            <a:r>
              <a:rPr lang="it-IT" alt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chat di gruppo</a:t>
            </a:r>
            <a:endParaRPr lang="it-IT" altLang="it-I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35138" indent="-414726" defTabSz="914305">
              <a:spcBef>
                <a:spcPts val="1000"/>
              </a:spcBef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</a:tabLst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717196"/>
            <a:ext cx="6727680" cy="1143480"/>
          </a:xfrm>
        </p:spPr>
        <p:txBody>
          <a:bodyPr>
            <a:noAutofit/>
          </a:bodyPr>
          <a:lstStyle/>
          <a:p>
            <a:pPr defTabSz="914305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150520" algn="l"/>
              </a:tabLst>
              <a:defRPr/>
            </a:pPr>
            <a:r>
              <a:rPr lang="it-IT" altLang="it-IT" sz="4400" dirty="0" smtClean="0"/>
              <a:t>Riferimenti:</a:t>
            </a:r>
            <a:endParaRPr lang="it-IT" altLang="it-IT" sz="4400" dirty="0"/>
          </a:p>
        </p:txBody>
      </p:sp>
      <p:sp>
        <p:nvSpPr>
          <p:cNvPr id="2" name="Rettangolo 1"/>
          <p:cNvSpPr/>
          <p:nvPr/>
        </p:nvSpPr>
        <p:spPr>
          <a:xfrm>
            <a:off x="7837921" y="1012427"/>
            <a:ext cx="864817" cy="656220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4000" b="1" dirty="0">
                <a:solidFill>
                  <a:srgbClr val="C00000"/>
                </a:solidFill>
              </a:rPr>
              <a:t>1.</a:t>
            </a:r>
            <a:fld id="{EC4B3D41-192A-4235-88E7-4E2FF3A932B9}" type="slidenum">
              <a:rPr lang="it-IT" sz="4000" b="1">
                <a:solidFill>
                  <a:srgbClr val="C00000"/>
                </a:solidFill>
                <a:latin typeface="Trebuchet MS" pitchFamily="34" charset="0"/>
              </a:rPr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8</a:t>
            </a:fld>
            <a:endParaRPr lang="it-IT" sz="4000" dirty="0">
              <a:latin typeface="Trebuchet MS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 rot="19260067">
            <a:off x="3421409" y="4095999"/>
            <a:ext cx="5382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lgerian" pitchFamily="82" charset="0"/>
                <a:cs typeface="Aharoni" pitchFamily="2" charset="-79"/>
              </a:rPr>
              <a:t>GRAZIE PER L’ATTENZIONE</a:t>
            </a:r>
            <a:endParaRPr lang="it-IT" sz="3200" dirty="0">
              <a:latin typeface="Algerian" pitchFamily="82" charset="0"/>
              <a:cs typeface="Aharoni" pitchFamily="2" charset="-79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</TotalTime>
  <Words>440</Words>
  <Application>Microsoft Office PowerPoint</Application>
  <PresentationFormat>Presentazione su schermo (4:3)</PresentationFormat>
  <Paragraphs>47</Paragraphs>
  <Slides>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Carta</vt:lpstr>
      <vt:lpstr>Come usare CommonSpaces</vt:lpstr>
      <vt:lpstr>Cos'è CommonSpaces</vt:lpstr>
      <vt:lpstr>Elemento base 1:  Comunità di pratiche</vt:lpstr>
      <vt:lpstr>Elemento base 2: Learning Path</vt:lpstr>
      <vt:lpstr>Elemento base 3: OER</vt:lpstr>
      <vt:lpstr>Per visualizzare un OER: </vt:lpstr>
      <vt:lpstr>Cosa  bisogna fare in sintesi:  </vt:lpstr>
      <vt:lpstr>Riferimenti: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 usare CommonSpaces</dc:title>
  <dc:creator>marco.montanari</dc:creator>
  <cp:lastModifiedBy>marco.montanari</cp:lastModifiedBy>
  <cp:revision>6</cp:revision>
  <dcterms:created xsi:type="dcterms:W3CDTF">2016-04-14T12:10:31Z</dcterms:created>
  <dcterms:modified xsi:type="dcterms:W3CDTF">2016-04-14T13:03:03Z</dcterms:modified>
</cp:coreProperties>
</file>