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3" r:id="rId15"/>
    <p:sldId id="274" r:id="rId16"/>
    <p:sldId id="275" r:id="rId17"/>
    <p:sldId id="276" r:id="rId18"/>
    <p:sldId id="277" r:id="rId19"/>
    <p:sldId id="278" r:id="rId20"/>
    <p:sldId id="279" r:id="rId21"/>
    <p:sldId id="280" r:id="rId22"/>
    <p:sldId id="281" r:id="rId23"/>
    <p:sldId id="282" r:id="rId24"/>
    <p:sldId id="269" r:id="rId25"/>
    <p:sldId id="270" r:id="rId26"/>
    <p:sldId id="271" r:id="rId27"/>
    <p:sldId id="272" r:id="rId28"/>
    <p:sldId id="283" r:id="rId29"/>
    <p:sldId id="284"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06" autoAdjust="0"/>
  </p:normalViewPr>
  <p:slideViewPr>
    <p:cSldViewPr snapToGrid="0" snapToObjects="1">
      <p:cViewPr varScale="1">
        <p:scale>
          <a:sx n="69" d="100"/>
          <a:sy n="69" d="100"/>
        </p:scale>
        <p:origin x="-1404" y="-102"/>
      </p:cViewPr>
      <p:guideLst>
        <p:guide orient="horz" pos="2160"/>
        <p:guide pos="2880"/>
      </p:guideLst>
    </p:cSldViewPr>
  </p:slideViewPr>
  <p:outlineViewPr>
    <p:cViewPr>
      <p:scale>
        <a:sx n="33" d="100"/>
        <a:sy n="33" d="100"/>
      </p:scale>
      <p:origin x="48" y="988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84F28F-309C-4C5E-B838-D6A616453197}" type="datetimeFigureOut">
              <a:rPr lang="it-IT" smtClean="0"/>
              <a:pPr/>
              <a:t>31/05/2017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9268DB-9484-4804-8FF7-CE0552DB9DF8}"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a:p>
        </p:txBody>
      </p:sp>
      <p:sp>
        <p:nvSpPr>
          <p:cNvPr id="4" name="Date Placeholder 3"/>
          <p:cNvSpPr>
            <a:spLocks noGrp="1"/>
          </p:cNvSpPr>
          <p:nvPr>
            <p:ph type="dt" sz="half" idx="10"/>
          </p:nvPr>
        </p:nvSpPr>
        <p:spPr/>
        <p:txBody>
          <a:bodyPr/>
          <a:lstStyle/>
          <a:p>
            <a:fld id="{D140825E-4A15-4D39-8176-1F07E904CB30}" type="datetimeFigureOut">
              <a:rPr lang="en-US" smtClean="0"/>
              <a:pPr/>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pPr/>
              <a:t>‹N›</a:t>
            </a:fld>
            <a:endParaRPr lang="en-US"/>
          </a:p>
        </p:txBody>
      </p:sp>
    </p:spTree>
    <p:extLst>
      <p:ext uri="{BB962C8B-B14F-4D97-AF65-F5344CB8AC3E}">
        <p14:creationId xmlns:p14="http://schemas.microsoft.com/office/powerpoint/2010/main" xmlns="" val="2315592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D140825E-4A15-4D39-8176-1F07E904CB30}" type="datetimeFigureOut">
              <a:rPr lang="en-US" smtClean="0"/>
              <a:pPr/>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pPr/>
              <a:t>‹N›</a:t>
            </a:fld>
            <a:endParaRPr lang="en-US"/>
          </a:p>
        </p:txBody>
      </p:sp>
    </p:spTree>
    <p:extLst>
      <p:ext uri="{BB962C8B-B14F-4D97-AF65-F5344CB8AC3E}">
        <p14:creationId xmlns:p14="http://schemas.microsoft.com/office/powerpoint/2010/main" xmlns="" val="2174733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D140825E-4A15-4D39-8176-1F07E904CB30}" type="datetimeFigureOut">
              <a:rPr lang="en-US" smtClean="0"/>
              <a:pPr/>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pPr/>
              <a:t>‹N›</a:t>
            </a:fld>
            <a:endParaRPr lang="en-US"/>
          </a:p>
        </p:txBody>
      </p:sp>
    </p:spTree>
    <p:extLst>
      <p:ext uri="{BB962C8B-B14F-4D97-AF65-F5344CB8AC3E}">
        <p14:creationId xmlns:p14="http://schemas.microsoft.com/office/powerpoint/2010/main" xmlns="" val="48554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600" cy="11224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it"/>
              <a:pPr lvl="0">
                <a:spcBef>
                  <a:spcPts val="0"/>
                </a:spcBef>
                <a:buNone/>
              </a:pPr>
              <a:t>‹N›</a:t>
            </a:fld>
            <a:endParaRPr lang="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it"/>
              <a:pPr lvl="0">
                <a:spcBef>
                  <a:spcPts val="0"/>
                </a:spcBef>
                <a:buNone/>
              </a:pPr>
              <a:t>‹N›</a:t>
            </a:fld>
            <a:endParaRPr lang="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D140825E-4A15-4D39-8176-1F07E904CB30}" type="datetimeFigureOut">
              <a:rPr lang="en-US" smtClean="0"/>
              <a:pPr/>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pPr/>
              <a:t>‹N›</a:t>
            </a:fld>
            <a:endParaRPr lang="en-US"/>
          </a:p>
        </p:txBody>
      </p:sp>
    </p:spTree>
    <p:extLst>
      <p:ext uri="{BB962C8B-B14F-4D97-AF65-F5344CB8AC3E}">
        <p14:creationId xmlns:p14="http://schemas.microsoft.com/office/powerpoint/2010/main" xmlns="" val="1935552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pPr/>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pPr/>
              <a:t>‹N›</a:t>
            </a:fld>
            <a:endParaRPr lang="en-US"/>
          </a:p>
        </p:txBody>
      </p:sp>
    </p:spTree>
    <p:extLst>
      <p:ext uri="{BB962C8B-B14F-4D97-AF65-F5344CB8AC3E}">
        <p14:creationId xmlns:p14="http://schemas.microsoft.com/office/powerpoint/2010/main" xmlns="" val="444355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Date Placeholder 4"/>
          <p:cNvSpPr>
            <a:spLocks noGrp="1"/>
          </p:cNvSpPr>
          <p:nvPr>
            <p:ph type="dt" sz="half" idx="10"/>
          </p:nvPr>
        </p:nvSpPr>
        <p:spPr/>
        <p:txBody>
          <a:bodyPr/>
          <a:lstStyle/>
          <a:p>
            <a:fld id="{D140825E-4A15-4D39-8176-1F07E904CB30}" type="datetimeFigureOut">
              <a:rPr lang="en-US" smtClean="0"/>
              <a:pPr/>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pPr/>
              <a:t>‹N›</a:t>
            </a:fld>
            <a:endParaRPr lang="en-US"/>
          </a:p>
        </p:txBody>
      </p:sp>
    </p:spTree>
    <p:extLst>
      <p:ext uri="{BB962C8B-B14F-4D97-AF65-F5344CB8AC3E}">
        <p14:creationId xmlns:p14="http://schemas.microsoft.com/office/powerpoint/2010/main" xmlns="" val="155994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Date Placeholder 6"/>
          <p:cNvSpPr>
            <a:spLocks noGrp="1"/>
          </p:cNvSpPr>
          <p:nvPr>
            <p:ph type="dt" sz="half" idx="10"/>
          </p:nvPr>
        </p:nvSpPr>
        <p:spPr/>
        <p:txBody>
          <a:bodyPr/>
          <a:lstStyle/>
          <a:p>
            <a:fld id="{D140825E-4A15-4D39-8176-1F07E904CB30}" type="datetimeFigureOut">
              <a:rPr lang="en-US" smtClean="0"/>
              <a:pPr/>
              <a:t>5/31/2017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E4AAA4-6363-4581-962D-1ACCC2D600C5}" type="slidenum">
              <a:rPr lang="en-US" smtClean="0"/>
              <a:pPr/>
              <a:t>‹N›</a:t>
            </a:fld>
            <a:endParaRPr lang="en-US"/>
          </a:p>
        </p:txBody>
      </p:sp>
    </p:spTree>
    <p:extLst>
      <p:ext uri="{BB962C8B-B14F-4D97-AF65-F5344CB8AC3E}">
        <p14:creationId xmlns:p14="http://schemas.microsoft.com/office/powerpoint/2010/main" xmlns="" val="1196397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Date Placeholder 2"/>
          <p:cNvSpPr>
            <a:spLocks noGrp="1"/>
          </p:cNvSpPr>
          <p:nvPr>
            <p:ph type="dt" sz="half" idx="10"/>
          </p:nvPr>
        </p:nvSpPr>
        <p:spPr/>
        <p:txBody>
          <a:bodyPr/>
          <a:lstStyle/>
          <a:p>
            <a:fld id="{D140825E-4A15-4D39-8176-1F07E904CB30}" type="datetimeFigureOut">
              <a:rPr lang="en-US" smtClean="0"/>
              <a:pPr/>
              <a:t>5/31/2017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E4AAA4-6363-4581-962D-1ACCC2D600C5}" type="slidenum">
              <a:rPr lang="en-US" smtClean="0"/>
              <a:pPr/>
              <a:t>‹N›</a:t>
            </a:fld>
            <a:endParaRPr lang="en-US"/>
          </a:p>
        </p:txBody>
      </p:sp>
    </p:spTree>
    <p:extLst>
      <p:ext uri="{BB962C8B-B14F-4D97-AF65-F5344CB8AC3E}">
        <p14:creationId xmlns:p14="http://schemas.microsoft.com/office/powerpoint/2010/main" xmlns="" val="3615764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0825E-4A15-4D39-8176-1F07E904CB30}" type="datetimeFigureOut">
              <a:rPr lang="en-US" smtClean="0"/>
              <a:pPr/>
              <a:t>5/31/2017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E4AAA4-6363-4581-962D-1ACCC2D600C5}" type="slidenum">
              <a:rPr lang="en-US" smtClean="0"/>
              <a:pPr/>
              <a:t>‹N›</a:t>
            </a:fld>
            <a:endParaRPr lang="en-US"/>
          </a:p>
        </p:txBody>
      </p:sp>
    </p:spTree>
    <p:extLst>
      <p:ext uri="{BB962C8B-B14F-4D97-AF65-F5344CB8AC3E}">
        <p14:creationId xmlns:p14="http://schemas.microsoft.com/office/powerpoint/2010/main" xmlns="" val="4034719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D140825E-4A15-4D39-8176-1F07E904CB30}" type="datetimeFigureOut">
              <a:rPr lang="en-US" smtClean="0"/>
              <a:pPr/>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pPr/>
              <a:t>‹N›</a:t>
            </a:fld>
            <a:endParaRPr lang="en-US"/>
          </a:p>
        </p:txBody>
      </p:sp>
    </p:spTree>
    <p:extLst>
      <p:ext uri="{BB962C8B-B14F-4D97-AF65-F5344CB8AC3E}">
        <p14:creationId xmlns:p14="http://schemas.microsoft.com/office/powerpoint/2010/main" xmlns="" val="3703755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D140825E-4A15-4D39-8176-1F07E904CB30}" type="datetimeFigureOut">
              <a:rPr lang="en-US" smtClean="0"/>
              <a:pPr/>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pPr/>
              <a:t>‹N›</a:t>
            </a:fld>
            <a:endParaRPr lang="en-US"/>
          </a:p>
        </p:txBody>
      </p:sp>
    </p:spTree>
    <p:extLst>
      <p:ext uri="{BB962C8B-B14F-4D97-AF65-F5344CB8AC3E}">
        <p14:creationId xmlns:p14="http://schemas.microsoft.com/office/powerpoint/2010/main" xmlns="" val="599225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0825E-4A15-4D39-8176-1F07E904CB30}" type="datetimeFigureOut">
              <a:rPr lang="en-US" smtClean="0"/>
              <a:pPr/>
              <a:t>5/31/2017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4AAA4-6363-4581-962D-1ACCC2D600C5}" type="slidenum">
              <a:rPr lang="en-US" smtClean="0"/>
              <a:pPr/>
              <a:t>‹N›</a:t>
            </a:fld>
            <a:endParaRPr lang="en-US"/>
          </a:p>
        </p:txBody>
      </p:sp>
    </p:spTree>
    <p:extLst>
      <p:ext uri="{BB962C8B-B14F-4D97-AF65-F5344CB8AC3E}">
        <p14:creationId xmlns:p14="http://schemas.microsoft.com/office/powerpoint/2010/main" xmlns="" val="127282245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pHszR0R0_a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80107"/>
            <a:ext cx="7772400" cy="1470025"/>
          </a:xfrm>
          <a:noFill/>
        </p:spPr>
        <p:txBody>
          <a:bodyPr>
            <a:normAutofit fontScale="90000"/>
          </a:bodyPr>
          <a:lstStyle/>
          <a:p>
            <a:r>
              <a:rPr lang="en-US" sz="5400" b="1" dirty="0" smtClean="0">
                <a:ln>
                  <a:solidFill>
                    <a:schemeClr val="tx1"/>
                  </a:solidFill>
                </a:ln>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ECOTURISMO y TURISMO SOSTENIBLE</a:t>
            </a:r>
            <a:endParaRPr lang="en-US" sz="5400" b="1" dirty="0">
              <a:ln>
                <a:solidFill>
                  <a:schemeClr val="tx1"/>
                </a:solidFill>
              </a:ln>
              <a:solidFill>
                <a:schemeClr val="accent3">
                  <a:lumMod val="75000"/>
                </a:schemeClr>
              </a:solidFill>
            </a:endParaRPr>
          </a:p>
        </p:txBody>
      </p:sp>
    </p:spTree>
    <p:extLst>
      <p:ext uri="{BB962C8B-B14F-4D97-AF65-F5344CB8AC3E}">
        <p14:creationId xmlns:p14="http://schemas.microsoft.com/office/powerpoint/2010/main" xmlns="" val="882980880"/>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78968" y="0"/>
            <a:ext cx="8865031" cy="1124744"/>
          </a:xfrm>
        </p:spPr>
        <p:txBody>
          <a:bodyPr>
            <a:normAutofit fontScale="90000"/>
          </a:bodyPr>
          <a:lstStyle/>
          <a:p>
            <a:r>
              <a:rPr lang="it-IT" dirty="0" err="1" smtClean="0">
                <a:effectLst>
                  <a:outerShdw blurRad="38100" dist="38100" dir="2700000" algn="tl">
                    <a:srgbClr val="000000">
                      <a:alpha val="43137"/>
                    </a:srgbClr>
                  </a:outerShdw>
                </a:effectLst>
                <a:latin typeface="Times New Roman" pitchFamily="18" charset="0"/>
                <a:cs typeface="Times New Roman" pitchFamily="18" charset="0"/>
              </a:rPr>
              <a:t>Principales</a:t>
            </a:r>
            <a:r>
              <a:rPr lang="it-IT" dirty="0" smtClean="0">
                <a:effectLst>
                  <a:outerShdw blurRad="38100" dist="38100" dir="2700000" algn="tl">
                    <a:srgbClr val="000000">
                      <a:alpha val="43137"/>
                    </a:srgbClr>
                  </a:outerShdw>
                </a:effectLst>
                <a:latin typeface="Times New Roman" pitchFamily="18" charset="0"/>
                <a:cs typeface="Times New Roman" pitchFamily="18" charset="0"/>
              </a:rPr>
              <a:t> </a:t>
            </a:r>
            <a:r>
              <a:rPr lang="it-IT" dirty="0" err="1" smtClean="0">
                <a:effectLst>
                  <a:outerShdw blurRad="38100" dist="38100" dir="2700000" algn="tl">
                    <a:srgbClr val="000000">
                      <a:alpha val="43137"/>
                    </a:srgbClr>
                  </a:outerShdw>
                </a:effectLst>
                <a:latin typeface="Times New Roman" pitchFamily="18" charset="0"/>
                <a:cs typeface="Times New Roman" pitchFamily="18" charset="0"/>
              </a:rPr>
              <a:t>características</a:t>
            </a:r>
            <a:r>
              <a:rPr lang="it-IT" dirty="0" smtClean="0">
                <a:effectLst>
                  <a:outerShdw blurRad="38100" dist="38100" dir="2700000" algn="tl">
                    <a:srgbClr val="000000">
                      <a:alpha val="43137"/>
                    </a:srgbClr>
                  </a:outerShdw>
                </a:effectLst>
                <a:latin typeface="Times New Roman" pitchFamily="18" charset="0"/>
                <a:cs typeface="Times New Roman" pitchFamily="18" charset="0"/>
              </a:rPr>
              <a:t> del turismo </a:t>
            </a:r>
            <a:r>
              <a:rPr lang="it-IT" dirty="0" err="1" smtClean="0">
                <a:effectLst>
                  <a:outerShdw blurRad="38100" dist="38100" dir="2700000" algn="tl">
                    <a:srgbClr val="000000">
                      <a:alpha val="43137"/>
                    </a:srgbClr>
                  </a:outerShdw>
                </a:effectLst>
                <a:latin typeface="Times New Roman" pitchFamily="18" charset="0"/>
                <a:cs typeface="Times New Roman" pitchFamily="18" charset="0"/>
              </a:rPr>
              <a:t>sostenible</a:t>
            </a:r>
            <a:endParaRPr lang="it-IT"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egnaposto contenuto 2"/>
          <p:cNvSpPr>
            <a:spLocks noGrp="1"/>
          </p:cNvSpPr>
          <p:nvPr>
            <p:ph idx="1"/>
          </p:nvPr>
        </p:nvSpPr>
        <p:spPr>
          <a:xfrm>
            <a:off x="0" y="1196752"/>
            <a:ext cx="9144000" cy="5661248"/>
          </a:xfrm>
        </p:spPr>
        <p:txBody>
          <a:bodyPr>
            <a:normAutofit/>
          </a:bodyPr>
          <a:lstStyle/>
          <a:p>
            <a:r>
              <a:rPr lang="it-IT" sz="2500" dirty="0" err="1" smtClean="0">
                <a:latin typeface="Times New Roman" pitchFamily="18" charset="0"/>
                <a:cs typeface="Times New Roman" pitchFamily="18" charset="0"/>
              </a:rPr>
              <a:t>Es</a:t>
            </a:r>
            <a:r>
              <a:rPr lang="it-IT" sz="2500" dirty="0" smtClean="0">
                <a:latin typeface="Times New Roman" pitchFamily="18" charset="0"/>
                <a:cs typeface="Times New Roman" pitchFamily="18" charset="0"/>
              </a:rPr>
              <a:t> importante </a:t>
            </a:r>
            <a:r>
              <a:rPr lang="it-IT" sz="2500" dirty="0" err="1" smtClean="0">
                <a:latin typeface="Times New Roman" pitchFamily="18" charset="0"/>
                <a:cs typeface="Times New Roman" pitchFamily="18" charset="0"/>
              </a:rPr>
              <a:t>garantizar</a:t>
            </a:r>
            <a:r>
              <a:rPr lang="it-IT" sz="2500" dirty="0" smtClean="0">
                <a:latin typeface="Times New Roman" pitchFamily="18" charset="0"/>
                <a:cs typeface="Times New Roman" pitchFamily="18" charset="0"/>
              </a:rPr>
              <a:t> la </a:t>
            </a:r>
            <a:r>
              <a:rPr lang="it-IT" sz="2500" dirty="0" err="1" smtClean="0">
                <a:latin typeface="Times New Roman" pitchFamily="18" charset="0"/>
                <a:cs typeface="Times New Roman" pitchFamily="18" charset="0"/>
              </a:rPr>
              <a:t>sostenibilidad</a:t>
            </a:r>
            <a:r>
              <a:rPr lang="it-IT" sz="2500" dirty="0" smtClean="0">
                <a:latin typeface="Times New Roman" pitchFamily="18" charset="0"/>
                <a:cs typeface="Times New Roman" pitchFamily="18" charset="0"/>
              </a:rPr>
              <a:t> </a:t>
            </a:r>
            <a:r>
              <a:rPr lang="it-IT" sz="2500" dirty="0" err="1" smtClean="0">
                <a:latin typeface="Times New Roman" pitchFamily="18" charset="0"/>
                <a:cs typeface="Times New Roman" pitchFamily="18" charset="0"/>
              </a:rPr>
              <a:t>económica</a:t>
            </a:r>
            <a:r>
              <a:rPr lang="it-IT" sz="2500" dirty="0" smtClean="0">
                <a:latin typeface="Times New Roman" pitchFamily="18" charset="0"/>
                <a:cs typeface="Times New Roman" pitchFamily="18" charset="0"/>
              </a:rPr>
              <a:t>, social y </a:t>
            </a:r>
            <a:r>
              <a:rPr lang="it-IT" sz="2500" dirty="0" err="1" smtClean="0">
                <a:latin typeface="Times New Roman" pitchFamily="18" charset="0"/>
                <a:cs typeface="Times New Roman" pitchFamily="18" charset="0"/>
              </a:rPr>
              <a:t>medioambiental</a:t>
            </a:r>
            <a:r>
              <a:rPr lang="it-IT" sz="2500" dirty="0" smtClean="0">
                <a:latin typeface="Times New Roman" pitchFamily="18" charset="0"/>
                <a:cs typeface="Times New Roman" pitchFamily="18" charset="0"/>
              </a:rPr>
              <a:t> del turismo para contribuir al </a:t>
            </a:r>
            <a:r>
              <a:rPr lang="it-IT" sz="2500" dirty="0" err="1" smtClean="0">
                <a:latin typeface="Times New Roman" pitchFamily="18" charset="0"/>
                <a:cs typeface="Times New Roman" pitchFamily="18" charset="0"/>
              </a:rPr>
              <a:t>desarollo</a:t>
            </a:r>
            <a:r>
              <a:rPr lang="it-IT" sz="2500" dirty="0" smtClean="0">
                <a:latin typeface="Times New Roman" pitchFamily="18" charset="0"/>
                <a:cs typeface="Times New Roman" pitchFamily="18" charset="0"/>
              </a:rPr>
              <a:t> de </a:t>
            </a:r>
            <a:r>
              <a:rPr lang="it-IT" sz="2500" dirty="0" err="1" smtClean="0">
                <a:latin typeface="Times New Roman" pitchFamily="18" charset="0"/>
                <a:cs typeface="Times New Roman" pitchFamily="18" charset="0"/>
              </a:rPr>
              <a:t>este</a:t>
            </a:r>
            <a:r>
              <a:rPr lang="it-IT" sz="2500" dirty="0" smtClean="0">
                <a:latin typeface="Times New Roman" pitchFamily="18" charset="0"/>
                <a:cs typeface="Times New Roman" pitchFamily="18" charset="0"/>
              </a:rPr>
              <a:t> </a:t>
            </a:r>
            <a:r>
              <a:rPr lang="it-IT" sz="2500" dirty="0" err="1" smtClean="0">
                <a:latin typeface="Times New Roman" pitchFamily="18" charset="0"/>
                <a:cs typeface="Times New Roman" pitchFamily="18" charset="0"/>
              </a:rPr>
              <a:t>sector</a:t>
            </a:r>
            <a:r>
              <a:rPr lang="it-IT" sz="2500" dirty="0" smtClean="0">
                <a:latin typeface="Times New Roman" pitchFamily="18" charset="0"/>
                <a:cs typeface="Times New Roman" pitchFamily="18" charset="0"/>
              </a:rPr>
              <a:t>.</a:t>
            </a:r>
            <a:r>
              <a:rPr lang="it-IT" sz="2500" b="1" i="1" dirty="0" smtClean="0">
                <a:latin typeface="Times New Roman" pitchFamily="18" charset="0"/>
                <a:cs typeface="Times New Roman" pitchFamily="18" charset="0"/>
              </a:rPr>
              <a:t> </a:t>
            </a:r>
          </a:p>
          <a:p>
            <a:endParaRPr lang="it-IT" sz="2500" b="1" i="1" dirty="0" smtClean="0">
              <a:latin typeface="Times New Roman" pitchFamily="18" charset="0"/>
              <a:cs typeface="Times New Roman" pitchFamily="18" charset="0"/>
            </a:endParaRPr>
          </a:p>
          <a:p>
            <a:pPr>
              <a:buNone/>
            </a:pPr>
            <a:r>
              <a:rPr lang="it-IT" sz="2500" b="1" i="1" dirty="0" err="1" smtClean="0">
                <a:latin typeface="Times New Roman" pitchFamily="18" charset="0"/>
                <a:cs typeface="Times New Roman" pitchFamily="18" charset="0"/>
              </a:rPr>
              <a:t>Compatibilizar</a:t>
            </a:r>
            <a:r>
              <a:rPr lang="it-IT" sz="2500" b="1" i="1" dirty="0" smtClean="0">
                <a:latin typeface="Times New Roman" pitchFamily="18" charset="0"/>
                <a:cs typeface="Times New Roman" pitchFamily="18" charset="0"/>
              </a:rPr>
              <a:t> la industria </a:t>
            </a:r>
            <a:r>
              <a:rPr lang="it-IT" sz="2500" b="1" i="1" dirty="0" err="1" smtClean="0">
                <a:latin typeface="Times New Roman" pitchFamily="18" charset="0"/>
                <a:cs typeface="Times New Roman" pitchFamily="18" charset="0"/>
              </a:rPr>
              <a:t>turística</a:t>
            </a:r>
            <a:r>
              <a:rPr lang="it-IT" sz="2500" b="1" i="1" dirty="0" smtClean="0">
                <a:latin typeface="Times New Roman" pitchFamily="18" charset="0"/>
                <a:cs typeface="Times New Roman" pitchFamily="18" charset="0"/>
              </a:rPr>
              <a:t> y la </a:t>
            </a:r>
            <a:r>
              <a:rPr lang="it-IT" sz="2500" b="1" i="1" dirty="0" err="1" smtClean="0">
                <a:latin typeface="Times New Roman" pitchFamily="18" charset="0"/>
                <a:cs typeface="Times New Roman" pitchFamily="18" charset="0"/>
              </a:rPr>
              <a:t>protección</a:t>
            </a:r>
            <a:r>
              <a:rPr lang="it-IT" sz="2500" b="1" i="1" dirty="0" smtClean="0">
                <a:latin typeface="Times New Roman" pitchFamily="18" charset="0"/>
                <a:cs typeface="Times New Roman" pitchFamily="18" charset="0"/>
              </a:rPr>
              <a:t> del medio ambiente </a:t>
            </a:r>
            <a:r>
              <a:rPr lang="it-IT" sz="2500" b="1" i="1" dirty="0" err="1" smtClean="0">
                <a:latin typeface="Times New Roman" pitchFamily="18" charset="0"/>
                <a:cs typeface="Times New Roman" pitchFamily="18" charset="0"/>
              </a:rPr>
              <a:t>es</a:t>
            </a:r>
            <a:r>
              <a:rPr lang="it-IT" sz="2500" b="1" i="1" dirty="0" smtClean="0">
                <a:latin typeface="Times New Roman" pitchFamily="18" charset="0"/>
                <a:cs typeface="Times New Roman" pitchFamily="18" charset="0"/>
              </a:rPr>
              <a:t> </a:t>
            </a:r>
            <a:r>
              <a:rPr lang="it-IT" sz="2500" b="1" i="1" dirty="0" err="1" smtClean="0">
                <a:latin typeface="Times New Roman" pitchFamily="18" charset="0"/>
                <a:cs typeface="Times New Roman" pitchFamily="18" charset="0"/>
              </a:rPr>
              <a:t>el</a:t>
            </a:r>
            <a:r>
              <a:rPr lang="it-IT" sz="2500" b="1" i="1" dirty="0" smtClean="0">
                <a:latin typeface="Times New Roman" pitchFamily="18" charset="0"/>
                <a:cs typeface="Times New Roman" pitchFamily="18" charset="0"/>
              </a:rPr>
              <a:t> </a:t>
            </a:r>
            <a:r>
              <a:rPr lang="it-IT" sz="2500" b="1" i="1" dirty="0" err="1" smtClean="0">
                <a:latin typeface="Times New Roman" pitchFamily="18" charset="0"/>
                <a:cs typeface="Times New Roman" pitchFamily="18" charset="0"/>
              </a:rPr>
              <a:t>principal</a:t>
            </a:r>
            <a:r>
              <a:rPr lang="it-IT" sz="2500" b="1" i="1" dirty="0" smtClean="0">
                <a:latin typeface="Times New Roman" pitchFamily="18" charset="0"/>
                <a:cs typeface="Times New Roman" pitchFamily="18" charset="0"/>
              </a:rPr>
              <a:t> </a:t>
            </a:r>
            <a:r>
              <a:rPr lang="it-IT" sz="2500" b="1" i="1" dirty="0" err="1" smtClean="0">
                <a:latin typeface="Times New Roman" pitchFamily="18" charset="0"/>
                <a:cs typeface="Times New Roman" pitchFamily="18" charset="0"/>
              </a:rPr>
              <a:t>objectivo</a:t>
            </a:r>
            <a:r>
              <a:rPr lang="it-IT" sz="2500" b="1" i="1" dirty="0" smtClean="0">
                <a:latin typeface="Times New Roman" pitchFamily="18" charset="0"/>
                <a:cs typeface="Times New Roman" pitchFamily="18" charset="0"/>
              </a:rPr>
              <a:t> del Turismo </a:t>
            </a:r>
            <a:r>
              <a:rPr lang="it-IT" sz="2500" b="1" i="1" dirty="0" err="1" smtClean="0">
                <a:latin typeface="Times New Roman" pitchFamily="18" charset="0"/>
                <a:cs typeface="Times New Roman" pitchFamily="18" charset="0"/>
              </a:rPr>
              <a:t>Sostenible</a:t>
            </a:r>
            <a:r>
              <a:rPr lang="it-IT" sz="2500" b="1" i="1" dirty="0" smtClean="0">
                <a:latin typeface="Times New Roman" pitchFamily="18" charset="0"/>
                <a:cs typeface="Times New Roman" pitchFamily="18" charset="0"/>
              </a:rPr>
              <a:t>.</a:t>
            </a:r>
          </a:p>
          <a:p>
            <a:pPr>
              <a:buNone/>
            </a:pPr>
            <a:endParaRPr lang="it-IT" sz="2500" dirty="0" smtClean="0">
              <a:latin typeface="Times New Roman" pitchFamily="18" charset="0"/>
              <a:cs typeface="Times New Roman" pitchFamily="18" charset="0"/>
            </a:endParaRPr>
          </a:p>
          <a:p>
            <a:pPr>
              <a:buNone/>
            </a:pPr>
            <a:r>
              <a:rPr lang="it-IT" sz="2500" dirty="0" smtClean="0">
                <a:latin typeface="Times New Roman" pitchFamily="18" charset="0"/>
                <a:cs typeface="Times New Roman" pitchFamily="18" charset="0"/>
              </a:rPr>
              <a:t>La OMT </a:t>
            </a:r>
            <a:r>
              <a:rPr lang="it-IT" sz="2500" dirty="0" err="1" smtClean="0">
                <a:latin typeface="Times New Roman" pitchFamily="18" charset="0"/>
                <a:cs typeface="Times New Roman" pitchFamily="18" charset="0"/>
              </a:rPr>
              <a:t>plantea</a:t>
            </a:r>
            <a:r>
              <a:rPr lang="it-IT" sz="2500" dirty="0" smtClean="0">
                <a:latin typeface="Times New Roman" pitchFamily="18" charset="0"/>
                <a:cs typeface="Times New Roman" pitchFamily="18" charset="0"/>
              </a:rPr>
              <a:t> </a:t>
            </a:r>
            <a:r>
              <a:rPr lang="it-IT" sz="2500" dirty="0" err="1" smtClean="0">
                <a:latin typeface="Times New Roman" pitchFamily="18" charset="0"/>
                <a:cs typeface="Times New Roman" pitchFamily="18" charset="0"/>
              </a:rPr>
              <a:t>el</a:t>
            </a:r>
            <a:r>
              <a:rPr lang="it-IT" sz="2500" dirty="0" smtClean="0">
                <a:latin typeface="Times New Roman" pitchFamily="18" charset="0"/>
                <a:cs typeface="Times New Roman" pitchFamily="18" charset="0"/>
              </a:rPr>
              <a:t> </a:t>
            </a:r>
            <a:r>
              <a:rPr lang="it-IT" sz="2500" dirty="0" err="1" smtClean="0">
                <a:latin typeface="Times New Roman" pitchFamily="18" charset="0"/>
                <a:cs typeface="Times New Roman" pitchFamily="18" charset="0"/>
              </a:rPr>
              <a:t>concepto</a:t>
            </a:r>
            <a:r>
              <a:rPr lang="it-IT" sz="2500" dirty="0" smtClean="0">
                <a:latin typeface="Times New Roman" pitchFamily="18" charset="0"/>
                <a:cs typeface="Times New Roman" pitchFamily="18" charset="0"/>
              </a:rPr>
              <a:t> de </a:t>
            </a:r>
            <a:r>
              <a:rPr lang="it-IT" sz="2500" dirty="0" err="1" smtClean="0">
                <a:latin typeface="Times New Roman" pitchFamily="18" charset="0"/>
                <a:cs typeface="Times New Roman" pitchFamily="18" charset="0"/>
              </a:rPr>
              <a:t>Desarollo</a:t>
            </a:r>
            <a:r>
              <a:rPr lang="it-IT" sz="2500" dirty="0" smtClean="0">
                <a:latin typeface="Times New Roman" pitchFamily="18" charset="0"/>
                <a:cs typeface="Times New Roman" pitchFamily="18" charset="0"/>
              </a:rPr>
              <a:t> </a:t>
            </a:r>
            <a:r>
              <a:rPr lang="it-IT" sz="2500" dirty="0" err="1" smtClean="0">
                <a:latin typeface="Times New Roman" pitchFamily="18" charset="0"/>
                <a:cs typeface="Times New Roman" pitchFamily="18" charset="0"/>
              </a:rPr>
              <a:t>Sostenible</a:t>
            </a:r>
            <a:r>
              <a:rPr lang="it-IT" sz="2500" dirty="0" smtClean="0">
                <a:latin typeface="Times New Roman" pitchFamily="18" charset="0"/>
                <a:cs typeface="Times New Roman" pitchFamily="18" charset="0"/>
              </a:rPr>
              <a:t> del turismo, en base a :</a:t>
            </a:r>
          </a:p>
          <a:p>
            <a:pPr marL="514350" indent="-514350">
              <a:buFont typeface="+mj-lt"/>
              <a:buAutoNum type="alphaLcPeriod"/>
            </a:pPr>
            <a:r>
              <a:rPr lang="it-IT" sz="2500" u="sng" dirty="0" smtClean="0">
                <a:latin typeface="Times New Roman" pitchFamily="18" charset="0"/>
                <a:cs typeface="Times New Roman" pitchFamily="18" charset="0"/>
              </a:rPr>
              <a:t>Dar un uso </a:t>
            </a:r>
            <a:r>
              <a:rPr lang="it-IT" sz="2500" u="sng" dirty="0" err="1" smtClean="0">
                <a:latin typeface="Times New Roman" pitchFamily="18" charset="0"/>
                <a:cs typeface="Times New Roman" pitchFamily="18" charset="0"/>
              </a:rPr>
              <a:t>óptimo</a:t>
            </a:r>
            <a:r>
              <a:rPr lang="it-IT" sz="2500" u="sng" dirty="0" smtClean="0">
                <a:latin typeface="Times New Roman" pitchFamily="18" charset="0"/>
                <a:cs typeface="Times New Roman" pitchFamily="18" charset="0"/>
              </a:rPr>
              <a:t> a </a:t>
            </a:r>
            <a:r>
              <a:rPr lang="it-IT" sz="2500" u="sng" dirty="0" err="1" smtClean="0">
                <a:latin typeface="Times New Roman" pitchFamily="18" charset="0"/>
                <a:cs typeface="Times New Roman" pitchFamily="18" charset="0"/>
              </a:rPr>
              <a:t>los</a:t>
            </a:r>
            <a:r>
              <a:rPr lang="it-IT" sz="2500" u="sng" dirty="0" smtClean="0">
                <a:latin typeface="Times New Roman" pitchFamily="18" charset="0"/>
                <a:cs typeface="Times New Roman" pitchFamily="18" charset="0"/>
              </a:rPr>
              <a:t> </a:t>
            </a:r>
            <a:r>
              <a:rPr lang="it-IT" sz="2500" u="sng" dirty="0" err="1" smtClean="0">
                <a:latin typeface="Times New Roman" pitchFamily="18" charset="0"/>
                <a:cs typeface="Times New Roman" pitchFamily="18" charset="0"/>
              </a:rPr>
              <a:t>recursos</a:t>
            </a:r>
            <a:r>
              <a:rPr lang="it-IT" sz="2500" u="sng" dirty="0" smtClean="0">
                <a:latin typeface="Times New Roman" pitchFamily="18" charset="0"/>
                <a:cs typeface="Times New Roman" pitchFamily="18" charset="0"/>
              </a:rPr>
              <a:t> </a:t>
            </a:r>
            <a:r>
              <a:rPr lang="it-IT" sz="2500" u="sng" dirty="0" err="1" smtClean="0">
                <a:latin typeface="Times New Roman" pitchFamily="18" charset="0"/>
                <a:cs typeface="Times New Roman" pitchFamily="18" charset="0"/>
              </a:rPr>
              <a:t>ambientales</a:t>
            </a:r>
            <a:endParaRPr lang="it-IT" sz="2500" u="sng" dirty="0" smtClean="0">
              <a:latin typeface="Times New Roman" pitchFamily="18" charset="0"/>
              <a:cs typeface="Times New Roman" pitchFamily="18" charset="0"/>
            </a:endParaRPr>
          </a:p>
          <a:p>
            <a:pPr marL="514350" indent="-514350">
              <a:buFont typeface="+mj-lt"/>
              <a:buAutoNum type="alphaLcPeriod"/>
            </a:pPr>
            <a:r>
              <a:rPr lang="it-IT" sz="2500" u="sng" dirty="0" err="1" smtClean="0">
                <a:latin typeface="Times New Roman" pitchFamily="18" charset="0"/>
                <a:cs typeface="Times New Roman" pitchFamily="18" charset="0"/>
              </a:rPr>
              <a:t>Respectar</a:t>
            </a:r>
            <a:r>
              <a:rPr lang="it-IT" sz="2500" u="sng" dirty="0" smtClean="0">
                <a:latin typeface="Times New Roman" pitchFamily="18" charset="0"/>
                <a:cs typeface="Times New Roman" pitchFamily="18" charset="0"/>
              </a:rPr>
              <a:t> la </a:t>
            </a:r>
            <a:r>
              <a:rPr lang="it-IT" sz="2500" u="sng" dirty="0" err="1" smtClean="0">
                <a:latin typeface="Times New Roman" pitchFamily="18" charset="0"/>
                <a:cs typeface="Times New Roman" pitchFamily="18" charset="0"/>
              </a:rPr>
              <a:t>autenticidad</a:t>
            </a:r>
            <a:r>
              <a:rPr lang="it-IT" sz="2500" u="sng" dirty="0" smtClean="0">
                <a:latin typeface="Times New Roman" pitchFamily="18" charset="0"/>
                <a:cs typeface="Times New Roman" pitchFamily="18" charset="0"/>
              </a:rPr>
              <a:t> </a:t>
            </a:r>
            <a:r>
              <a:rPr lang="it-IT" sz="2500" u="sng" dirty="0" err="1" smtClean="0">
                <a:latin typeface="Times New Roman" pitchFamily="18" charset="0"/>
                <a:cs typeface="Times New Roman" pitchFamily="18" charset="0"/>
              </a:rPr>
              <a:t>sociocultural</a:t>
            </a:r>
            <a:r>
              <a:rPr lang="it-IT" sz="2500" u="sng" dirty="0" smtClean="0">
                <a:latin typeface="Times New Roman" pitchFamily="18" charset="0"/>
                <a:cs typeface="Times New Roman" pitchFamily="18" charset="0"/>
              </a:rPr>
              <a:t> de </a:t>
            </a:r>
            <a:r>
              <a:rPr lang="it-IT" sz="2500" u="sng" dirty="0" err="1" smtClean="0">
                <a:latin typeface="Times New Roman" pitchFamily="18" charset="0"/>
                <a:cs typeface="Times New Roman" pitchFamily="18" charset="0"/>
              </a:rPr>
              <a:t>las</a:t>
            </a:r>
            <a:r>
              <a:rPr lang="it-IT" sz="2500" u="sng" dirty="0" smtClean="0">
                <a:latin typeface="Times New Roman" pitchFamily="18" charset="0"/>
                <a:cs typeface="Times New Roman" pitchFamily="18" charset="0"/>
              </a:rPr>
              <a:t> </a:t>
            </a:r>
            <a:r>
              <a:rPr lang="it-IT" sz="2500" u="sng" dirty="0" err="1" smtClean="0">
                <a:latin typeface="Times New Roman" pitchFamily="18" charset="0"/>
                <a:cs typeface="Times New Roman" pitchFamily="18" charset="0"/>
              </a:rPr>
              <a:t>comunidades</a:t>
            </a:r>
            <a:r>
              <a:rPr lang="it-IT" sz="2500" u="sng" dirty="0" smtClean="0">
                <a:latin typeface="Times New Roman" pitchFamily="18" charset="0"/>
                <a:cs typeface="Times New Roman" pitchFamily="18" charset="0"/>
              </a:rPr>
              <a:t> </a:t>
            </a:r>
            <a:r>
              <a:rPr lang="it-IT" sz="2500" u="sng" dirty="0" err="1" smtClean="0">
                <a:latin typeface="Times New Roman" pitchFamily="18" charset="0"/>
                <a:cs typeface="Times New Roman" pitchFamily="18" charset="0"/>
              </a:rPr>
              <a:t>anfitrionas</a:t>
            </a:r>
            <a:endParaRPr lang="it-IT" sz="2500" u="sng" dirty="0" smtClean="0">
              <a:latin typeface="Times New Roman" pitchFamily="18" charset="0"/>
              <a:cs typeface="Times New Roman" pitchFamily="18" charset="0"/>
            </a:endParaRPr>
          </a:p>
          <a:p>
            <a:pPr marL="514350" indent="-514350">
              <a:buFont typeface="+mj-lt"/>
              <a:buAutoNum type="alphaLcPeriod"/>
            </a:pPr>
            <a:r>
              <a:rPr lang="it-IT" sz="2500" u="sng" dirty="0" err="1" smtClean="0">
                <a:latin typeface="Times New Roman" pitchFamily="18" charset="0"/>
                <a:cs typeface="Times New Roman" pitchFamily="18" charset="0"/>
              </a:rPr>
              <a:t>Asegurar</a:t>
            </a:r>
            <a:r>
              <a:rPr lang="it-IT" sz="2500" u="sng" dirty="0" smtClean="0">
                <a:latin typeface="Times New Roman" pitchFamily="18" charset="0"/>
                <a:cs typeface="Times New Roman" pitchFamily="18" charset="0"/>
              </a:rPr>
              <a:t> </a:t>
            </a:r>
            <a:r>
              <a:rPr lang="it-IT" sz="2500" u="sng" dirty="0" err="1" smtClean="0">
                <a:latin typeface="Times New Roman" pitchFamily="18" charset="0"/>
                <a:cs typeface="Times New Roman" pitchFamily="18" charset="0"/>
              </a:rPr>
              <a:t>unas</a:t>
            </a:r>
            <a:r>
              <a:rPr lang="it-IT" sz="2500" u="sng" dirty="0" smtClean="0">
                <a:latin typeface="Times New Roman" pitchFamily="18" charset="0"/>
                <a:cs typeface="Times New Roman" pitchFamily="18" charset="0"/>
              </a:rPr>
              <a:t> </a:t>
            </a:r>
            <a:r>
              <a:rPr lang="it-IT" sz="2500" u="sng" dirty="0" err="1" smtClean="0">
                <a:latin typeface="Times New Roman" pitchFamily="18" charset="0"/>
                <a:cs typeface="Times New Roman" pitchFamily="18" charset="0"/>
              </a:rPr>
              <a:t>actividades</a:t>
            </a:r>
            <a:r>
              <a:rPr lang="it-IT" sz="2500" u="sng" dirty="0" smtClean="0">
                <a:latin typeface="Times New Roman" pitchFamily="18" charset="0"/>
                <a:cs typeface="Times New Roman" pitchFamily="18" charset="0"/>
              </a:rPr>
              <a:t> </a:t>
            </a:r>
            <a:r>
              <a:rPr lang="it-IT" sz="2500" u="sng" dirty="0" err="1" smtClean="0">
                <a:latin typeface="Times New Roman" pitchFamily="18" charset="0"/>
                <a:cs typeface="Times New Roman" pitchFamily="18" charset="0"/>
              </a:rPr>
              <a:t>económicas</a:t>
            </a:r>
            <a:r>
              <a:rPr lang="it-IT" sz="2500" u="sng" dirty="0" smtClean="0">
                <a:latin typeface="Times New Roman" pitchFamily="18" charset="0"/>
                <a:cs typeface="Times New Roman" pitchFamily="18" charset="0"/>
              </a:rPr>
              <a:t> </a:t>
            </a:r>
            <a:r>
              <a:rPr lang="it-IT" sz="2500" u="sng" dirty="0" err="1" smtClean="0">
                <a:latin typeface="Times New Roman" pitchFamily="18" charset="0"/>
                <a:cs typeface="Times New Roman" pitchFamily="18" charset="0"/>
              </a:rPr>
              <a:t>viables</a:t>
            </a:r>
            <a:r>
              <a:rPr lang="it-IT" sz="2500" u="sng" dirty="0" smtClean="0">
                <a:latin typeface="Times New Roman" pitchFamily="18" charset="0"/>
                <a:cs typeface="Times New Roman" pitchFamily="18" charset="0"/>
              </a:rPr>
              <a:t> a largo </a:t>
            </a:r>
            <a:r>
              <a:rPr lang="it-IT" sz="2500" u="sng" dirty="0" err="1" smtClean="0">
                <a:latin typeface="Times New Roman" pitchFamily="18" charset="0"/>
                <a:cs typeface="Times New Roman" pitchFamily="18" charset="0"/>
              </a:rPr>
              <a:t>plazo</a:t>
            </a:r>
            <a:endParaRPr lang="it-IT" sz="2500" u="sng" dirty="0" smtClean="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0"/>
            <a:ext cx="8229600" cy="1143000"/>
          </a:xfrm>
        </p:spPr>
        <p:txBody>
          <a:bodyPr/>
          <a:lstStyle/>
          <a:p>
            <a:r>
              <a:rPr lang="it-IT" dirty="0" err="1" smtClean="0">
                <a:effectLst>
                  <a:outerShdw blurRad="38100" dist="38100" dir="2700000" algn="tl">
                    <a:srgbClr val="000000">
                      <a:alpha val="43137"/>
                    </a:srgbClr>
                  </a:outerShdw>
                </a:effectLst>
                <a:latin typeface="Times New Roman" pitchFamily="18" charset="0"/>
                <a:cs typeface="Times New Roman" pitchFamily="18" charset="0"/>
              </a:rPr>
              <a:t>Beneficios</a:t>
            </a:r>
            <a:r>
              <a:rPr lang="it-IT" dirty="0" smtClean="0">
                <a:effectLst>
                  <a:outerShdw blurRad="38100" dist="38100" dir="2700000" algn="tl">
                    <a:srgbClr val="000000">
                      <a:alpha val="43137"/>
                    </a:srgbClr>
                  </a:outerShdw>
                </a:effectLst>
                <a:latin typeface="Times New Roman" pitchFamily="18" charset="0"/>
                <a:cs typeface="Times New Roman" pitchFamily="18" charset="0"/>
              </a:rPr>
              <a:t> del turismo </a:t>
            </a:r>
            <a:r>
              <a:rPr lang="it-IT" dirty="0" err="1" smtClean="0">
                <a:effectLst>
                  <a:outerShdw blurRad="38100" dist="38100" dir="2700000" algn="tl">
                    <a:srgbClr val="000000">
                      <a:alpha val="43137"/>
                    </a:srgbClr>
                  </a:outerShdw>
                </a:effectLst>
                <a:latin typeface="Times New Roman" pitchFamily="18" charset="0"/>
                <a:cs typeface="Times New Roman" pitchFamily="18" charset="0"/>
              </a:rPr>
              <a:t>sostenible</a:t>
            </a:r>
            <a:endParaRPr lang="it-IT"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egnaposto contenuto 2"/>
          <p:cNvSpPr>
            <a:spLocks noGrp="1"/>
          </p:cNvSpPr>
          <p:nvPr>
            <p:ph idx="1"/>
          </p:nvPr>
        </p:nvSpPr>
        <p:spPr>
          <a:xfrm>
            <a:off x="0" y="1052737"/>
            <a:ext cx="8820472" cy="936104"/>
          </a:xfrm>
        </p:spPr>
        <p:txBody>
          <a:bodyPr>
            <a:noAutofit/>
          </a:bodyPr>
          <a:lstStyle/>
          <a:p>
            <a:pPr algn="ctr">
              <a:buNone/>
            </a:pPr>
            <a:r>
              <a:rPr lang="it-IT" sz="2500" dirty="0" err="1" smtClean="0">
                <a:latin typeface="Times New Roman" pitchFamily="18" charset="0"/>
                <a:cs typeface="Times New Roman" pitchFamily="18" charset="0"/>
              </a:rPr>
              <a:t>El</a:t>
            </a:r>
            <a:r>
              <a:rPr lang="it-IT" sz="2500" dirty="0" smtClean="0">
                <a:latin typeface="Times New Roman" pitchFamily="18" charset="0"/>
                <a:cs typeface="Times New Roman" pitchFamily="18" charset="0"/>
              </a:rPr>
              <a:t> turismo incorpora la </a:t>
            </a:r>
            <a:r>
              <a:rPr lang="it-IT" sz="2500" dirty="0" err="1" smtClean="0">
                <a:latin typeface="Times New Roman" pitchFamily="18" charset="0"/>
                <a:cs typeface="Times New Roman" pitchFamily="18" charset="0"/>
              </a:rPr>
              <a:t>sensibilidad</a:t>
            </a:r>
            <a:r>
              <a:rPr lang="it-IT" sz="2500" dirty="0" smtClean="0">
                <a:latin typeface="Times New Roman" pitchFamily="18" charset="0"/>
                <a:cs typeface="Times New Roman" pitchFamily="18" charset="0"/>
              </a:rPr>
              <a:t> </a:t>
            </a:r>
            <a:r>
              <a:rPr lang="it-IT" sz="2500" dirty="0" err="1" smtClean="0">
                <a:latin typeface="Times New Roman" pitchFamily="18" charset="0"/>
                <a:cs typeface="Times New Roman" pitchFamily="18" charset="0"/>
              </a:rPr>
              <a:t>hacia</a:t>
            </a:r>
            <a:r>
              <a:rPr lang="it-IT" sz="2500" dirty="0" smtClean="0">
                <a:latin typeface="Times New Roman" pitchFamily="18" charset="0"/>
                <a:cs typeface="Times New Roman" pitchFamily="18" charset="0"/>
              </a:rPr>
              <a:t> la </a:t>
            </a:r>
            <a:r>
              <a:rPr lang="it-IT" sz="2500" dirty="0" err="1" smtClean="0">
                <a:latin typeface="Times New Roman" pitchFamily="18" charset="0"/>
                <a:cs typeface="Times New Roman" pitchFamily="18" charset="0"/>
              </a:rPr>
              <a:t>naturaleza</a:t>
            </a:r>
            <a:r>
              <a:rPr lang="it-IT" sz="2500" dirty="0" smtClean="0">
                <a:latin typeface="Times New Roman" pitchFamily="18" charset="0"/>
                <a:cs typeface="Times New Roman" pitchFamily="18" charset="0"/>
              </a:rPr>
              <a:t>, la cultura y </a:t>
            </a:r>
            <a:r>
              <a:rPr lang="it-IT" sz="2500" dirty="0" err="1" smtClean="0">
                <a:latin typeface="Times New Roman" pitchFamily="18" charset="0"/>
                <a:cs typeface="Times New Roman" pitchFamily="18" charset="0"/>
              </a:rPr>
              <a:t>las</a:t>
            </a:r>
            <a:r>
              <a:rPr lang="it-IT" sz="2500" dirty="0" smtClean="0">
                <a:latin typeface="Times New Roman" pitchFamily="18" charset="0"/>
                <a:cs typeface="Times New Roman" pitchFamily="18" charset="0"/>
              </a:rPr>
              <a:t> </a:t>
            </a:r>
            <a:r>
              <a:rPr lang="it-IT" sz="2500" dirty="0" err="1" smtClean="0">
                <a:latin typeface="Times New Roman" pitchFamily="18" charset="0"/>
                <a:cs typeface="Times New Roman" pitchFamily="18" charset="0"/>
              </a:rPr>
              <a:t>formas</a:t>
            </a:r>
            <a:r>
              <a:rPr lang="it-IT" sz="2500" dirty="0" smtClean="0">
                <a:latin typeface="Times New Roman" pitchFamily="18" charset="0"/>
                <a:cs typeface="Times New Roman" pitchFamily="18" charset="0"/>
              </a:rPr>
              <a:t> de </a:t>
            </a:r>
            <a:r>
              <a:rPr lang="it-IT" sz="2500" dirty="0" err="1" smtClean="0">
                <a:latin typeface="Times New Roman" pitchFamily="18" charset="0"/>
                <a:cs typeface="Times New Roman" pitchFamily="18" charset="0"/>
              </a:rPr>
              <a:t>vida</a:t>
            </a:r>
            <a:r>
              <a:rPr lang="it-IT" sz="2500" dirty="0" smtClean="0">
                <a:latin typeface="Times New Roman" pitchFamily="18" charset="0"/>
                <a:cs typeface="Times New Roman" pitchFamily="18" charset="0"/>
              </a:rPr>
              <a:t> de </a:t>
            </a:r>
            <a:r>
              <a:rPr lang="it-IT" sz="2500" dirty="0" err="1" smtClean="0">
                <a:latin typeface="Times New Roman" pitchFamily="18" charset="0"/>
                <a:cs typeface="Times New Roman" pitchFamily="18" charset="0"/>
              </a:rPr>
              <a:t>las</a:t>
            </a:r>
            <a:r>
              <a:rPr lang="it-IT" sz="2500" dirty="0" smtClean="0">
                <a:latin typeface="Times New Roman" pitchFamily="18" charset="0"/>
                <a:cs typeface="Times New Roman" pitchFamily="18" charset="0"/>
              </a:rPr>
              <a:t> </a:t>
            </a:r>
            <a:r>
              <a:rPr lang="it-IT" sz="2500" dirty="0" err="1" smtClean="0">
                <a:latin typeface="Times New Roman" pitchFamily="18" charset="0"/>
                <a:cs typeface="Times New Roman" pitchFamily="18" charset="0"/>
              </a:rPr>
              <a:t>poblaciones</a:t>
            </a:r>
            <a:r>
              <a:rPr lang="it-IT" sz="2500" dirty="0" smtClean="0">
                <a:latin typeface="Times New Roman" pitchFamily="18" charset="0"/>
                <a:cs typeface="Times New Roman" pitchFamily="18" charset="0"/>
              </a:rPr>
              <a:t>.</a:t>
            </a:r>
            <a:endParaRPr lang="it-IT" sz="2500" dirty="0">
              <a:latin typeface="Times New Roman" pitchFamily="18" charset="0"/>
              <a:cs typeface="Times New Roman" pitchFamily="18" charset="0"/>
            </a:endParaRPr>
          </a:p>
        </p:txBody>
      </p:sp>
      <p:sp>
        <p:nvSpPr>
          <p:cNvPr id="4" name="CasellaDiTesto 3"/>
          <p:cNvSpPr txBox="1"/>
          <p:nvPr/>
        </p:nvSpPr>
        <p:spPr>
          <a:xfrm>
            <a:off x="0" y="2204864"/>
            <a:ext cx="5796136" cy="4801314"/>
          </a:xfrm>
          <a:prstGeom prst="rect">
            <a:avLst/>
          </a:prstGeom>
          <a:noFill/>
        </p:spPr>
        <p:txBody>
          <a:bodyPr wrap="square" rtlCol="0">
            <a:spAutoFit/>
          </a:bodyPr>
          <a:lstStyle/>
          <a:p>
            <a:r>
              <a:rPr lang="it-IT" sz="2400" dirty="0" err="1" smtClean="0">
                <a:latin typeface="Times New Roman" pitchFamily="18" charset="0"/>
                <a:cs typeface="Times New Roman" pitchFamily="18" charset="0"/>
              </a:rPr>
              <a:t>El</a:t>
            </a:r>
            <a:r>
              <a:rPr lang="it-IT" sz="2400" dirty="0" smtClean="0">
                <a:latin typeface="Times New Roman" pitchFamily="18" charset="0"/>
                <a:cs typeface="Times New Roman" pitchFamily="18" charset="0"/>
              </a:rPr>
              <a:t> turismo </a:t>
            </a:r>
            <a:r>
              <a:rPr lang="it-IT" sz="2400" dirty="0" err="1" smtClean="0">
                <a:latin typeface="Times New Roman" pitchFamily="18" charset="0"/>
                <a:cs typeface="Times New Roman" pitchFamily="18" charset="0"/>
              </a:rPr>
              <a:t>sostenible</a:t>
            </a:r>
            <a:r>
              <a:rPr lang="it-IT" sz="2400" dirty="0" smtClean="0">
                <a:latin typeface="Times New Roman" pitchFamily="18" charset="0"/>
                <a:cs typeface="Times New Roman" pitchFamily="18" charset="0"/>
              </a:rPr>
              <a:t>:</a:t>
            </a:r>
          </a:p>
          <a:p>
            <a:endParaRPr lang="it-IT" sz="2400" dirty="0" smtClean="0">
              <a:latin typeface="Times New Roman" pitchFamily="18" charset="0"/>
              <a:cs typeface="Times New Roman" pitchFamily="18" charset="0"/>
            </a:endParaRPr>
          </a:p>
          <a:p>
            <a:pPr>
              <a:buFont typeface="Wingdings" pitchFamily="2" charset="2"/>
              <a:buChar char="ü"/>
            </a:pP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Asegura</a:t>
            </a:r>
            <a:r>
              <a:rPr lang="it-IT" sz="2400" dirty="0" smtClean="0">
                <a:latin typeface="Times New Roman" pitchFamily="18" charset="0"/>
                <a:cs typeface="Times New Roman" pitchFamily="18" charset="0"/>
              </a:rPr>
              <a:t> un equilibrio </a:t>
            </a:r>
            <a:r>
              <a:rPr lang="it-IT" sz="2400" dirty="0" err="1" smtClean="0">
                <a:latin typeface="Times New Roman" pitchFamily="18" charset="0"/>
                <a:cs typeface="Times New Roman" pitchFamily="18" charset="0"/>
              </a:rPr>
              <a:t>entre</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beneficios</a:t>
            </a:r>
            <a:r>
              <a:rPr lang="it-IT" sz="2400" dirty="0" smtClean="0">
                <a:latin typeface="Times New Roman" pitchFamily="18" charset="0"/>
                <a:cs typeface="Times New Roman" pitchFamily="18" charset="0"/>
              </a:rPr>
              <a:t> y </a:t>
            </a:r>
            <a:r>
              <a:rPr lang="it-IT" sz="2400" dirty="0" err="1" smtClean="0">
                <a:latin typeface="Times New Roman" pitchFamily="18" charset="0"/>
                <a:cs typeface="Times New Roman" pitchFamily="18" charset="0"/>
              </a:rPr>
              <a:t>costos</a:t>
            </a:r>
            <a:r>
              <a:rPr lang="it-IT" sz="2400" dirty="0" smtClean="0">
                <a:latin typeface="Times New Roman" pitchFamily="18" charset="0"/>
                <a:cs typeface="Times New Roman" pitchFamily="18" charset="0"/>
              </a:rPr>
              <a:t> y </a:t>
            </a:r>
            <a:r>
              <a:rPr lang="it-IT" sz="2400" dirty="0" err="1" smtClean="0">
                <a:latin typeface="Times New Roman" pitchFamily="18" charset="0"/>
                <a:cs typeface="Times New Roman" pitchFamily="18" charset="0"/>
              </a:rPr>
              <a:t>desarollo</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turístico</a:t>
            </a:r>
            <a:endParaRPr lang="it-IT" sz="2400" dirty="0" smtClean="0">
              <a:latin typeface="Times New Roman" pitchFamily="18" charset="0"/>
              <a:cs typeface="Times New Roman" pitchFamily="18" charset="0"/>
            </a:endParaRPr>
          </a:p>
          <a:p>
            <a:pPr>
              <a:buFont typeface="Wingdings" pitchFamily="2" charset="2"/>
              <a:buChar char="ü"/>
            </a:pPr>
            <a:r>
              <a:rPr lang="it-IT" sz="2400" dirty="0" err="1" smtClean="0">
                <a:latin typeface="Times New Roman" pitchFamily="18" charset="0"/>
                <a:cs typeface="Times New Roman" pitchFamily="18" charset="0"/>
              </a:rPr>
              <a:t>Mejora</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las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comunicaciones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infraestructuras</a:t>
            </a:r>
            <a:r>
              <a:rPr lang="it-IT" sz="2400" dirty="0" smtClean="0">
                <a:latin typeface="Times New Roman" pitchFamily="18" charset="0"/>
                <a:cs typeface="Times New Roman" pitchFamily="18" charset="0"/>
              </a:rPr>
              <a:t> y </a:t>
            </a:r>
            <a:r>
              <a:rPr lang="it-IT" sz="2400" dirty="0" err="1" smtClean="0">
                <a:latin typeface="Times New Roman" pitchFamily="18" charset="0"/>
                <a:cs typeface="Times New Roman" pitchFamily="18" charset="0"/>
              </a:rPr>
              <a:t>transportes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locales</a:t>
            </a:r>
            <a:endParaRPr lang="it-IT" sz="2400" dirty="0" smtClean="0">
              <a:latin typeface="Times New Roman" pitchFamily="18" charset="0"/>
              <a:cs typeface="Times New Roman" pitchFamily="18" charset="0"/>
            </a:endParaRPr>
          </a:p>
          <a:p>
            <a:pPr>
              <a:buFont typeface="Wingdings" pitchFamily="2" charset="2"/>
              <a:buChar char="ü"/>
            </a:pP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Ayuda</a:t>
            </a:r>
            <a:r>
              <a:rPr lang="it-IT" sz="2400" dirty="0" smtClean="0">
                <a:latin typeface="Times New Roman" pitchFamily="18" charset="0"/>
                <a:cs typeface="Times New Roman" pitchFamily="18" charset="0"/>
              </a:rPr>
              <a:t> a la </a:t>
            </a:r>
            <a:r>
              <a:rPr lang="it-IT" sz="2400" dirty="0" err="1" smtClean="0">
                <a:latin typeface="Times New Roman" pitchFamily="18" charset="0"/>
                <a:cs typeface="Times New Roman" pitchFamily="18" charset="0"/>
              </a:rPr>
              <a:t>preservación</a:t>
            </a:r>
            <a:r>
              <a:rPr lang="it-IT" sz="2400" dirty="0" smtClean="0">
                <a:latin typeface="Times New Roman" pitchFamily="18" charset="0"/>
                <a:cs typeface="Times New Roman" pitchFamily="18" charset="0"/>
              </a:rPr>
              <a:t> del patrimonio </a:t>
            </a:r>
            <a:r>
              <a:rPr lang="it-IT" sz="2400" dirty="0" err="1" smtClean="0">
                <a:latin typeface="Times New Roman" pitchFamily="18" charset="0"/>
                <a:cs typeface="Times New Roman" pitchFamily="18" charset="0"/>
              </a:rPr>
              <a:t>histórico</a:t>
            </a:r>
            <a:r>
              <a:rPr lang="it-IT" sz="2400" dirty="0" smtClean="0">
                <a:latin typeface="Times New Roman" pitchFamily="18" charset="0"/>
                <a:cs typeface="Times New Roman" pitchFamily="18" charset="0"/>
              </a:rPr>
              <a:t> y cultural</a:t>
            </a:r>
          </a:p>
          <a:p>
            <a:pPr>
              <a:buFont typeface="Wingdings" pitchFamily="2" charset="2"/>
              <a:buChar char="ü"/>
            </a:pPr>
            <a:r>
              <a:rPr lang="it-IT" sz="2400" dirty="0" smtClean="0">
                <a:latin typeface="Times New Roman" pitchFamily="18" charset="0"/>
                <a:cs typeface="Times New Roman" pitchFamily="18" charset="0"/>
              </a:rPr>
              <a:t> Recupera </a:t>
            </a:r>
            <a:r>
              <a:rPr lang="it-IT" sz="2400" dirty="0" err="1" smtClean="0">
                <a:latin typeface="Times New Roman" pitchFamily="18" charset="0"/>
                <a:cs typeface="Times New Roman" pitchFamily="18" charset="0"/>
              </a:rPr>
              <a:t>los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usos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agrarios</a:t>
            </a:r>
            <a:r>
              <a:rPr lang="it-IT" sz="2400" dirty="0" smtClean="0">
                <a:latin typeface="Times New Roman" pitchFamily="18" charset="0"/>
                <a:cs typeface="Times New Roman" pitchFamily="18" charset="0"/>
              </a:rPr>
              <a:t> en </a:t>
            </a:r>
            <a:r>
              <a:rPr lang="it-IT" sz="2400" dirty="0" err="1" smtClean="0">
                <a:latin typeface="Times New Roman" pitchFamily="18" charset="0"/>
                <a:cs typeface="Times New Roman" pitchFamily="18" charset="0"/>
              </a:rPr>
              <a:t>tierras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marginales</a:t>
            </a:r>
            <a:endParaRPr lang="it-IT" sz="2400" dirty="0" smtClean="0">
              <a:latin typeface="Times New Roman" pitchFamily="18" charset="0"/>
              <a:cs typeface="Times New Roman" pitchFamily="18" charset="0"/>
            </a:endParaRPr>
          </a:p>
          <a:p>
            <a:pPr>
              <a:buFont typeface="Wingdings" pitchFamily="2" charset="2"/>
              <a:buChar char="ü"/>
            </a:pP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Valora</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los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impactos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provocados</a:t>
            </a:r>
            <a:r>
              <a:rPr lang="it-IT" sz="2400" dirty="0" smtClean="0">
                <a:latin typeface="Times New Roman" pitchFamily="18" charset="0"/>
                <a:cs typeface="Times New Roman" pitchFamily="18" charset="0"/>
              </a:rPr>
              <a:t> por </a:t>
            </a:r>
            <a:r>
              <a:rPr lang="it-IT" sz="2400" dirty="0" err="1" smtClean="0">
                <a:latin typeface="Times New Roman" pitchFamily="18" charset="0"/>
                <a:cs typeface="Times New Roman" pitchFamily="18" charset="0"/>
              </a:rPr>
              <a:t>el</a:t>
            </a:r>
            <a:r>
              <a:rPr lang="it-IT" sz="2400" dirty="0" smtClean="0">
                <a:latin typeface="Times New Roman" pitchFamily="18" charset="0"/>
                <a:cs typeface="Times New Roman" pitchFamily="18" charset="0"/>
              </a:rPr>
              <a:t> turismo. </a:t>
            </a:r>
          </a:p>
          <a:p>
            <a:pPr>
              <a:buFont typeface="Wingdings" pitchFamily="2" charset="2"/>
              <a:buChar char="ü"/>
            </a:pPr>
            <a:endParaRPr lang="it-IT" dirty="0"/>
          </a:p>
        </p:txBody>
      </p:sp>
      <p:pic>
        <p:nvPicPr>
          <p:cNvPr id="5" name="Immagine 4" descr="TURISMO-SOSTENIBLE-2.jpg"/>
          <p:cNvPicPr>
            <a:picLocks noChangeAspect="1"/>
          </p:cNvPicPr>
          <p:nvPr/>
        </p:nvPicPr>
        <p:blipFill>
          <a:blip r:embed="rId2" cstate="print"/>
          <a:stretch>
            <a:fillRect/>
          </a:stretch>
        </p:blipFill>
        <p:spPr>
          <a:xfrm>
            <a:off x="5364088" y="1984400"/>
            <a:ext cx="3779912" cy="4873600"/>
          </a:xfrm>
          <a:prstGeom prst="rect">
            <a:avLst/>
          </a:prstGeom>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1143000"/>
          </a:xfrm>
        </p:spPr>
        <p:txBody>
          <a:bodyPr>
            <a:normAutofit fontScale="90000"/>
          </a:bodyPr>
          <a:lstStyle/>
          <a:p>
            <a:r>
              <a:rPr lang="it-IT" dirty="0" err="1" smtClean="0">
                <a:effectLst>
                  <a:outerShdw blurRad="38100" dist="38100" dir="2700000" algn="tl">
                    <a:srgbClr val="000000">
                      <a:alpha val="43137"/>
                    </a:srgbClr>
                  </a:outerShdw>
                </a:effectLst>
                <a:latin typeface="Times New Roman" pitchFamily="18" charset="0"/>
                <a:cs typeface="Times New Roman" pitchFamily="18" charset="0"/>
              </a:rPr>
              <a:t>El</a:t>
            </a:r>
            <a:r>
              <a:rPr lang="it-IT" dirty="0" smtClean="0">
                <a:effectLst>
                  <a:outerShdw blurRad="38100" dist="38100" dir="2700000" algn="tl">
                    <a:srgbClr val="000000">
                      <a:alpha val="43137"/>
                    </a:srgbClr>
                  </a:outerShdw>
                </a:effectLst>
                <a:latin typeface="Times New Roman" pitchFamily="18" charset="0"/>
                <a:cs typeface="Times New Roman" pitchFamily="18" charset="0"/>
              </a:rPr>
              <a:t> binomio turismo - medio ambiente</a:t>
            </a:r>
            <a:endParaRPr lang="it-IT"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egnaposto contenuto 2"/>
          <p:cNvSpPr>
            <a:spLocks noGrp="1"/>
          </p:cNvSpPr>
          <p:nvPr>
            <p:ph idx="1"/>
          </p:nvPr>
        </p:nvSpPr>
        <p:spPr>
          <a:xfrm>
            <a:off x="0" y="980728"/>
            <a:ext cx="8028384" cy="5877272"/>
          </a:xfrm>
        </p:spPr>
        <p:txBody>
          <a:bodyPr>
            <a:normAutofit fontScale="92500"/>
          </a:bodyPr>
          <a:lstStyle/>
          <a:p>
            <a:pPr>
              <a:buNone/>
            </a:pPr>
            <a:r>
              <a:rPr lang="it-IT" sz="2400" dirty="0" err="1" smtClean="0">
                <a:latin typeface="Times New Roman" pitchFamily="18" charset="0"/>
                <a:cs typeface="Times New Roman" pitchFamily="18" charset="0"/>
              </a:rPr>
              <a:t>Algunos</a:t>
            </a:r>
            <a:r>
              <a:rPr lang="it-IT" sz="2400" dirty="0" smtClean="0">
                <a:latin typeface="Times New Roman" pitchFamily="18" charset="0"/>
                <a:cs typeface="Times New Roman" pitchFamily="18" charset="0"/>
              </a:rPr>
              <a:t> de </a:t>
            </a:r>
            <a:r>
              <a:rPr lang="it-IT" sz="2400" dirty="0" err="1" smtClean="0">
                <a:latin typeface="Times New Roman" pitchFamily="18" charset="0"/>
                <a:cs typeface="Times New Roman" pitchFamily="18" charset="0"/>
              </a:rPr>
              <a:t>los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principales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conflictos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ambientales</a:t>
            </a:r>
            <a:r>
              <a:rPr lang="it-IT" sz="2400" dirty="0" smtClean="0">
                <a:latin typeface="Times New Roman" pitchFamily="18" charset="0"/>
                <a:cs typeface="Times New Roman" pitchFamily="18" charset="0"/>
              </a:rPr>
              <a:t> del turismo </a:t>
            </a:r>
            <a:r>
              <a:rPr lang="it-IT" sz="2400" dirty="0" err="1" smtClean="0">
                <a:latin typeface="Times New Roman" pitchFamily="18" charset="0"/>
                <a:cs typeface="Times New Roman" pitchFamily="18" charset="0"/>
              </a:rPr>
              <a:t>tienen</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que</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ver</a:t>
            </a:r>
            <a:r>
              <a:rPr lang="it-IT" sz="2400" dirty="0" smtClean="0">
                <a:latin typeface="Times New Roman" pitchFamily="18" charset="0"/>
                <a:cs typeface="Times New Roman" pitchFamily="18" charset="0"/>
              </a:rPr>
              <a:t> con:</a:t>
            </a:r>
          </a:p>
          <a:p>
            <a:pPr>
              <a:buFont typeface="Wingdings" pitchFamily="2" charset="2"/>
              <a:buChar char="§"/>
            </a:pPr>
            <a:r>
              <a:rPr lang="it-IT" sz="2400" dirty="0" smtClean="0">
                <a:latin typeface="Times New Roman" pitchFamily="18" charset="0"/>
                <a:cs typeface="Times New Roman" pitchFamily="18" charset="0"/>
              </a:rPr>
              <a:t> La </a:t>
            </a:r>
            <a:r>
              <a:rPr lang="it-IT" sz="2400" dirty="0" err="1" smtClean="0">
                <a:latin typeface="Times New Roman" pitchFamily="18" charset="0"/>
                <a:cs typeface="Times New Roman" pitchFamily="18" charset="0"/>
              </a:rPr>
              <a:t>energía</a:t>
            </a:r>
            <a:r>
              <a:rPr lang="it-IT" sz="2400" dirty="0" smtClean="0">
                <a:latin typeface="Times New Roman" pitchFamily="18" charset="0"/>
                <a:cs typeface="Times New Roman" pitchFamily="18" charset="0"/>
              </a:rPr>
              <a:t> </a:t>
            </a:r>
          </a:p>
          <a:p>
            <a:pPr>
              <a:buFont typeface="Wingdings" pitchFamily="2" charset="2"/>
              <a:buChar char="§"/>
            </a:pPr>
            <a:r>
              <a:rPr lang="it-IT" sz="2400" dirty="0" err="1" smtClean="0">
                <a:latin typeface="Times New Roman" pitchFamily="18" charset="0"/>
                <a:cs typeface="Times New Roman" pitchFamily="18" charset="0"/>
              </a:rPr>
              <a:t>El</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agua</a:t>
            </a:r>
            <a:endParaRPr lang="it-IT" sz="2400" dirty="0" smtClean="0">
              <a:latin typeface="Times New Roman" pitchFamily="18" charset="0"/>
              <a:cs typeface="Times New Roman" pitchFamily="18" charset="0"/>
            </a:endParaRPr>
          </a:p>
          <a:p>
            <a:pPr>
              <a:buFont typeface="Wingdings" pitchFamily="2" charset="2"/>
              <a:buChar char="§"/>
            </a:pPr>
            <a:r>
              <a:rPr lang="it-IT" sz="2400" dirty="0" smtClean="0">
                <a:latin typeface="Times New Roman" pitchFamily="18" charset="0"/>
                <a:cs typeface="Times New Roman" pitchFamily="18" charset="0"/>
              </a:rPr>
              <a:t>Los </a:t>
            </a:r>
            <a:r>
              <a:rPr lang="it-IT" sz="2400" dirty="0" err="1" smtClean="0">
                <a:latin typeface="Times New Roman" pitchFamily="18" charset="0"/>
                <a:cs typeface="Times New Roman" pitchFamily="18" charset="0"/>
              </a:rPr>
              <a:t>residuos</a:t>
            </a:r>
            <a:endParaRPr lang="it-IT" sz="2400" dirty="0" smtClean="0">
              <a:latin typeface="Times New Roman" pitchFamily="18" charset="0"/>
              <a:cs typeface="Times New Roman" pitchFamily="18" charset="0"/>
            </a:endParaRPr>
          </a:p>
          <a:p>
            <a:pPr>
              <a:buFont typeface="Wingdings" pitchFamily="2" charset="2"/>
              <a:buChar char="§"/>
            </a:pPr>
            <a:r>
              <a:rPr lang="it-IT" sz="2400" dirty="0" err="1" smtClean="0">
                <a:latin typeface="Times New Roman" pitchFamily="18" charset="0"/>
                <a:cs typeface="Times New Roman" pitchFamily="18" charset="0"/>
              </a:rPr>
              <a:t>El</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ruido</a:t>
            </a:r>
            <a:endParaRPr lang="it-IT" sz="2400" dirty="0" smtClean="0">
              <a:latin typeface="Times New Roman" pitchFamily="18" charset="0"/>
              <a:cs typeface="Times New Roman" pitchFamily="18" charset="0"/>
            </a:endParaRPr>
          </a:p>
          <a:p>
            <a:pPr>
              <a:buFont typeface="Wingdings" pitchFamily="2" charset="2"/>
              <a:buChar char="§"/>
            </a:pPr>
            <a:r>
              <a:rPr lang="it-IT" sz="2400" dirty="0" smtClean="0">
                <a:latin typeface="Times New Roman" pitchFamily="18" charset="0"/>
                <a:cs typeface="Times New Roman" pitchFamily="18" charset="0"/>
              </a:rPr>
              <a:t>La </a:t>
            </a:r>
            <a:r>
              <a:rPr lang="it-IT" sz="2400" dirty="0" err="1" smtClean="0">
                <a:latin typeface="Times New Roman" pitchFamily="18" charset="0"/>
                <a:cs typeface="Times New Roman" pitchFamily="18" charset="0"/>
              </a:rPr>
              <a:t>degradación</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paisajística</a:t>
            </a:r>
            <a:endParaRPr lang="it-IT" sz="2400" dirty="0" smtClean="0">
              <a:latin typeface="Times New Roman" pitchFamily="18" charset="0"/>
              <a:cs typeface="Times New Roman" pitchFamily="18" charset="0"/>
            </a:endParaRPr>
          </a:p>
          <a:p>
            <a:pPr>
              <a:buNone/>
            </a:pPr>
            <a:r>
              <a:rPr lang="it-IT" sz="2400" dirty="0" smtClean="0">
                <a:latin typeface="Times New Roman" pitchFamily="18" charset="0"/>
                <a:cs typeface="Times New Roman" pitchFamily="18" charset="0"/>
              </a:rPr>
              <a:t>A partir del Turismo </a:t>
            </a:r>
            <a:r>
              <a:rPr lang="it-IT" sz="2400" dirty="0" err="1" smtClean="0">
                <a:latin typeface="Times New Roman" pitchFamily="18" charset="0"/>
                <a:cs typeface="Times New Roman" pitchFamily="18" charset="0"/>
              </a:rPr>
              <a:t>Sostenible</a:t>
            </a:r>
            <a:r>
              <a:rPr lang="it-IT" sz="2400" dirty="0" smtClean="0">
                <a:latin typeface="Times New Roman" pitchFamily="18" charset="0"/>
                <a:cs typeface="Times New Roman" pitchFamily="18" charset="0"/>
              </a:rPr>
              <a:t> se pretende:</a:t>
            </a:r>
          </a:p>
          <a:p>
            <a:pPr>
              <a:buFont typeface="Wingdings" pitchFamily="2" charset="2"/>
              <a:buChar char="§"/>
            </a:pPr>
            <a:r>
              <a:rPr lang="it-IT" sz="2400" dirty="0" err="1" smtClean="0">
                <a:latin typeface="Times New Roman" pitchFamily="18" charset="0"/>
                <a:cs typeface="Times New Roman" pitchFamily="18" charset="0"/>
              </a:rPr>
              <a:t>Proteger</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el</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medioambiente</a:t>
            </a:r>
            <a:endParaRPr lang="it-IT" sz="2400" dirty="0" smtClean="0">
              <a:latin typeface="Times New Roman" pitchFamily="18" charset="0"/>
              <a:cs typeface="Times New Roman" pitchFamily="18" charset="0"/>
            </a:endParaRPr>
          </a:p>
          <a:p>
            <a:pPr>
              <a:buFont typeface="Wingdings" pitchFamily="2" charset="2"/>
              <a:buChar char="§"/>
            </a:pPr>
            <a:r>
              <a:rPr lang="it-IT" sz="2400" dirty="0" smtClean="0">
                <a:latin typeface="Times New Roman" pitchFamily="18" charset="0"/>
                <a:cs typeface="Times New Roman" pitchFamily="18" charset="0"/>
              </a:rPr>
              <a:t>Mantener un </a:t>
            </a:r>
            <a:r>
              <a:rPr lang="it-IT" sz="2400" dirty="0" err="1" smtClean="0">
                <a:latin typeface="Times New Roman" pitchFamily="18" charset="0"/>
                <a:cs typeface="Times New Roman" pitchFamily="18" charset="0"/>
              </a:rPr>
              <a:t>producto</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turístico</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que</a:t>
            </a:r>
            <a:r>
              <a:rPr lang="it-IT" sz="2400" dirty="0" smtClean="0">
                <a:latin typeface="Times New Roman" pitchFamily="18" charset="0"/>
                <a:cs typeface="Times New Roman" pitchFamily="18" charset="0"/>
              </a:rPr>
              <a:t> no </a:t>
            </a:r>
            <a:r>
              <a:rPr lang="it-IT" sz="2400" dirty="0" err="1" smtClean="0">
                <a:latin typeface="Times New Roman" pitchFamily="18" charset="0"/>
                <a:cs typeface="Times New Roman" pitchFamily="18" charset="0"/>
              </a:rPr>
              <a:t>afecte</a:t>
            </a:r>
            <a:r>
              <a:rPr lang="it-IT" sz="2400" dirty="0" smtClean="0">
                <a:latin typeface="Times New Roman" pitchFamily="18" charset="0"/>
                <a:cs typeface="Times New Roman" pitchFamily="18" charset="0"/>
              </a:rPr>
              <a:t> al medio </a:t>
            </a:r>
            <a:r>
              <a:rPr lang="it-IT" sz="2400" dirty="0" err="1" smtClean="0">
                <a:latin typeface="Times New Roman" pitchFamily="18" charset="0"/>
                <a:cs typeface="Times New Roman" pitchFamily="18" charset="0"/>
              </a:rPr>
              <a:t>natural</a:t>
            </a:r>
            <a:endParaRPr lang="it-IT" sz="2400" dirty="0" smtClean="0">
              <a:latin typeface="Times New Roman" pitchFamily="18" charset="0"/>
              <a:cs typeface="Times New Roman" pitchFamily="18" charset="0"/>
            </a:endParaRPr>
          </a:p>
          <a:p>
            <a:pPr>
              <a:buNone/>
            </a:pPr>
            <a:r>
              <a:rPr lang="it-IT" sz="2400" dirty="0" err="1" smtClean="0">
                <a:latin typeface="Times New Roman" pitchFamily="18" charset="0"/>
                <a:cs typeface="Times New Roman" pitchFamily="18" charset="0"/>
              </a:rPr>
              <a:t>Relaciones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entre</a:t>
            </a:r>
            <a:r>
              <a:rPr lang="it-IT" sz="2400" dirty="0" smtClean="0">
                <a:latin typeface="Times New Roman" pitchFamily="18" charset="0"/>
                <a:cs typeface="Times New Roman" pitchFamily="18" charset="0"/>
              </a:rPr>
              <a:t> turismo y medio ambiente:</a:t>
            </a:r>
          </a:p>
          <a:p>
            <a:pPr>
              <a:buFont typeface="Wingdings" pitchFamily="2" charset="2"/>
              <a:buChar char="§"/>
            </a:pPr>
            <a:r>
              <a:rPr lang="it-IT" sz="2400" dirty="0" err="1" smtClean="0">
                <a:latin typeface="Times New Roman" pitchFamily="18" charset="0"/>
                <a:cs typeface="Times New Roman" pitchFamily="18" charset="0"/>
              </a:rPr>
              <a:t>Conflicto</a:t>
            </a:r>
            <a:endParaRPr lang="it-IT" sz="2400" dirty="0" smtClean="0">
              <a:latin typeface="Times New Roman" pitchFamily="18" charset="0"/>
              <a:cs typeface="Times New Roman" pitchFamily="18" charset="0"/>
            </a:endParaRPr>
          </a:p>
          <a:p>
            <a:pPr>
              <a:buFont typeface="Wingdings" pitchFamily="2" charset="2"/>
              <a:buChar char="§"/>
            </a:pPr>
            <a:r>
              <a:rPr lang="it-IT" sz="2400" dirty="0" err="1" smtClean="0">
                <a:latin typeface="Times New Roman" pitchFamily="18" charset="0"/>
                <a:cs typeface="Times New Roman" pitchFamily="18" charset="0"/>
              </a:rPr>
              <a:t>Convivencia</a:t>
            </a:r>
            <a:endParaRPr lang="it-IT" sz="2400" dirty="0" smtClean="0">
              <a:latin typeface="Times New Roman" pitchFamily="18" charset="0"/>
              <a:cs typeface="Times New Roman" pitchFamily="18" charset="0"/>
            </a:endParaRPr>
          </a:p>
          <a:p>
            <a:pPr>
              <a:buFont typeface="Wingdings" pitchFamily="2" charset="2"/>
              <a:buChar char="§"/>
            </a:pPr>
            <a:r>
              <a:rPr lang="it-IT" sz="2400" dirty="0" err="1" smtClean="0">
                <a:latin typeface="Times New Roman" pitchFamily="18" charset="0"/>
                <a:cs typeface="Times New Roman" pitchFamily="18" charset="0"/>
              </a:rPr>
              <a:t>Simbiosis</a:t>
            </a:r>
            <a:endParaRPr lang="it-IT" sz="2400" dirty="0" smtClean="0">
              <a:latin typeface="Times New Roman" pitchFamily="18" charset="0"/>
              <a:cs typeface="Times New Roman" pitchFamily="18" charset="0"/>
            </a:endParaRPr>
          </a:p>
          <a:p>
            <a:pPr>
              <a:buNone/>
            </a:pPr>
            <a:endParaRPr lang="it-IT" dirty="0"/>
          </a:p>
        </p:txBody>
      </p:sp>
      <p:pic>
        <p:nvPicPr>
          <p:cNvPr id="4" name="Immagine 3" descr="Arbol.jpg"/>
          <p:cNvPicPr>
            <a:picLocks noChangeAspect="1"/>
          </p:cNvPicPr>
          <p:nvPr/>
        </p:nvPicPr>
        <p:blipFill>
          <a:blip r:embed="rId2" cstate="print"/>
          <a:stretch>
            <a:fillRect/>
          </a:stretch>
        </p:blipFill>
        <p:spPr>
          <a:xfrm>
            <a:off x="6810375" y="1412776"/>
            <a:ext cx="2333625" cy="3248025"/>
          </a:xfrm>
          <a:prstGeom prst="rect">
            <a:avLst/>
          </a:prstGeom>
        </p:spPr>
      </p:pic>
      <p:pic>
        <p:nvPicPr>
          <p:cNvPr id="5" name="Immagine 4" descr="2hojas-300x186.png"/>
          <p:cNvPicPr>
            <a:picLocks noChangeAspect="1"/>
          </p:cNvPicPr>
          <p:nvPr/>
        </p:nvPicPr>
        <p:blipFill>
          <a:blip r:embed="rId3" cstate="print"/>
          <a:stretch>
            <a:fillRect/>
          </a:stretch>
        </p:blipFill>
        <p:spPr>
          <a:xfrm>
            <a:off x="5940152" y="5086350"/>
            <a:ext cx="2857500" cy="1771650"/>
          </a:xfrm>
          <a:prstGeom prst="rect">
            <a:avLst/>
          </a:prstGeom>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0"/>
            <a:ext cx="8229600" cy="1143000"/>
          </a:xfrm>
        </p:spPr>
        <p:txBody>
          <a:bodyPr/>
          <a:lstStyle/>
          <a:p>
            <a:r>
              <a:rPr lang="it-IT" dirty="0" smtClean="0">
                <a:effectLst>
                  <a:outerShdw blurRad="38100" dist="38100" dir="2700000" algn="tl">
                    <a:srgbClr val="000000">
                      <a:alpha val="43137"/>
                    </a:srgbClr>
                  </a:outerShdw>
                </a:effectLst>
                <a:latin typeface="Times New Roman" pitchFamily="18" charset="0"/>
                <a:cs typeface="Times New Roman" pitchFamily="18" charset="0"/>
              </a:rPr>
              <a:t>Turismo y </a:t>
            </a:r>
            <a:r>
              <a:rPr lang="it-IT" dirty="0" err="1" smtClean="0">
                <a:effectLst>
                  <a:outerShdw blurRad="38100" dist="38100" dir="2700000" algn="tl">
                    <a:srgbClr val="000000">
                      <a:alpha val="43137"/>
                    </a:srgbClr>
                  </a:outerShdw>
                </a:effectLst>
                <a:latin typeface="Times New Roman" pitchFamily="18" charset="0"/>
                <a:cs typeface="Times New Roman" pitchFamily="18" charset="0"/>
              </a:rPr>
              <a:t>educación</a:t>
            </a:r>
            <a:r>
              <a:rPr lang="it-IT" dirty="0" smtClean="0">
                <a:effectLst>
                  <a:outerShdw blurRad="38100" dist="38100" dir="2700000" algn="tl">
                    <a:srgbClr val="000000">
                      <a:alpha val="43137"/>
                    </a:srgbClr>
                  </a:outerShdw>
                </a:effectLst>
                <a:latin typeface="Times New Roman" pitchFamily="18" charset="0"/>
                <a:cs typeface="Times New Roman" pitchFamily="18" charset="0"/>
              </a:rPr>
              <a:t> </a:t>
            </a:r>
            <a:r>
              <a:rPr lang="it-IT" dirty="0" err="1" smtClean="0">
                <a:effectLst>
                  <a:outerShdw blurRad="38100" dist="38100" dir="2700000" algn="tl">
                    <a:srgbClr val="000000">
                      <a:alpha val="43137"/>
                    </a:srgbClr>
                  </a:outerShdw>
                </a:effectLst>
                <a:latin typeface="Times New Roman" pitchFamily="18" charset="0"/>
                <a:cs typeface="Times New Roman" pitchFamily="18" charset="0"/>
              </a:rPr>
              <a:t>ambiental</a:t>
            </a:r>
            <a:endParaRPr lang="it-IT"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egnaposto contenuto 2"/>
          <p:cNvSpPr>
            <a:spLocks noGrp="1"/>
          </p:cNvSpPr>
          <p:nvPr>
            <p:ph idx="1"/>
          </p:nvPr>
        </p:nvSpPr>
        <p:spPr>
          <a:xfrm>
            <a:off x="0" y="980728"/>
            <a:ext cx="8892480" cy="1728192"/>
          </a:xfrm>
        </p:spPr>
        <p:txBody>
          <a:bodyPr>
            <a:normAutofit/>
          </a:bodyPr>
          <a:lstStyle/>
          <a:p>
            <a:pPr>
              <a:buNone/>
            </a:pPr>
            <a:r>
              <a:rPr lang="it-IT" sz="2400" dirty="0" err="1" smtClean="0">
                <a:latin typeface="Times New Roman" pitchFamily="18" charset="0"/>
                <a:cs typeface="Times New Roman" pitchFamily="18" charset="0"/>
              </a:rPr>
              <a:t>El</a:t>
            </a:r>
            <a:r>
              <a:rPr lang="it-IT" sz="2400" dirty="0" smtClean="0">
                <a:latin typeface="Times New Roman" pitchFamily="18" charset="0"/>
                <a:cs typeface="Times New Roman" pitchFamily="18" charset="0"/>
              </a:rPr>
              <a:t> Turismo </a:t>
            </a:r>
            <a:r>
              <a:rPr lang="it-IT" sz="2400" dirty="0" err="1" smtClean="0">
                <a:latin typeface="Times New Roman" pitchFamily="18" charset="0"/>
                <a:cs typeface="Times New Roman" pitchFamily="18" charset="0"/>
              </a:rPr>
              <a:t>Sostenible</a:t>
            </a:r>
            <a:r>
              <a:rPr lang="it-IT" sz="2400" dirty="0" smtClean="0">
                <a:latin typeface="Times New Roman" pitchFamily="18" charset="0"/>
                <a:cs typeface="Times New Roman" pitchFamily="18" charset="0"/>
              </a:rPr>
              <a:t> pretende </a:t>
            </a:r>
            <a:r>
              <a:rPr lang="it-IT" sz="2400" dirty="0" err="1" smtClean="0">
                <a:latin typeface="Times New Roman" pitchFamily="18" charset="0"/>
                <a:cs typeface="Times New Roman" pitchFamily="18" charset="0"/>
              </a:rPr>
              <a:t>promover</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actividades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turísticas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responsables</a:t>
            </a:r>
            <a:r>
              <a:rPr lang="it-IT" sz="2400" dirty="0" smtClean="0">
                <a:latin typeface="Times New Roman" pitchFamily="18" charset="0"/>
                <a:cs typeface="Times New Roman" pitchFamily="18" charset="0"/>
              </a:rPr>
              <a:t>. La </a:t>
            </a:r>
            <a:r>
              <a:rPr lang="it-IT" sz="2400" dirty="0" err="1" smtClean="0">
                <a:latin typeface="Times New Roman" pitchFamily="18" charset="0"/>
                <a:cs typeface="Times New Roman" pitchFamily="18" charset="0"/>
              </a:rPr>
              <a:t>Educación</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Ambiental</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debe</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enfocarse</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hacia</a:t>
            </a:r>
            <a:r>
              <a:rPr lang="it-IT" sz="2400" dirty="0" smtClean="0">
                <a:latin typeface="Times New Roman" pitchFamily="18" charset="0"/>
                <a:cs typeface="Times New Roman" pitchFamily="18" charset="0"/>
              </a:rPr>
              <a:t>: </a:t>
            </a:r>
          </a:p>
          <a:p>
            <a:pPr>
              <a:buFont typeface="Wingdings" pitchFamily="2" charset="2"/>
              <a:buChar char="Ø"/>
            </a:pP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Información</a:t>
            </a:r>
            <a:r>
              <a:rPr lang="it-IT" sz="2400" dirty="0" smtClean="0">
                <a:latin typeface="Times New Roman" pitchFamily="18" charset="0"/>
                <a:cs typeface="Times New Roman" pitchFamily="18" charset="0"/>
              </a:rPr>
              <a:t> a </a:t>
            </a:r>
            <a:r>
              <a:rPr lang="it-IT" sz="2400" dirty="0" err="1" smtClean="0">
                <a:latin typeface="Times New Roman" pitchFamily="18" charset="0"/>
                <a:cs typeface="Times New Roman" pitchFamily="18" charset="0"/>
              </a:rPr>
              <a:t>los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visitantes</a:t>
            </a:r>
            <a:endParaRPr lang="it-IT" sz="2400" dirty="0" smtClean="0">
              <a:latin typeface="Times New Roman" pitchFamily="18" charset="0"/>
              <a:cs typeface="Times New Roman" pitchFamily="18" charset="0"/>
            </a:endParaRPr>
          </a:p>
          <a:p>
            <a:pPr>
              <a:buFont typeface="Wingdings" pitchFamily="2" charset="2"/>
              <a:buChar char="Ø"/>
            </a:pP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Gestión</a:t>
            </a:r>
            <a:r>
              <a:rPr lang="it-IT" sz="2400" dirty="0" smtClean="0">
                <a:latin typeface="Times New Roman" pitchFamily="18" charset="0"/>
                <a:cs typeface="Times New Roman" pitchFamily="18" charset="0"/>
              </a:rPr>
              <a:t> de </a:t>
            </a:r>
            <a:r>
              <a:rPr lang="it-IT" sz="2400" dirty="0" err="1" smtClean="0">
                <a:latin typeface="Times New Roman" pitchFamily="18" charset="0"/>
                <a:cs typeface="Times New Roman" pitchFamily="18" charset="0"/>
              </a:rPr>
              <a:t>éstos</a:t>
            </a:r>
            <a:endParaRPr lang="it-IT" sz="2400" dirty="0">
              <a:latin typeface="Times New Roman" pitchFamily="18" charset="0"/>
              <a:cs typeface="Times New Roman" pitchFamily="18" charset="0"/>
            </a:endParaRPr>
          </a:p>
        </p:txBody>
      </p:sp>
      <p:pic>
        <p:nvPicPr>
          <p:cNvPr id="5" name="Immagine 4" descr="Turismosostenibleok.jpg"/>
          <p:cNvPicPr>
            <a:picLocks noChangeAspect="1"/>
          </p:cNvPicPr>
          <p:nvPr/>
        </p:nvPicPr>
        <p:blipFill>
          <a:blip r:embed="rId2" cstate="print"/>
          <a:stretch>
            <a:fillRect/>
          </a:stretch>
        </p:blipFill>
        <p:spPr>
          <a:xfrm>
            <a:off x="0" y="3600450"/>
            <a:ext cx="5715000" cy="3257550"/>
          </a:xfrm>
          <a:prstGeom prst="rect">
            <a:avLst/>
          </a:prstGeom>
        </p:spPr>
      </p:pic>
      <p:sp>
        <p:nvSpPr>
          <p:cNvPr id="6" name="CasellaDiTesto 5"/>
          <p:cNvSpPr txBox="1"/>
          <p:nvPr/>
        </p:nvSpPr>
        <p:spPr>
          <a:xfrm>
            <a:off x="5652120" y="4293096"/>
            <a:ext cx="3168352" cy="2308324"/>
          </a:xfrm>
          <a:prstGeom prst="rect">
            <a:avLst/>
          </a:prstGeom>
          <a:noFill/>
        </p:spPr>
        <p:txBody>
          <a:bodyPr wrap="square" rtlCol="0">
            <a:spAutoFit/>
          </a:bodyPr>
          <a:lstStyle/>
          <a:p>
            <a:r>
              <a:rPr lang="it-IT" sz="2400" b="1" dirty="0" smtClean="0">
                <a:latin typeface="Times New Roman" pitchFamily="18" charset="0"/>
                <a:cs typeface="Times New Roman" pitchFamily="18" charset="0"/>
              </a:rPr>
              <a:t>La </a:t>
            </a:r>
            <a:r>
              <a:rPr lang="it-IT" sz="2400" b="1" dirty="0" err="1" smtClean="0">
                <a:latin typeface="Times New Roman" pitchFamily="18" charset="0"/>
                <a:cs typeface="Times New Roman" pitchFamily="18" charset="0"/>
              </a:rPr>
              <a:t>Educación</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Ambiental</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es</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considerada</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como</a:t>
            </a:r>
            <a:r>
              <a:rPr lang="it-IT" sz="2400" b="1" dirty="0" smtClean="0">
                <a:latin typeface="Times New Roman" pitchFamily="18" charset="0"/>
                <a:cs typeface="Times New Roman" pitchFamily="18" charset="0"/>
              </a:rPr>
              <a:t> una de </a:t>
            </a:r>
            <a:r>
              <a:rPr lang="it-IT" sz="2400" b="1" dirty="0" err="1" smtClean="0">
                <a:latin typeface="Times New Roman" pitchFamily="18" charset="0"/>
                <a:cs typeface="Times New Roman" pitchFamily="18" charset="0"/>
              </a:rPr>
              <a:t>las</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principales</a:t>
            </a:r>
            <a:r>
              <a:rPr lang="it-IT" sz="2400" b="1" dirty="0" smtClean="0">
                <a:latin typeface="Times New Roman" pitchFamily="18" charset="0"/>
                <a:cs typeface="Times New Roman" pitchFamily="18" charset="0"/>
              </a:rPr>
              <a:t> para </a:t>
            </a:r>
            <a:r>
              <a:rPr lang="it-IT" sz="2400" b="1" dirty="0" err="1" smtClean="0">
                <a:latin typeface="Times New Roman" pitchFamily="18" charset="0"/>
                <a:cs typeface="Times New Roman" pitchFamily="18" charset="0"/>
              </a:rPr>
              <a:t>que</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el</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Desarollo</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Sostenible</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sea</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posible</a:t>
            </a:r>
            <a:r>
              <a:rPr lang="it-IT" sz="2400" b="1" dirty="0" smtClean="0">
                <a:latin typeface="Times New Roman" pitchFamily="18" charset="0"/>
                <a:cs typeface="Times New Roman" pitchFamily="18" charset="0"/>
              </a:rPr>
              <a:t>.</a:t>
            </a:r>
            <a:endParaRPr lang="it-IT" sz="2400" b="1" dirty="0">
              <a:latin typeface="Times New Roman" pitchFamily="18" charset="0"/>
              <a:cs typeface="Times New Roman" pitchFamily="18" charset="0"/>
            </a:endParaRPr>
          </a:p>
        </p:txBody>
      </p:sp>
      <p:pic>
        <p:nvPicPr>
          <p:cNvPr id="7" name="Immagine 6" descr="RESPONSABLEINTHORI.jpg"/>
          <p:cNvPicPr>
            <a:picLocks noChangeAspect="1"/>
          </p:cNvPicPr>
          <p:nvPr/>
        </p:nvPicPr>
        <p:blipFill>
          <a:blip r:embed="rId3" cstate="print"/>
          <a:stretch>
            <a:fillRect/>
          </a:stretch>
        </p:blipFill>
        <p:spPr>
          <a:xfrm>
            <a:off x="4572000" y="1988840"/>
            <a:ext cx="4199628" cy="2160240"/>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10" name="Titolo 9"/>
          <p:cNvSpPr>
            <a:spLocks noGrp="1"/>
          </p:cNvSpPr>
          <p:nvPr>
            <p:ph type="ctrTitle"/>
          </p:nvPr>
        </p:nvSpPr>
        <p:spPr>
          <a:xfrm>
            <a:off x="0" y="1097280"/>
            <a:ext cx="9144000" cy="5760720"/>
          </a:xfrm>
        </p:spPr>
        <p:txBody>
          <a:bodyPr>
            <a:noAutofit/>
          </a:bodyPr>
          <a:lstStyle/>
          <a:p>
            <a:pPr algn="l"/>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El</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turismo ha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sido</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una industria en constante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evolución</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modelada</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por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factores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económicos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políticos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y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demográficos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Hoy</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en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día</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las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vacaciones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y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los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viajes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se han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vuelto</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una cosa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cotidiana</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básica</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en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nuestras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vidas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pero esto no era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así</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smtClean="0">
                <a:ln w="1905"/>
                <a:effectLst>
                  <a:innerShdw blurRad="69850" dist="43180" dir="5400000">
                    <a:srgbClr val="000000">
                      <a:alpha val="65000"/>
                    </a:srgbClr>
                  </a:innerShdw>
                </a:effectLst>
                <a:latin typeface="Times New Roman" pitchFamily="18" charset="0"/>
                <a:cs typeface="Times New Roman" pitchFamily="18" charset="0"/>
              </a:rPr>
              <a:t>sólo</a:t>
            </a:r>
            <a:r>
              <a:rPr lang="it-IT" sz="2200" b="1" dirty="0" smtClean="0">
                <a:ln w="1905"/>
                <a:effectLst>
                  <a:innerShdw blurRad="69850" dist="43180" dir="5400000">
                    <a:srgbClr val="000000">
                      <a:alpha val="65000"/>
                    </a:srgbClr>
                  </a:innerShdw>
                </a:effectLst>
                <a:latin typeface="Times New Roman" pitchFamily="18" charset="0"/>
                <a:cs typeface="Times New Roman" pitchFamily="18" charset="0"/>
              </a:rPr>
              <a:t/>
            </a:r>
            <a:br>
              <a:rPr lang="it-IT" sz="2200" b="1" dirty="0" smtClean="0">
                <a:ln w="1905"/>
                <a:effectLst>
                  <a:innerShdw blurRad="69850" dist="43180" dir="5400000">
                    <a:srgbClr val="000000">
                      <a:alpha val="65000"/>
                    </a:srgbClr>
                  </a:innerShdw>
                </a:effectLst>
                <a:latin typeface="Times New Roman" pitchFamily="18" charset="0"/>
                <a:cs typeface="Times New Roman" pitchFamily="18" charset="0"/>
              </a:rPr>
            </a:br>
            <a:r>
              <a:rPr lang="it-IT" sz="2200" b="1" dirty="0" err="1" smtClean="0">
                <a:ln w="1905"/>
                <a:effectLst>
                  <a:innerShdw blurRad="69850" dist="43180" dir="5400000">
                    <a:srgbClr val="000000">
                      <a:alpha val="65000"/>
                    </a:srgbClr>
                  </a:innerShdw>
                </a:effectLst>
                <a:latin typeface="Times New Roman" pitchFamily="18" charset="0"/>
                <a:cs typeface="Times New Roman" pitchFamily="18" charset="0"/>
              </a:rPr>
              <a:t>hace</a:t>
            </a:r>
            <a:r>
              <a:rPr lang="it-IT" sz="2200" b="1" dirty="0" smtClean="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unas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décadas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br>
              <a:rPr lang="it-IT" sz="2200" b="1" dirty="0">
                <a:ln w="1905"/>
                <a:effectLst>
                  <a:innerShdw blurRad="69850" dist="43180" dir="5400000">
                    <a:srgbClr val="000000">
                      <a:alpha val="65000"/>
                    </a:srgbClr>
                  </a:innerShdw>
                </a:effectLst>
                <a:latin typeface="Times New Roman" pitchFamily="18" charset="0"/>
                <a:cs typeface="Times New Roman" pitchFamily="18" charset="0"/>
              </a:rPr>
            </a:b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Durante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siglos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el</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turismo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fue</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un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fenómeno</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muy</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minoritario y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centrado</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principalmente en Europa.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Fue</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el</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auge de la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aviación</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comercial</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en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los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años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60, lo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que</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propició</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el</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crecimiento</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del turismo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internacional</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ya</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que</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las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compañías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aéreas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permitieron</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llegar</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destinos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antes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difícilmente</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accesibles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a:t>
            </a:r>
            <a:br>
              <a:rPr lang="it-IT" sz="2200" b="1" dirty="0">
                <a:ln w="1905"/>
                <a:effectLst>
                  <a:innerShdw blurRad="69850" dist="43180" dir="5400000">
                    <a:srgbClr val="000000">
                      <a:alpha val="65000"/>
                    </a:srgbClr>
                  </a:innerShdw>
                </a:effectLst>
                <a:latin typeface="Times New Roman" pitchFamily="18" charset="0"/>
                <a:cs typeface="Times New Roman" pitchFamily="18" charset="0"/>
              </a:rPr>
            </a:b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En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los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últimos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20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años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el</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crecimiento</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del turismo se ha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disparado</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de forma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exponencial</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en parte a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varios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smtClean="0">
                <a:ln w="1905"/>
                <a:effectLst>
                  <a:innerShdw blurRad="69850" dist="43180" dir="5400000">
                    <a:srgbClr val="000000">
                      <a:alpha val="65000"/>
                    </a:srgbClr>
                  </a:innerShdw>
                </a:effectLst>
                <a:latin typeface="Times New Roman" pitchFamily="18" charset="0"/>
                <a:cs typeface="Times New Roman" pitchFamily="18" charset="0"/>
              </a:rPr>
              <a:t>motivos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smtClean="0">
                <a:ln w="1905"/>
                <a:effectLst>
                  <a:innerShdw blurRad="69850" dist="43180" dir="5400000">
                    <a:srgbClr val="000000">
                      <a:alpha val="65000"/>
                    </a:srgbClr>
                  </a:innerShdw>
                </a:effectLst>
                <a:latin typeface="Times New Roman" pitchFamily="18" charset="0"/>
                <a:cs typeface="Times New Roman" pitchFamily="18" charset="0"/>
              </a:rPr>
              <a:t>como</a:t>
            </a:r>
            <a:r>
              <a:rPr lang="it-IT" sz="2200" b="1" dirty="0" smtClean="0">
                <a:ln w="1905"/>
                <a:effectLst>
                  <a:innerShdw blurRad="69850" dist="43180" dir="5400000">
                    <a:srgbClr val="000000">
                      <a:alpha val="65000"/>
                    </a:srgbClr>
                  </a:innerShdw>
                </a:effectLst>
                <a:latin typeface="Times New Roman" pitchFamily="18" charset="0"/>
                <a:cs typeface="Times New Roman" pitchFamily="18" charset="0"/>
              </a:rPr>
              <a:t>:</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r>
            <a:br>
              <a:rPr lang="it-IT" sz="2200" b="1" dirty="0">
                <a:ln w="1905"/>
                <a:effectLst>
                  <a:innerShdw blurRad="69850" dist="43180" dir="5400000">
                    <a:srgbClr val="000000">
                      <a:alpha val="65000"/>
                    </a:srgbClr>
                  </a:innerShdw>
                </a:effectLst>
                <a:latin typeface="Times New Roman" pitchFamily="18" charset="0"/>
                <a:cs typeface="Times New Roman" pitchFamily="18" charset="0"/>
              </a:rPr>
            </a:br>
            <a:r>
              <a:rPr lang="it-IT" sz="2200" b="1" dirty="0" err="1" smtClean="0">
                <a:ln w="1905"/>
                <a:effectLst>
                  <a:innerShdw blurRad="69850" dist="43180" dir="5400000">
                    <a:srgbClr val="000000">
                      <a:alpha val="65000"/>
                    </a:srgbClr>
                  </a:innerShdw>
                </a:effectLst>
                <a:latin typeface="Times New Roman" pitchFamily="18" charset="0"/>
                <a:cs typeface="Times New Roman" pitchFamily="18" charset="0"/>
              </a:rPr>
              <a:t>los</a:t>
            </a:r>
            <a:r>
              <a:rPr lang="it-IT" sz="2200" b="1" dirty="0" smtClean="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viajes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se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vuelven</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una norma y no una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excepción</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Todos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aspiramos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viajar</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y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los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vemos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como</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algo</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normal</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en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nuestras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vidas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a:t>
            </a:r>
            <a:br>
              <a:rPr lang="it-IT" sz="2200" b="1" dirty="0">
                <a:ln w="1905"/>
                <a:effectLst>
                  <a:innerShdw blurRad="69850" dist="43180" dir="5400000">
                    <a:srgbClr val="000000">
                      <a:alpha val="65000"/>
                    </a:srgbClr>
                  </a:innerShdw>
                </a:effectLst>
                <a:latin typeface="Times New Roman" pitchFamily="18" charset="0"/>
                <a:cs typeface="Times New Roman" pitchFamily="18" charset="0"/>
              </a:rPr>
            </a:b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El</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surgimiento</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de internet ha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generado</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nuevos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canales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de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comunicación</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y de venta de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productos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y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servicios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turísticos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directamente</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 </a:t>
            </a:r>
            <a:r>
              <a:rPr lang="it-IT" sz="2200" b="1" dirty="0" err="1">
                <a:ln w="1905"/>
                <a:effectLst>
                  <a:innerShdw blurRad="69850" dist="43180" dir="5400000">
                    <a:srgbClr val="000000">
                      <a:alpha val="65000"/>
                    </a:srgbClr>
                  </a:innerShdw>
                </a:effectLst>
                <a:latin typeface="Times New Roman" pitchFamily="18" charset="0"/>
                <a:cs typeface="Times New Roman" pitchFamily="18" charset="0"/>
              </a:rPr>
              <a:t>los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 </a:t>
            </a:r>
            <a:r>
              <a:rPr lang="it-IT" sz="2200" b="1" dirty="0" err="1" smtClean="0">
                <a:ln w="1905"/>
                <a:effectLst>
                  <a:innerShdw blurRad="69850" dist="43180" dir="5400000">
                    <a:srgbClr val="000000">
                      <a:alpha val="65000"/>
                    </a:srgbClr>
                  </a:innerShdw>
                </a:effectLst>
                <a:latin typeface="Times New Roman" pitchFamily="18" charset="0"/>
                <a:cs typeface="Times New Roman" pitchFamily="18" charset="0"/>
              </a:rPr>
              <a:t>consumadores</a:t>
            </a:r>
            <a:r>
              <a:rPr lang="it-IT" sz="2200" b="1" dirty="0">
                <a:ln w="1905"/>
                <a:effectLst>
                  <a:innerShdw blurRad="69850" dist="43180" dir="5400000">
                    <a:srgbClr val="000000">
                      <a:alpha val="65000"/>
                    </a:srgbClr>
                  </a:innerShdw>
                </a:effectLst>
                <a:latin typeface="Times New Roman" pitchFamily="18" charset="0"/>
                <a:cs typeface="Times New Roman" pitchFamily="18" charset="0"/>
              </a:rPr>
              <a:t>.</a:t>
            </a:r>
            <a:r>
              <a:rPr lang="it-IT" sz="1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it-IT" sz="1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it-IT" sz="1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CasellaDiTesto 3"/>
          <p:cNvSpPr txBox="1"/>
          <p:nvPr/>
        </p:nvSpPr>
        <p:spPr>
          <a:xfrm>
            <a:off x="396240" y="135225"/>
            <a:ext cx="8275320" cy="769441"/>
          </a:xfrm>
          <a:prstGeom prst="rect">
            <a:avLst/>
          </a:prstGeom>
          <a:noFill/>
        </p:spPr>
        <p:txBody>
          <a:bodyPr wrap="square" rtlCol="0">
            <a:spAutoFit/>
          </a:bodyPr>
          <a:lstStyle/>
          <a:p>
            <a:pPr algn="ctr"/>
            <a:r>
              <a:rPr lang="it-IT" sz="4400" dirty="0" smtClean="0">
                <a:effectLst>
                  <a:outerShdw blurRad="38100" dist="38100" dir="2700000" algn="tl">
                    <a:srgbClr val="000000">
                      <a:alpha val="43137"/>
                    </a:srgbClr>
                  </a:outerShdw>
                </a:effectLst>
                <a:latin typeface="Times New Roman" pitchFamily="18" charset="0"/>
                <a:cs typeface="Times New Roman" pitchFamily="18" charset="0"/>
              </a:rPr>
              <a:t>Turismo y Turismo </a:t>
            </a:r>
            <a:r>
              <a:rPr lang="it-IT" sz="4400" dirty="0" err="1" smtClean="0">
                <a:effectLst>
                  <a:outerShdw blurRad="38100" dist="38100" dir="2700000" algn="tl">
                    <a:srgbClr val="000000">
                      <a:alpha val="43137"/>
                    </a:srgbClr>
                  </a:outerShdw>
                </a:effectLst>
                <a:latin typeface="Times New Roman" pitchFamily="18" charset="0"/>
                <a:cs typeface="Times New Roman" pitchFamily="18" charset="0"/>
              </a:rPr>
              <a:t>Sostenible</a:t>
            </a:r>
            <a:endParaRPr lang="it-IT" sz="4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124043688"/>
      </p:ext>
    </p:extLst>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5" name="Sottotitolo 2"/>
          <p:cNvSpPr>
            <a:spLocks noGrp="1"/>
          </p:cNvSpPr>
          <p:nvPr>
            <p:ph type="subTitle" idx="1"/>
          </p:nvPr>
        </p:nvSpPr>
        <p:spPr>
          <a:xfrm>
            <a:off x="213360" y="520864"/>
            <a:ext cx="8930640" cy="6093296"/>
          </a:xfrm>
        </p:spPr>
        <p:txBody>
          <a:bodyPr>
            <a:normAutofit fontScale="92500"/>
          </a:bodyPr>
          <a:lstStyle/>
          <a:p>
            <a:pPr algn="l"/>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Este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fuerte</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crecimiento</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en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los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flujos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turísticos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ha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sido</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tan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exponencial</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que</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ha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sido</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difícil</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de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gestionar</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para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algunos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destinos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que</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han visto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como</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se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masificaban</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de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turistas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a:t>
            </a:r>
          </a:p>
          <a:p>
            <a:pPr algn="l"/>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Como es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entendible</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esta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masificación</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de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los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flujos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turísticos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empezó</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 generar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efectos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negativos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en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los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destinos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receptores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Pronto se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generó</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un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debate</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sobre</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la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sostenibilidad</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del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modelo</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principalmente en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destinos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más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tradicionales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y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que</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más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esfuerzo</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tienen</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que</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desarrollar</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para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logar</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una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buena</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convivencia</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entre</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los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turistas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y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los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ciudadanos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locales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a:t>
            </a:r>
          </a:p>
          <a:p>
            <a:pPr algn="l"/>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El</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turismo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masivo</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empezó</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primero</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 tener un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impacto</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negativo en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los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ecosistemas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locales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con la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llegada</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de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grandes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cantidades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de gente, a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veces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en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muy</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cortos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periodos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de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tiempo</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a:t>
            </a:r>
          </a:p>
          <a:p>
            <a:pPr algn="l"/>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Pero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los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impactos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negativos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del turismo no solo se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limitan</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los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recursos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naturales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sino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también</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sobre</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la cultura y la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población</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local</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a:t>
            </a:r>
          </a:p>
          <a:p>
            <a:pPr algn="l"/>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La clave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está</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en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cómo</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compatibilizar</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el</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crecimiento</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turístico</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con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el</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respeto</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las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personas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el</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patrimonio y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el</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medio ambiente. La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sostenibilidad</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del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modelo</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hace</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necesaria</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la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participación</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tanto de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organismos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públicos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como</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de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empresas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it-IT" sz="24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privadas</a:t>
            </a:r>
            <a:r>
              <a:rPr lang="it-IT"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a:t>
            </a:r>
          </a:p>
          <a:p>
            <a:endParaRPr lang="it-IT" dirty="0"/>
          </a:p>
        </p:txBody>
      </p:sp>
    </p:spTree>
    <p:extLst>
      <p:ext uri="{BB962C8B-B14F-4D97-AF65-F5344CB8AC3E}">
        <p14:creationId xmlns="" xmlns:p14="http://schemas.microsoft.com/office/powerpoint/2010/main" val="1832449952"/>
      </p:ext>
    </p:extLst>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0"/>
            <a:ext cx="8568952" cy="4221480"/>
          </a:xfrm>
        </p:spPr>
        <p:txBody>
          <a:bodyPr>
            <a:normAutofit lnSpcReduction="10000"/>
          </a:bodyPr>
          <a:lstStyle/>
          <a:p>
            <a:pPr marL="0" indent="0">
              <a:buNone/>
            </a:pP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Hoy</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a:t>
            </a:r>
            <a:r>
              <a:rPr lang="it-IT" sz="2000" dirty="0" err="1">
                <a:ln w="1905"/>
                <a:effectLst>
                  <a:innerShdw blurRad="69850" dist="43180" dir="5400000">
                    <a:srgbClr val="000000">
                      <a:alpha val="65000"/>
                    </a:srgbClr>
                  </a:innerShdw>
                </a:effectLst>
                <a:latin typeface="Times New Roman" pitchFamily="18" charset="0"/>
                <a:cs typeface="Times New Roman" pitchFamily="18" charset="0"/>
              </a:rPr>
              <a:t>el</a:t>
            </a:r>
            <a:r>
              <a:rPr lang="it-IT" sz="2000" dirty="0">
                <a:ln w="1905"/>
                <a:effectLst>
                  <a:innerShdw blurRad="69850" dist="43180" dir="5400000">
                    <a:srgbClr val="000000">
                      <a:alpha val="65000"/>
                    </a:srgbClr>
                  </a:innerShdw>
                </a:effectLst>
                <a:latin typeface="Times New Roman" pitchFamily="18" charset="0"/>
                <a:cs typeface="Times New Roman" pitchFamily="18" charset="0"/>
              </a:rPr>
              <a:t> </a:t>
            </a:r>
            <a:r>
              <a:rPr lang="it-IT" sz="2000" dirty="0" err="1">
                <a:ln w="1905"/>
                <a:effectLst>
                  <a:innerShdw blurRad="69850" dist="43180" dir="5400000">
                    <a:srgbClr val="000000">
                      <a:alpha val="65000"/>
                    </a:srgbClr>
                  </a:innerShdw>
                </a:effectLst>
                <a:latin typeface="Times New Roman" pitchFamily="18" charset="0"/>
                <a:cs typeface="Times New Roman" pitchFamily="18" charset="0"/>
              </a:rPr>
              <a:t>sector</a:t>
            </a:r>
            <a:r>
              <a:rPr lang="it-IT" sz="2000" dirty="0">
                <a:ln w="1905"/>
                <a:effectLst>
                  <a:innerShdw blurRad="69850" dist="43180" dir="5400000">
                    <a:srgbClr val="000000">
                      <a:alpha val="65000"/>
                    </a:srgbClr>
                  </a:innerShdw>
                </a:effectLst>
                <a:latin typeface="Times New Roman" pitchFamily="18" charset="0"/>
                <a:cs typeface="Times New Roman" pitchFamily="18" charset="0"/>
              </a:rPr>
              <a:t> </a:t>
            </a:r>
            <a:r>
              <a:rPr lang="it-IT" sz="2000" dirty="0" err="1">
                <a:ln w="1905"/>
                <a:effectLst>
                  <a:innerShdw blurRad="69850" dist="43180" dir="5400000">
                    <a:srgbClr val="000000">
                      <a:alpha val="65000"/>
                    </a:srgbClr>
                  </a:innerShdw>
                </a:effectLst>
                <a:latin typeface="Times New Roman" pitchFamily="18" charset="0"/>
                <a:cs typeface="Times New Roman" pitchFamily="18" charset="0"/>
              </a:rPr>
              <a:t>turístico</a:t>
            </a:r>
            <a:r>
              <a:rPr lang="it-IT" sz="2000" dirty="0">
                <a:ln w="1905"/>
                <a:effectLst>
                  <a:innerShdw blurRad="69850" dist="43180" dir="5400000">
                    <a:srgbClr val="000000">
                      <a:alpha val="65000"/>
                    </a:srgbClr>
                  </a:innerShdw>
                </a:effectLst>
                <a:latin typeface="Times New Roman" pitchFamily="18" charset="0"/>
                <a:cs typeface="Times New Roman" pitchFamily="18" charset="0"/>
              </a:rPr>
              <a:t> se ha dado </a:t>
            </a:r>
            <a:r>
              <a:rPr lang="it-IT" sz="2000" dirty="0" err="1">
                <a:ln w="1905"/>
                <a:effectLst>
                  <a:innerShdw blurRad="69850" dist="43180" dir="5400000">
                    <a:srgbClr val="000000">
                      <a:alpha val="65000"/>
                    </a:srgbClr>
                  </a:innerShdw>
                </a:effectLst>
                <a:latin typeface="Times New Roman" pitchFamily="18" charset="0"/>
                <a:cs typeface="Times New Roman" pitchFamily="18" charset="0"/>
              </a:rPr>
              <a:t>cuenta</a:t>
            </a:r>
            <a:r>
              <a:rPr lang="it-IT" sz="2000" dirty="0">
                <a:ln w="1905"/>
                <a:effectLst>
                  <a:innerShdw blurRad="69850" dist="43180" dir="5400000">
                    <a:srgbClr val="000000">
                      <a:alpha val="65000"/>
                    </a:srgbClr>
                  </a:innerShdw>
                </a:effectLst>
                <a:latin typeface="Times New Roman" pitchFamily="18" charset="0"/>
                <a:cs typeface="Times New Roman" pitchFamily="18" charset="0"/>
              </a:rPr>
              <a:t> de la </a:t>
            </a:r>
            <a:r>
              <a:rPr lang="it-IT" sz="2000" dirty="0" err="1">
                <a:ln w="1905"/>
                <a:effectLst>
                  <a:innerShdw blurRad="69850" dist="43180" dir="5400000">
                    <a:srgbClr val="000000">
                      <a:alpha val="65000"/>
                    </a:srgbClr>
                  </a:innerShdw>
                </a:effectLst>
                <a:latin typeface="Times New Roman" pitchFamily="18" charset="0"/>
                <a:cs typeface="Times New Roman" pitchFamily="18" charset="0"/>
              </a:rPr>
              <a:t>necesidad</a:t>
            </a:r>
            <a:r>
              <a:rPr lang="it-IT" sz="2000" dirty="0">
                <a:ln w="1905"/>
                <a:effectLst>
                  <a:innerShdw blurRad="69850" dist="43180" dir="5400000">
                    <a:srgbClr val="000000">
                      <a:alpha val="65000"/>
                    </a:srgbClr>
                  </a:innerShdw>
                </a:effectLst>
                <a:latin typeface="Times New Roman" pitchFamily="18" charset="0"/>
                <a:cs typeface="Times New Roman" pitchFamily="18" charset="0"/>
              </a:rPr>
              <a:t> de </a:t>
            </a:r>
            <a:r>
              <a:rPr lang="it-IT" sz="2000" dirty="0" err="1">
                <a:ln w="1905"/>
                <a:effectLst>
                  <a:innerShdw blurRad="69850" dist="43180" dir="5400000">
                    <a:srgbClr val="000000">
                      <a:alpha val="65000"/>
                    </a:srgbClr>
                  </a:innerShdw>
                </a:effectLst>
                <a:latin typeface="Times New Roman" pitchFamily="18" charset="0"/>
                <a:cs typeface="Times New Roman" pitchFamily="18" charset="0"/>
              </a:rPr>
              <a:t>desarrollar</a:t>
            </a:r>
            <a:r>
              <a:rPr lang="it-IT" sz="2000" dirty="0">
                <a:ln w="1905"/>
                <a:effectLst>
                  <a:innerShdw blurRad="69850" dist="43180" dir="5400000">
                    <a:srgbClr val="000000">
                      <a:alpha val="65000"/>
                    </a:srgbClr>
                  </a:innerShdw>
                </a:effectLst>
                <a:latin typeface="Times New Roman" pitchFamily="18" charset="0"/>
                <a:cs typeface="Times New Roman" pitchFamily="18" charset="0"/>
              </a:rPr>
              <a:t> un turismo </a:t>
            </a:r>
            <a:r>
              <a:rPr lang="it-IT" sz="2000" dirty="0" err="1">
                <a:ln w="1905"/>
                <a:effectLst>
                  <a:innerShdw blurRad="69850" dist="43180" dir="5400000">
                    <a:srgbClr val="000000">
                      <a:alpha val="65000"/>
                    </a:srgbClr>
                  </a:innerShdw>
                </a:effectLst>
                <a:latin typeface="Times New Roman" pitchFamily="18" charset="0"/>
                <a:cs typeface="Times New Roman" pitchFamily="18" charset="0"/>
              </a:rPr>
              <a:t>sostenible</a:t>
            </a:r>
            <a:r>
              <a:rPr lang="it-IT" sz="2000" dirty="0">
                <a:ln w="1905"/>
                <a:effectLst>
                  <a:innerShdw blurRad="69850" dist="43180" dir="5400000">
                    <a:srgbClr val="000000">
                      <a:alpha val="65000"/>
                    </a:srgbClr>
                  </a:innerShdw>
                </a:effectLst>
                <a:latin typeface="Times New Roman" pitchFamily="18" charset="0"/>
                <a:cs typeface="Times New Roman" pitchFamily="18" charset="0"/>
              </a:rPr>
              <a:t> </a:t>
            </a:r>
            <a:r>
              <a:rPr lang="it-IT" sz="2000" dirty="0" err="1">
                <a:ln w="1905"/>
                <a:effectLst>
                  <a:innerShdw blurRad="69850" dist="43180" dir="5400000">
                    <a:srgbClr val="000000">
                      <a:alpha val="65000"/>
                    </a:srgbClr>
                  </a:innerShdw>
                </a:effectLst>
                <a:latin typeface="Times New Roman" pitchFamily="18" charset="0"/>
                <a:cs typeface="Times New Roman" pitchFamily="18" charset="0"/>
              </a:rPr>
              <a:t>que</a:t>
            </a:r>
            <a:r>
              <a:rPr lang="it-IT" sz="2000" dirty="0">
                <a:ln w="1905"/>
                <a:effectLst>
                  <a:innerShdw blurRad="69850" dist="43180" dir="5400000">
                    <a:srgbClr val="000000">
                      <a:alpha val="65000"/>
                    </a:srgbClr>
                  </a:innerShdw>
                </a:effectLst>
                <a:latin typeface="Times New Roman" pitchFamily="18" charset="0"/>
                <a:cs typeface="Times New Roman" pitchFamily="18" charset="0"/>
              </a:rPr>
              <a:t> tenga en </a:t>
            </a:r>
            <a:r>
              <a:rPr lang="it-IT" sz="2000" dirty="0" err="1">
                <a:ln w="1905"/>
                <a:effectLst>
                  <a:innerShdw blurRad="69850" dist="43180" dir="5400000">
                    <a:srgbClr val="000000">
                      <a:alpha val="65000"/>
                    </a:srgbClr>
                  </a:innerShdw>
                </a:effectLst>
                <a:latin typeface="Times New Roman" pitchFamily="18" charset="0"/>
                <a:cs typeface="Times New Roman" pitchFamily="18" charset="0"/>
              </a:rPr>
              <a:t>cuenta</a:t>
            </a:r>
            <a:r>
              <a:rPr lang="it-IT" sz="2000" dirty="0">
                <a:ln w="1905"/>
                <a:effectLst>
                  <a:innerShdw blurRad="69850" dist="43180" dir="5400000">
                    <a:srgbClr val="000000">
                      <a:alpha val="65000"/>
                    </a:srgbClr>
                  </a:innerShdw>
                </a:effectLst>
                <a:latin typeface="Times New Roman" pitchFamily="18" charset="0"/>
                <a:cs typeface="Times New Roman" pitchFamily="18" charset="0"/>
              </a:rPr>
              <a:t> </a:t>
            </a:r>
            <a:r>
              <a:rPr lang="it-IT" sz="2000" dirty="0" err="1">
                <a:ln w="1905"/>
                <a:effectLst>
                  <a:innerShdw blurRad="69850" dist="43180" dir="5400000">
                    <a:srgbClr val="000000">
                      <a:alpha val="65000"/>
                    </a:srgbClr>
                  </a:innerShdw>
                </a:effectLst>
                <a:latin typeface="Times New Roman" pitchFamily="18" charset="0"/>
                <a:cs typeface="Times New Roman" pitchFamily="18" charset="0"/>
              </a:rPr>
              <a:t>tres</a:t>
            </a:r>
            <a:r>
              <a:rPr lang="it-IT" sz="2000" dirty="0">
                <a:ln w="1905"/>
                <a:effectLst>
                  <a:innerShdw blurRad="69850" dist="43180" dir="5400000">
                    <a:srgbClr val="000000">
                      <a:alpha val="65000"/>
                    </a:srgbClr>
                  </a:innerShdw>
                </a:effectLst>
                <a:latin typeface="Times New Roman" pitchFamily="18" charset="0"/>
                <a:cs typeface="Times New Roman" pitchFamily="18" charset="0"/>
              </a:rPr>
              <a:t> </a:t>
            </a:r>
            <a:r>
              <a:rPr lang="it-IT" sz="2000" dirty="0" err="1">
                <a:ln w="1905"/>
                <a:effectLst>
                  <a:innerShdw blurRad="69850" dist="43180" dir="5400000">
                    <a:srgbClr val="000000">
                      <a:alpha val="65000"/>
                    </a:srgbClr>
                  </a:innerShdw>
                </a:effectLst>
                <a:latin typeface="Times New Roman" pitchFamily="18" charset="0"/>
                <a:cs typeface="Times New Roman" pitchFamily="18" charset="0"/>
              </a:rPr>
              <a:t>ámbitos</a:t>
            </a:r>
            <a:r>
              <a:rPr lang="it-IT" sz="2000" dirty="0">
                <a:ln w="1905"/>
                <a:effectLst>
                  <a:innerShdw blurRad="69850" dist="43180" dir="5400000">
                    <a:srgbClr val="000000">
                      <a:alpha val="65000"/>
                    </a:srgbClr>
                  </a:innerShdw>
                </a:effectLst>
                <a:latin typeface="Times New Roman" pitchFamily="18" charset="0"/>
                <a:cs typeface="Times New Roman" pitchFamily="18" charset="0"/>
              </a:rPr>
              <a:t> del </a:t>
            </a:r>
            <a:r>
              <a:rPr lang="it-IT" sz="2000" dirty="0" err="1">
                <a:ln w="1905"/>
                <a:effectLst>
                  <a:innerShdw blurRad="69850" dist="43180" dir="5400000">
                    <a:srgbClr val="000000">
                      <a:alpha val="65000"/>
                    </a:srgbClr>
                  </a:innerShdw>
                </a:effectLst>
                <a:latin typeface="Times New Roman" pitchFamily="18" charset="0"/>
                <a:cs typeface="Times New Roman" pitchFamily="18" charset="0"/>
              </a:rPr>
              <a:t>impacto</a:t>
            </a:r>
            <a:r>
              <a:rPr lang="it-IT" sz="2000" dirty="0">
                <a:ln w="1905"/>
                <a:effectLst>
                  <a:innerShdw blurRad="69850" dist="43180" dir="5400000">
                    <a:srgbClr val="000000">
                      <a:alpha val="65000"/>
                    </a:srgbClr>
                  </a:innerShdw>
                </a:effectLst>
                <a:latin typeface="Times New Roman" pitchFamily="18" charset="0"/>
                <a:cs typeface="Times New Roman" pitchFamily="18" charset="0"/>
              </a:rPr>
              <a:t> del turismo en un destino:</a:t>
            </a:r>
          </a:p>
          <a:p>
            <a:pPr lvl="0"/>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Impactos</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económicos</a:t>
            </a:r>
            <a:endParaRPr lang="it-IT" sz="2000" b="1" dirty="0">
              <a:ln w="10541" cmpd="sng">
                <a:solidFill>
                  <a:schemeClr val="accent1">
                    <a:shade val="88000"/>
                    <a:satMod val="110000"/>
                  </a:schemeClr>
                </a:solidFill>
                <a:prstDash val="solid"/>
              </a:ln>
              <a:latin typeface="Times New Roman" pitchFamily="18" charset="0"/>
              <a:cs typeface="Times New Roman" pitchFamily="18" charset="0"/>
            </a:endParaRPr>
          </a:p>
          <a:p>
            <a:pPr lvl="0"/>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Impactos</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sociales</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y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culturales</a:t>
            </a:r>
            <a:endParaRPr lang="it-IT" sz="2000" b="1" dirty="0">
              <a:ln w="10541" cmpd="sng">
                <a:solidFill>
                  <a:schemeClr val="accent1">
                    <a:shade val="88000"/>
                    <a:satMod val="110000"/>
                  </a:schemeClr>
                </a:solidFill>
                <a:prstDash val="solid"/>
              </a:ln>
              <a:latin typeface="Times New Roman" pitchFamily="18" charset="0"/>
              <a:cs typeface="Times New Roman" pitchFamily="18" charset="0"/>
            </a:endParaRPr>
          </a:p>
          <a:p>
            <a:pPr lvl="0"/>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Impactos</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medioambientales</a:t>
            </a:r>
            <a:endParaRPr lang="it-IT" sz="2000" b="1" dirty="0">
              <a:ln w="10541" cmpd="sng">
                <a:solidFill>
                  <a:schemeClr val="accent1">
                    <a:shade val="88000"/>
                    <a:satMod val="110000"/>
                  </a:schemeClr>
                </a:solidFill>
                <a:prstDash val="solid"/>
              </a:ln>
              <a:latin typeface="Times New Roman" pitchFamily="18" charset="0"/>
              <a:cs typeface="Times New Roman" pitchFamily="18" charset="0"/>
            </a:endParaRPr>
          </a:p>
          <a:p>
            <a:pPr lvl="0"/>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También</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hay</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que</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dejar</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una cosa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clara</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el</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turismo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sostenible</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no es una moda, ni es un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nicho</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o segmento de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mercado</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La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sostenibilidad</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tiene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que</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ser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transversal</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a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toda</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la industria y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estar</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presente en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todos</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los</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modelos</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turísticos</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ya</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sea</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sol y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playa</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turismo urbano, turismo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rural</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turismo de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reuniones</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o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cualquier</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otro</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a:t>
            </a:r>
          </a:p>
          <a:p>
            <a:pPr lvl="0"/>
            <a:r>
              <a:rPr lang="en-US" sz="2000" b="1" dirty="0">
                <a:ln w="10541" cmpd="sng">
                  <a:solidFill>
                    <a:schemeClr val="accent1">
                      <a:shade val="88000"/>
                      <a:satMod val="110000"/>
                    </a:schemeClr>
                  </a:solidFill>
                  <a:prstDash val="solid"/>
                </a:ln>
                <a:latin typeface="Times New Roman" pitchFamily="18" charset="0"/>
                <a:cs typeface="Times New Roman" pitchFamily="18" charset="0"/>
              </a:rPr>
              <a:t>Los </a:t>
            </a:r>
            <a:r>
              <a:rPr lang="en-US" sz="2000" b="1" dirty="0" err="1">
                <a:ln w="10541" cmpd="sng">
                  <a:solidFill>
                    <a:schemeClr val="accent1">
                      <a:shade val="88000"/>
                      <a:satMod val="110000"/>
                    </a:schemeClr>
                  </a:solidFill>
                  <a:prstDash val="solid"/>
                </a:ln>
                <a:latin typeface="Times New Roman" pitchFamily="18" charset="0"/>
                <a:cs typeface="Times New Roman" pitchFamily="18" charset="0"/>
              </a:rPr>
              <a:t>mercados</a:t>
            </a:r>
            <a:r>
              <a:rPr lang="en-US" sz="2000" b="1" dirty="0">
                <a:ln w="10541" cmpd="sng">
                  <a:solidFill>
                    <a:schemeClr val="accent1">
                      <a:shade val="88000"/>
                      <a:satMod val="110000"/>
                    </a:schemeClr>
                  </a:solidFill>
                  <a:prstDash val="solid"/>
                </a:ln>
                <a:latin typeface="Times New Roman" pitchFamily="18" charset="0"/>
                <a:cs typeface="Times New Roman" pitchFamily="18" charset="0"/>
              </a:rPr>
              <a:t> </a:t>
            </a:r>
            <a:r>
              <a:rPr lang="en-US" sz="2000" b="1" dirty="0" err="1">
                <a:ln w="10541" cmpd="sng">
                  <a:solidFill>
                    <a:schemeClr val="accent1">
                      <a:shade val="88000"/>
                      <a:satMod val="110000"/>
                    </a:schemeClr>
                  </a:solidFill>
                  <a:prstDash val="solid"/>
                </a:ln>
                <a:latin typeface="Times New Roman" pitchFamily="18" charset="0"/>
                <a:cs typeface="Times New Roman" pitchFamily="18" charset="0"/>
              </a:rPr>
              <a:t>emisores</a:t>
            </a:r>
            <a:r>
              <a:rPr lang="en-US" sz="2000" b="1" dirty="0">
                <a:ln w="10541" cmpd="sng">
                  <a:solidFill>
                    <a:schemeClr val="accent1">
                      <a:shade val="88000"/>
                      <a:satMod val="110000"/>
                    </a:schemeClr>
                  </a:solidFill>
                  <a:prstDash val="solid"/>
                </a:ln>
                <a:latin typeface="Times New Roman" pitchFamily="18" charset="0"/>
                <a:cs typeface="Times New Roman" pitchFamily="18" charset="0"/>
              </a:rPr>
              <a:t> son </a:t>
            </a:r>
            <a:r>
              <a:rPr lang="en-US" sz="2000" b="1" dirty="0" err="1">
                <a:ln w="10541" cmpd="sng">
                  <a:solidFill>
                    <a:schemeClr val="accent1">
                      <a:shade val="88000"/>
                      <a:satMod val="110000"/>
                    </a:schemeClr>
                  </a:solidFill>
                  <a:prstDash val="solid"/>
                </a:ln>
                <a:latin typeface="Times New Roman" pitchFamily="18" charset="0"/>
                <a:cs typeface="Times New Roman" pitchFamily="18" charset="0"/>
              </a:rPr>
              <a:t>cada</a:t>
            </a:r>
            <a:r>
              <a:rPr lang="en-US" sz="2000" b="1" dirty="0">
                <a:ln w="10541" cmpd="sng">
                  <a:solidFill>
                    <a:schemeClr val="accent1">
                      <a:shade val="88000"/>
                      <a:satMod val="110000"/>
                    </a:schemeClr>
                  </a:solidFill>
                  <a:prstDash val="solid"/>
                </a:ln>
                <a:latin typeface="Times New Roman" pitchFamily="18" charset="0"/>
                <a:cs typeface="Times New Roman" pitchFamily="18" charset="0"/>
              </a:rPr>
              <a:t> </a:t>
            </a:r>
            <a:r>
              <a:rPr lang="en-US" sz="2000" b="1" dirty="0" err="1">
                <a:ln w="10541" cmpd="sng">
                  <a:solidFill>
                    <a:schemeClr val="accent1">
                      <a:shade val="88000"/>
                      <a:satMod val="110000"/>
                    </a:schemeClr>
                  </a:solidFill>
                  <a:prstDash val="solid"/>
                </a:ln>
                <a:latin typeface="Times New Roman" pitchFamily="18" charset="0"/>
                <a:cs typeface="Times New Roman" pitchFamily="18" charset="0"/>
              </a:rPr>
              <a:t>vez</a:t>
            </a:r>
            <a:r>
              <a:rPr lang="en-US" sz="2000" b="1" dirty="0">
                <a:ln w="10541" cmpd="sng">
                  <a:solidFill>
                    <a:schemeClr val="accent1">
                      <a:shade val="88000"/>
                      <a:satMod val="110000"/>
                    </a:schemeClr>
                  </a:solidFill>
                  <a:prstDash val="solid"/>
                </a:ln>
                <a:latin typeface="Times New Roman" pitchFamily="18" charset="0"/>
                <a:cs typeface="Times New Roman" pitchFamily="18" charset="0"/>
              </a:rPr>
              <a:t> </a:t>
            </a:r>
            <a:r>
              <a:rPr lang="en-US" sz="2000" b="1" dirty="0" err="1">
                <a:ln w="10541" cmpd="sng">
                  <a:solidFill>
                    <a:schemeClr val="accent1">
                      <a:shade val="88000"/>
                      <a:satMod val="110000"/>
                    </a:schemeClr>
                  </a:solidFill>
                  <a:prstDash val="solid"/>
                </a:ln>
                <a:latin typeface="Times New Roman" pitchFamily="18" charset="0"/>
                <a:cs typeface="Times New Roman" pitchFamily="18" charset="0"/>
              </a:rPr>
              <a:t>más</a:t>
            </a:r>
            <a:r>
              <a:rPr lang="en-US" sz="2000" b="1" dirty="0">
                <a:ln w="10541" cmpd="sng">
                  <a:solidFill>
                    <a:schemeClr val="accent1">
                      <a:shade val="88000"/>
                      <a:satMod val="110000"/>
                    </a:schemeClr>
                  </a:solidFill>
                  <a:prstDash val="solid"/>
                </a:ln>
                <a:latin typeface="Times New Roman" pitchFamily="18" charset="0"/>
                <a:cs typeface="Times New Roman" pitchFamily="18" charset="0"/>
              </a:rPr>
              <a:t> </a:t>
            </a:r>
            <a:r>
              <a:rPr lang="en-US" sz="2000" b="1" dirty="0" err="1">
                <a:ln w="10541" cmpd="sng">
                  <a:solidFill>
                    <a:schemeClr val="accent1">
                      <a:shade val="88000"/>
                      <a:satMod val="110000"/>
                    </a:schemeClr>
                  </a:solidFill>
                  <a:prstDash val="solid"/>
                </a:ln>
                <a:latin typeface="Times New Roman" pitchFamily="18" charset="0"/>
                <a:cs typeface="Times New Roman" pitchFamily="18" charset="0"/>
              </a:rPr>
              <a:t>sensibles</a:t>
            </a:r>
            <a:r>
              <a:rPr lang="en-US" sz="2000" b="1" dirty="0">
                <a:ln w="10541" cmpd="sng">
                  <a:solidFill>
                    <a:schemeClr val="accent1">
                      <a:shade val="88000"/>
                      <a:satMod val="110000"/>
                    </a:schemeClr>
                  </a:solidFill>
                  <a:prstDash val="solid"/>
                </a:ln>
                <a:latin typeface="Times New Roman" pitchFamily="18" charset="0"/>
                <a:cs typeface="Times New Roman" pitchFamily="18" charset="0"/>
              </a:rPr>
              <a:t> a </a:t>
            </a:r>
            <a:r>
              <a:rPr lang="en-US" sz="2000" b="1" dirty="0" err="1">
                <a:ln w="10541" cmpd="sng">
                  <a:solidFill>
                    <a:schemeClr val="accent1">
                      <a:shade val="88000"/>
                      <a:satMod val="110000"/>
                    </a:schemeClr>
                  </a:solidFill>
                  <a:prstDash val="solid"/>
                </a:ln>
                <a:latin typeface="Times New Roman" pitchFamily="18" charset="0"/>
                <a:cs typeface="Times New Roman" pitchFamily="18" charset="0"/>
              </a:rPr>
              <a:t>destinos</a:t>
            </a:r>
            <a:r>
              <a:rPr lang="en-US" sz="2000" b="1" dirty="0">
                <a:ln w="10541" cmpd="sng">
                  <a:solidFill>
                    <a:schemeClr val="accent1">
                      <a:shade val="88000"/>
                      <a:satMod val="110000"/>
                    </a:schemeClr>
                  </a:solidFill>
                  <a:prstDash val="solid"/>
                </a:ln>
                <a:latin typeface="Times New Roman" pitchFamily="18" charset="0"/>
                <a:cs typeface="Times New Roman" pitchFamily="18" charset="0"/>
              </a:rPr>
              <a:t> </a:t>
            </a:r>
            <a:r>
              <a:rPr lang="en-US" sz="2000" b="1" dirty="0" err="1">
                <a:ln w="10541" cmpd="sng">
                  <a:solidFill>
                    <a:schemeClr val="accent1">
                      <a:shade val="88000"/>
                      <a:satMod val="110000"/>
                    </a:schemeClr>
                  </a:solidFill>
                  <a:prstDash val="solid"/>
                </a:ln>
                <a:latin typeface="Times New Roman" pitchFamily="18" charset="0"/>
                <a:cs typeface="Times New Roman" pitchFamily="18" charset="0"/>
              </a:rPr>
              <a:t>sostenibles</a:t>
            </a:r>
            <a:r>
              <a:rPr lang="en-US" sz="2000" b="1" dirty="0" smtClean="0">
                <a:ln w="10541" cmpd="sng">
                  <a:solidFill>
                    <a:schemeClr val="accent1">
                      <a:shade val="88000"/>
                      <a:satMod val="110000"/>
                    </a:schemeClr>
                  </a:solidFill>
                  <a:prstDash val="solid"/>
                </a:ln>
                <a:latin typeface="Times New Roman" pitchFamily="18" charset="0"/>
                <a:cs typeface="Times New Roman" pitchFamily="18" charset="0"/>
              </a:rPr>
              <a:t>.</a:t>
            </a:r>
          </a:p>
          <a:p>
            <a:r>
              <a:rPr lang="it-IT" sz="2000" b="1" dirty="0">
                <a:ln w="10541" cmpd="sng">
                  <a:solidFill>
                    <a:schemeClr val="accent1">
                      <a:shade val="88000"/>
                      <a:satMod val="110000"/>
                    </a:schemeClr>
                  </a:solidFill>
                  <a:prstDash val="solid"/>
                </a:ln>
                <a:latin typeface="Times New Roman" pitchFamily="18" charset="0"/>
                <a:cs typeface="Times New Roman" pitchFamily="18" charset="0"/>
              </a:rPr>
              <a:t>Los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turistas</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internacionales</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cada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vez</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están</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más</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concienciados</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y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buscan</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alternativas</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más</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sostenibles</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para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sus</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a:t>
            </a:r>
            <a:r>
              <a:rPr lang="it-IT" sz="2000" b="1" dirty="0" err="1">
                <a:ln w="10541" cmpd="sng">
                  <a:solidFill>
                    <a:schemeClr val="accent1">
                      <a:shade val="88000"/>
                      <a:satMod val="110000"/>
                    </a:schemeClr>
                  </a:solidFill>
                  <a:prstDash val="solid"/>
                </a:ln>
                <a:latin typeface="Times New Roman" pitchFamily="18" charset="0"/>
                <a:cs typeface="Times New Roman" pitchFamily="18" charset="0"/>
              </a:rPr>
              <a:t>vacaciones</a:t>
            </a:r>
            <a:r>
              <a:rPr lang="it-IT" sz="2000" b="1" dirty="0">
                <a:ln w="10541" cmpd="sng">
                  <a:solidFill>
                    <a:schemeClr val="accent1">
                      <a:shade val="88000"/>
                      <a:satMod val="110000"/>
                    </a:schemeClr>
                  </a:solidFill>
                  <a:prstDash val="solid"/>
                </a:ln>
                <a:latin typeface="Times New Roman" pitchFamily="18" charset="0"/>
                <a:cs typeface="Times New Roman" pitchFamily="18" charset="0"/>
              </a:rPr>
              <a:t>. </a:t>
            </a:r>
          </a:p>
          <a:p>
            <a:pPr marL="0" lvl="0" indent="0">
              <a:buNone/>
            </a:pPr>
            <a:endParaRPr lang="it-IT" sz="2000" dirty="0"/>
          </a:p>
        </p:txBody>
      </p:sp>
      <p:pic>
        <p:nvPicPr>
          <p:cNvPr id="4" name="Immagine 3" descr="download.jpg"/>
          <p:cNvPicPr>
            <a:picLocks noChangeAspect="1"/>
          </p:cNvPicPr>
          <p:nvPr/>
        </p:nvPicPr>
        <p:blipFill>
          <a:blip r:embed="rId2" cstate="print"/>
          <a:stretch>
            <a:fillRect/>
          </a:stretch>
        </p:blipFill>
        <p:spPr>
          <a:xfrm>
            <a:off x="323528" y="4221480"/>
            <a:ext cx="2970543" cy="2225040"/>
          </a:xfrm>
          <a:prstGeom prst="rect">
            <a:avLst/>
          </a:prstGeom>
          <a:ln>
            <a:noFill/>
          </a:ln>
          <a:effectLst>
            <a:softEdge rad="112500"/>
          </a:effectLst>
        </p:spPr>
      </p:pic>
      <p:pic>
        <p:nvPicPr>
          <p:cNvPr id="5" name="Immagine 4" descr="images.jpg"/>
          <p:cNvPicPr>
            <a:picLocks noChangeAspect="1"/>
          </p:cNvPicPr>
          <p:nvPr/>
        </p:nvPicPr>
        <p:blipFill>
          <a:blip r:embed="rId3" cstate="print"/>
          <a:stretch>
            <a:fillRect/>
          </a:stretch>
        </p:blipFill>
        <p:spPr>
          <a:xfrm>
            <a:off x="3262312" y="4326255"/>
            <a:ext cx="3186191" cy="2120265"/>
          </a:xfrm>
          <a:prstGeom prst="rect">
            <a:avLst/>
          </a:prstGeom>
        </p:spPr>
      </p:pic>
      <p:pic>
        <p:nvPicPr>
          <p:cNvPr id="6" name="Immagine 5" descr="turismo_sostenibile(1).jpg"/>
          <p:cNvPicPr>
            <a:picLocks noChangeAspect="1"/>
          </p:cNvPicPr>
          <p:nvPr/>
        </p:nvPicPr>
        <p:blipFill>
          <a:blip r:embed="rId4" cstate="print"/>
          <a:stretch>
            <a:fillRect/>
          </a:stretch>
        </p:blipFill>
        <p:spPr>
          <a:xfrm>
            <a:off x="6315967" y="3972305"/>
            <a:ext cx="2576513" cy="2885695"/>
          </a:xfrm>
          <a:prstGeom prst="rect">
            <a:avLst/>
          </a:prstGeom>
          <a:ln>
            <a:noFill/>
          </a:ln>
          <a:effectLst>
            <a:softEdge rad="112500"/>
          </a:effectLst>
        </p:spPr>
      </p:pic>
    </p:spTree>
    <p:extLst>
      <p:ext uri="{BB962C8B-B14F-4D97-AF65-F5344CB8AC3E}">
        <p14:creationId xmlns="" xmlns:p14="http://schemas.microsoft.com/office/powerpoint/2010/main" val="197630970"/>
      </p:ext>
    </p:extLst>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sostenib.JPG"/>
          <p:cNvPicPr>
            <a:picLocks noChangeAspect="1"/>
          </p:cNvPicPr>
          <p:nvPr/>
        </p:nvPicPr>
        <p:blipFill>
          <a:blip r:embed="rId2" cstate="print"/>
          <a:stretch>
            <a:fillRect/>
          </a:stretch>
        </p:blipFill>
        <p:spPr>
          <a:xfrm>
            <a:off x="3779520" y="426720"/>
            <a:ext cx="7462837" cy="6202680"/>
          </a:xfrm>
          <a:prstGeom prst="rect">
            <a:avLst/>
          </a:prstGeom>
        </p:spPr>
      </p:pic>
      <p:sp>
        <p:nvSpPr>
          <p:cNvPr id="10" name="CasellaDiTesto 9"/>
          <p:cNvSpPr txBox="1"/>
          <p:nvPr/>
        </p:nvSpPr>
        <p:spPr>
          <a:xfrm>
            <a:off x="0" y="0"/>
            <a:ext cx="5806440" cy="6555641"/>
          </a:xfrm>
          <a:prstGeom prst="rect">
            <a:avLst/>
          </a:prstGeom>
          <a:noFill/>
        </p:spPr>
        <p:txBody>
          <a:bodyPr wrap="square" rtlCol="0">
            <a:spAutoFit/>
          </a:bodyPr>
          <a:lstStyle/>
          <a:p>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La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comunidad</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internacional</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ha ido incorporando la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sostenibilidad</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al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sector</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turístico</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poco a poco.</a:t>
            </a:r>
            <a:b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b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En 1995 la OMT, la UNEP y la UNESCO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fueron</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los</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organizadores</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de la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primera</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Conferencia</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Mundial</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sobre</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Turismo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Sostenible</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que</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se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celebró</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en Lanzarote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España</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y donde se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publicó</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la “Carta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Mundial</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del Turismo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Sostenible</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analizando</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lo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que</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debería</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ser</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la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sostenibilidad</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turística</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a:t>
            </a:r>
            <a:b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b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En 2015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el</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sector</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turístico</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se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volvió</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a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reunir</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en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Vitoria</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España</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para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reevaluar</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los</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objetivos</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planteados</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en 1995. De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ahí</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surgió</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la Carta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Mundial</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de Turismo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Sostenible</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nueva</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a:t>
            </a:r>
            <a:b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b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Esta</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nueva</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carta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establece</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una serie de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acciones</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para cada uno de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los</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elementos</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de la industria </a:t>
            </a:r>
            <a:r>
              <a:rPr lang="it-IT" sz="2000" dirty="0" err="1" smtClean="0">
                <a:ln w="1905"/>
                <a:effectLst>
                  <a:innerShdw blurRad="69850" dist="43180" dir="5400000">
                    <a:srgbClr val="000000">
                      <a:alpha val="65000"/>
                    </a:srgbClr>
                  </a:innerShdw>
                </a:effectLst>
                <a:latin typeface="Times New Roman" pitchFamily="18" charset="0"/>
                <a:cs typeface="Times New Roman" pitchFamily="18" charset="0"/>
              </a:rPr>
              <a:t>turística</a:t>
            </a: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a:t>
            </a:r>
            <a:b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br>
            <a: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t/>
            </a:r>
            <a:br>
              <a:rPr lang="it-IT" sz="2000" dirty="0" smtClean="0">
                <a:ln w="1905"/>
                <a:effectLst>
                  <a:innerShdw blurRad="69850" dist="43180" dir="5400000">
                    <a:srgbClr val="000000">
                      <a:alpha val="65000"/>
                    </a:srgbClr>
                  </a:innerShdw>
                </a:effectLst>
                <a:latin typeface="Times New Roman" pitchFamily="18" charset="0"/>
                <a:cs typeface="Times New Roman" pitchFamily="18" charset="0"/>
              </a:rPr>
            </a:br>
            <a:r>
              <a:rPr lang="it-IT" sz="2000" b="1" dirty="0" smtClean="0">
                <a:ln w="10541" cmpd="sng">
                  <a:solidFill>
                    <a:schemeClr val="accent1">
                      <a:shade val="88000"/>
                      <a:satMod val="110000"/>
                    </a:schemeClr>
                  </a:solidFill>
                  <a:prstDash val="solid"/>
                </a:ln>
                <a:solidFill>
                  <a:schemeClr val="tx1">
                    <a:lumMod val="95000"/>
                    <a:lumOff val="5000"/>
                  </a:schemeClr>
                </a:solidFill>
                <a:latin typeface="Times New Roman" pitchFamily="18" charset="0"/>
                <a:cs typeface="Times New Roman" pitchFamily="18" charset="0"/>
              </a:rPr>
              <a:t>Los </a:t>
            </a:r>
            <a:r>
              <a:rPr lang="it-IT" sz="2000" b="1" dirty="0" err="1" smtClean="0">
                <a:ln w="10541" cmpd="sng">
                  <a:solidFill>
                    <a:schemeClr val="accent1">
                      <a:shade val="88000"/>
                      <a:satMod val="110000"/>
                    </a:schemeClr>
                  </a:solidFill>
                  <a:prstDash val="solid"/>
                </a:ln>
                <a:solidFill>
                  <a:schemeClr val="tx1">
                    <a:lumMod val="95000"/>
                    <a:lumOff val="5000"/>
                  </a:schemeClr>
                </a:solidFill>
                <a:latin typeface="Times New Roman" pitchFamily="18" charset="0"/>
                <a:cs typeface="Times New Roman" pitchFamily="18" charset="0"/>
              </a:rPr>
              <a:t>gobiernos</a:t>
            </a:r>
            <a:r>
              <a:rPr lang="it-IT" sz="2000" b="1" dirty="0" smtClean="0">
                <a:ln w="10541" cmpd="sng">
                  <a:solidFill>
                    <a:schemeClr val="accent1">
                      <a:shade val="88000"/>
                      <a:satMod val="110000"/>
                    </a:schemeClr>
                  </a:solidFill>
                  <a:prstDash val="solid"/>
                </a:ln>
                <a:solidFill>
                  <a:schemeClr val="tx1">
                    <a:lumMod val="95000"/>
                    <a:lumOff val="5000"/>
                  </a:schemeClr>
                </a:solidFill>
                <a:latin typeface="Times New Roman" pitchFamily="18" charset="0"/>
                <a:cs typeface="Times New Roman" pitchFamily="18" charset="0"/>
              </a:rPr>
              <a:t> y </a:t>
            </a:r>
            <a:r>
              <a:rPr lang="it-IT" sz="2000" b="1" dirty="0" err="1" smtClean="0">
                <a:ln w="10541" cmpd="sng">
                  <a:solidFill>
                    <a:schemeClr val="accent1">
                      <a:shade val="88000"/>
                      <a:satMod val="110000"/>
                    </a:schemeClr>
                  </a:solidFill>
                  <a:prstDash val="solid"/>
                </a:ln>
                <a:solidFill>
                  <a:schemeClr val="tx1">
                    <a:lumMod val="95000"/>
                    <a:lumOff val="5000"/>
                  </a:schemeClr>
                </a:solidFill>
                <a:latin typeface="Times New Roman" pitchFamily="18" charset="0"/>
                <a:cs typeface="Times New Roman" pitchFamily="18" charset="0"/>
              </a:rPr>
              <a:t>organizaciones</a:t>
            </a:r>
            <a:r>
              <a:rPr lang="it-IT" sz="2000" b="1" dirty="0" smtClean="0">
                <a:ln w="10541" cmpd="sng">
                  <a:solidFill>
                    <a:schemeClr val="accent1">
                      <a:shade val="88000"/>
                      <a:satMod val="110000"/>
                    </a:schemeClr>
                  </a:solidFill>
                  <a:prstDash val="solid"/>
                </a:ln>
                <a:solidFill>
                  <a:schemeClr val="tx1">
                    <a:lumMod val="95000"/>
                    <a:lumOff val="5000"/>
                  </a:schemeClr>
                </a:solidFill>
                <a:latin typeface="Times New Roman" pitchFamily="18" charset="0"/>
                <a:cs typeface="Times New Roman" pitchFamily="18" charset="0"/>
              </a:rPr>
              <a:t> </a:t>
            </a:r>
            <a:r>
              <a:rPr lang="it-IT" sz="2000" b="1" dirty="0" err="1" smtClean="0">
                <a:ln w="10541" cmpd="sng">
                  <a:solidFill>
                    <a:schemeClr val="accent1">
                      <a:shade val="88000"/>
                      <a:satMod val="110000"/>
                    </a:schemeClr>
                  </a:solidFill>
                  <a:prstDash val="solid"/>
                </a:ln>
                <a:solidFill>
                  <a:schemeClr val="tx1">
                    <a:lumMod val="95000"/>
                    <a:lumOff val="5000"/>
                  </a:schemeClr>
                </a:solidFill>
                <a:latin typeface="Times New Roman" pitchFamily="18" charset="0"/>
                <a:cs typeface="Times New Roman" pitchFamily="18" charset="0"/>
              </a:rPr>
              <a:t>Internacionales</a:t>
            </a:r>
            <a:r>
              <a:rPr lang="it-IT" sz="2000" b="1" dirty="0" smtClean="0">
                <a:ln w="10541" cmpd="sng">
                  <a:solidFill>
                    <a:schemeClr val="accent1">
                      <a:shade val="88000"/>
                      <a:satMod val="110000"/>
                    </a:schemeClr>
                  </a:solidFill>
                  <a:prstDash val="solid"/>
                </a:ln>
                <a:solidFill>
                  <a:schemeClr val="tx1">
                    <a:lumMod val="95000"/>
                    <a:lumOff val="5000"/>
                  </a:schemeClr>
                </a:solidFill>
                <a:latin typeface="Times New Roman" pitchFamily="18" charset="0"/>
                <a:cs typeface="Times New Roman" pitchFamily="18" charset="0"/>
              </a:rPr>
              <a:t/>
            </a:r>
            <a:br>
              <a:rPr lang="it-IT" sz="2000" b="1" dirty="0" smtClean="0">
                <a:ln w="10541" cmpd="sng">
                  <a:solidFill>
                    <a:schemeClr val="accent1">
                      <a:shade val="88000"/>
                      <a:satMod val="110000"/>
                    </a:schemeClr>
                  </a:solidFill>
                  <a:prstDash val="solid"/>
                </a:ln>
                <a:solidFill>
                  <a:schemeClr val="tx1">
                    <a:lumMod val="95000"/>
                    <a:lumOff val="5000"/>
                  </a:schemeClr>
                </a:solidFill>
                <a:latin typeface="Times New Roman" pitchFamily="18" charset="0"/>
                <a:cs typeface="Times New Roman" pitchFamily="18" charset="0"/>
              </a:rPr>
            </a:br>
            <a:r>
              <a:rPr lang="it-IT" sz="2000" b="1" dirty="0" smtClean="0">
                <a:ln w="10541" cmpd="sng">
                  <a:solidFill>
                    <a:schemeClr val="accent1">
                      <a:shade val="88000"/>
                      <a:satMod val="110000"/>
                    </a:schemeClr>
                  </a:solidFill>
                  <a:prstDash val="solid"/>
                </a:ln>
                <a:solidFill>
                  <a:schemeClr val="tx1">
                    <a:lumMod val="95000"/>
                    <a:lumOff val="5000"/>
                  </a:schemeClr>
                </a:solidFill>
                <a:latin typeface="Times New Roman" pitchFamily="18" charset="0"/>
                <a:cs typeface="Times New Roman" pitchFamily="18" charset="0"/>
              </a:rPr>
              <a:t>Los </a:t>
            </a:r>
            <a:r>
              <a:rPr lang="it-IT" sz="2000" b="1" dirty="0" err="1" smtClean="0">
                <a:ln w="10541" cmpd="sng">
                  <a:solidFill>
                    <a:schemeClr val="accent1">
                      <a:shade val="88000"/>
                      <a:satMod val="110000"/>
                    </a:schemeClr>
                  </a:solidFill>
                  <a:prstDash val="solid"/>
                </a:ln>
                <a:solidFill>
                  <a:schemeClr val="tx1">
                    <a:lumMod val="95000"/>
                    <a:lumOff val="5000"/>
                  </a:schemeClr>
                </a:solidFill>
                <a:latin typeface="Times New Roman" pitchFamily="18" charset="0"/>
                <a:cs typeface="Times New Roman" pitchFamily="18" charset="0"/>
              </a:rPr>
              <a:t>destinos</a:t>
            </a:r>
            <a:r>
              <a:rPr lang="it-IT" sz="2000" b="1" dirty="0" smtClean="0">
                <a:ln w="10541" cmpd="sng">
                  <a:solidFill>
                    <a:schemeClr val="accent1">
                      <a:shade val="88000"/>
                      <a:satMod val="110000"/>
                    </a:schemeClr>
                  </a:solidFill>
                  <a:prstDash val="solid"/>
                </a:ln>
                <a:solidFill>
                  <a:schemeClr val="tx1">
                    <a:lumMod val="95000"/>
                    <a:lumOff val="5000"/>
                  </a:schemeClr>
                </a:solidFill>
                <a:latin typeface="Times New Roman" pitchFamily="18" charset="0"/>
                <a:cs typeface="Times New Roman" pitchFamily="18" charset="0"/>
              </a:rPr>
              <a:t> y </a:t>
            </a:r>
            <a:r>
              <a:rPr lang="it-IT" sz="2000" b="1" dirty="0" err="1" smtClean="0">
                <a:ln w="10541" cmpd="sng">
                  <a:solidFill>
                    <a:schemeClr val="accent1">
                      <a:shade val="88000"/>
                      <a:satMod val="110000"/>
                    </a:schemeClr>
                  </a:solidFill>
                  <a:prstDash val="solid"/>
                </a:ln>
                <a:solidFill>
                  <a:schemeClr val="tx1">
                    <a:lumMod val="95000"/>
                    <a:lumOff val="5000"/>
                  </a:schemeClr>
                </a:solidFill>
                <a:latin typeface="Times New Roman" pitchFamily="18" charset="0"/>
                <a:cs typeface="Times New Roman" pitchFamily="18" charset="0"/>
              </a:rPr>
              <a:t>comunidades</a:t>
            </a:r>
            <a:r>
              <a:rPr lang="it-IT" sz="2000" b="1" dirty="0" smtClean="0">
                <a:ln w="10541" cmpd="sng">
                  <a:solidFill>
                    <a:schemeClr val="accent1">
                      <a:shade val="88000"/>
                      <a:satMod val="110000"/>
                    </a:schemeClr>
                  </a:solidFill>
                  <a:prstDash val="solid"/>
                </a:ln>
                <a:solidFill>
                  <a:schemeClr val="tx1">
                    <a:lumMod val="95000"/>
                    <a:lumOff val="5000"/>
                  </a:schemeClr>
                </a:solidFill>
                <a:latin typeface="Times New Roman" pitchFamily="18" charset="0"/>
                <a:cs typeface="Times New Roman" pitchFamily="18" charset="0"/>
              </a:rPr>
              <a:t> </a:t>
            </a:r>
            <a:r>
              <a:rPr lang="it-IT" sz="2000" b="1" dirty="0" err="1" smtClean="0">
                <a:ln w="10541" cmpd="sng">
                  <a:solidFill>
                    <a:schemeClr val="accent1">
                      <a:shade val="88000"/>
                      <a:satMod val="110000"/>
                    </a:schemeClr>
                  </a:solidFill>
                  <a:prstDash val="solid"/>
                </a:ln>
                <a:solidFill>
                  <a:schemeClr val="tx1">
                    <a:lumMod val="95000"/>
                    <a:lumOff val="5000"/>
                  </a:schemeClr>
                </a:solidFill>
                <a:latin typeface="Times New Roman" pitchFamily="18" charset="0"/>
                <a:cs typeface="Times New Roman" pitchFamily="18" charset="0"/>
              </a:rPr>
              <a:t>locales</a:t>
            </a:r>
            <a:r>
              <a:rPr lang="it-IT" sz="2000" b="1" dirty="0" smtClean="0">
                <a:ln w="10541" cmpd="sng">
                  <a:solidFill>
                    <a:schemeClr val="accent1">
                      <a:shade val="88000"/>
                      <a:satMod val="110000"/>
                    </a:schemeClr>
                  </a:solidFill>
                  <a:prstDash val="solid"/>
                </a:ln>
                <a:solidFill>
                  <a:schemeClr val="tx1">
                    <a:lumMod val="95000"/>
                    <a:lumOff val="5000"/>
                  </a:schemeClr>
                </a:solidFill>
                <a:latin typeface="Times New Roman" pitchFamily="18" charset="0"/>
                <a:cs typeface="Times New Roman" pitchFamily="18" charset="0"/>
              </a:rPr>
              <a:t/>
            </a:r>
            <a:br>
              <a:rPr lang="it-IT" sz="2000" b="1" dirty="0" smtClean="0">
                <a:ln w="10541" cmpd="sng">
                  <a:solidFill>
                    <a:schemeClr val="accent1">
                      <a:shade val="88000"/>
                      <a:satMod val="110000"/>
                    </a:schemeClr>
                  </a:solidFill>
                  <a:prstDash val="solid"/>
                </a:ln>
                <a:solidFill>
                  <a:schemeClr val="tx1">
                    <a:lumMod val="95000"/>
                    <a:lumOff val="5000"/>
                  </a:schemeClr>
                </a:solidFill>
                <a:latin typeface="Times New Roman" pitchFamily="18" charset="0"/>
                <a:cs typeface="Times New Roman" pitchFamily="18" charset="0"/>
              </a:rPr>
            </a:br>
            <a:r>
              <a:rPr lang="it-IT" sz="2000" b="1" dirty="0" smtClean="0">
                <a:ln w="10541" cmpd="sng">
                  <a:solidFill>
                    <a:schemeClr val="accent1">
                      <a:shade val="88000"/>
                      <a:satMod val="110000"/>
                    </a:schemeClr>
                  </a:solidFill>
                  <a:prstDash val="solid"/>
                </a:ln>
                <a:solidFill>
                  <a:schemeClr val="tx1">
                    <a:lumMod val="95000"/>
                    <a:lumOff val="5000"/>
                  </a:schemeClr>
                </a:solidFill>
                <a:latin typeface="Times New Roman" pitchFamily="18" charset="0"/>
                <a:cs typeface="Times New Roman" pitchFamily="18" charset="0"/>
              </a:rPr>
              <a:t>La industria del turismo</a:t>
            </a:r>
            <a:br>
              <a:rPr lang="it-IT" sz="2000" b="1" dirty="0" smtClean="0">
                <a:ln w="10541" cmpd="sng">
                  <a:solidFill>
                    <a:schemeClr val="accent1">
                      <a:shade val="88000"/>
                      <a:satMod val="110000"/>
                    </a:schemeClr>
                  </a:solidFill>
                  <a:prstDash val="solid"/>
                </a:ln>
                <a:solidFill>
                  <a:schemeClr val="tx1">
                    <a:lumMod val="95000"/>
                    <a:lumOff val="5000"/>
                  </a:schemeClr>
                </a:solidFill>
                <a:latin typeface="Times New Roman" pitchFamily="18" charset="0"/>
                <a:cs typeface="Times New Roman" pitchFamily="18" charset="0"/>
              </a:rPr>
            </a:br>
            <a:r>
              <a:rPr lang="it-IT" sz="2000" b="1" dirty="0" smtClean="0">
                <a:ln w="10541" cmpd="sng">
                  <a:solidFill>
                    <a:schemeClr val="accent1">
                      <a:shade val="88000"/>
                      <a:satMod val="110000"/>
                    </a:schemeClr>
                  </a:solidFill>
                  <a:prstDash val="solid"/>
                </a:ln>
                <a:solidFill>
                  <a:schemeClr val="tx1">
                    <a:lumMod val="95000"/>
                    <a:lumOff val="5000"/>
                  </a:schemeClr>
                </a:solidFill>
                <a:latin typeface="Times New Roman" pitchFamily="18" charset="0"/>
                <a:cs typeface="Times New Roman" pitchFamily="18" charset="0"/>
              </a:rPr>
              <a:t>Los </a:t>
            </a:r>
            <a:r>
              <a:rPr lang="it-IT" sz="2000" b="1" dirty="0" err="1" smtClean="0">
                <a:ln w="10541" cmpd="sng">
                  <a:solidFill>
                    <a:schemeClr val="accent1">
                      <a:shade val="88000"/>
                      <a:satMod val="110000"/>
                    </a:schemeClr>
                  </a:solidFill>
                  <a:prstDash val="solid"/>
                </a:ln>
                <a:solidFill>
                  <a:schemeClr val="tx1">
                    <a:lumMod val="95000"/>
                    <a:lumOff val="5000"/>
                  </a:schemeClr>
                </a:solidFill>
                <a:latin typeface="Times New Roman" pitchFamily="18" charset="0"/>
                <a:cs typeface="Times New Roman" pitchFamily="18" charset="0"/>
              </a:rPr>
              <a:t>consumidores</a:t>
            </a:r>
            <a:r>
              <a:rPr lang="it-IT" sz="2000" b="1" dirty="0" smtClean="0">
                <a:ln w="10541" cmpd="sng">
                  <a:solidFill>
                    <a:schemeClr val="accent1">
                      <a:shade val="88000"/>
                      <a:satMod val="110000"/>
                    </a:schemeClr>
                  </a:solidFill>
                  <a:prstDash val="solid"/>
                </a:ln>
                <a:solidFill>
                  <a:schemeClr val="tx1">
                    <a:lumMod val="95000"/>
                    <a:lumOff val="5000"/>
                  </a:schemeClr>
                </a:solidFill>
                <a:latin typeface="Times New Roman" pitchFamily="18" charset="0"/>
                <a:cs typeface="Times New Roman" pitchFamily="18" charset="0"/>
              </a:rPr>
              <a:t> (</a:t>
            </a:r>
            <a:r>
              <a:rPr lang="it-IT" sz="2000" b="1" dirty="0" err="1" smtClean="0">
                <a:ln w="10541" cmpd="sng">
                  <a:solidFill>
                    <a:schemeClr val="accent1">
                      <a:shade val="88000"/>
                      <a:satMod val="110000"/>
                    </a:schemeClr>
                  </a:solidFill>
                  <a:prstDash val="solid"/>
                </a:ln>
                <a:solidFill>
                  <a:schemeClr val="tx1">
                    <a:lumMod val="95000"/>
                    <a:lumOff val="5000"/>
                  </a:schemeClr>
                </a:solidFill>
                <a:latin typeface="Times New Roman" pitchFamily="18" charset="0"/>
                <a:cs typeface="Times New Roman" pitchFamily="18" charset="0"/>
              </a:rPr>
              <a:t>turistas</a:t>
            </a:r>
            <a:r>
              <a:rPr lang="it-IT" sz="2000" b="1" dirty="0" smtClean="0">
                <a:ln w="10541" cmpd="sng">
                  <a:solidFill>
                    <a:schemeClr val="accent1">
                      <a:shade val="88000"/>
                      <a:satMod val="110000"/>
                    </a:schemeClr>
                  </a:solidFill>
                  <a:prstDash val="solid"/>
                </a:ln>
                <a:solidFill>
                  <a:schemeClr val="tx1">
                    <a:lumMod val="95000"/>
                    <a:lumOff val="5000"/>
                  </a:schemeClr>
                </a:solidFill>
                <a:latin typeface="Times New Roman" pitchFamily="18" charset="0"/>
                <a:cs typeface="Times New Roman" pitchFamily="18" charset="0"/>
              </a:rPr>
              <a:t>)</a:t>
            </a:r>
            <a:br>
              <a:rPr lang="it-IT" sz="2000" b="1" dirty="0" smtClean="0">
                <a:ln w="10541" cmpd="sng">
                  <a:solidFill>
                    <a:schemeClr val="accent1">
                      <a:shade val="88000"/>
                      <a:satMod val="110000"/>
                    </a:schemeClr>
                  </a:solidFill>
                  <a:prstDash val="solid"/>
                </a:ln>
                <a:solidFill>
                  <a:schemeClr val="tx1">
                    <a:lumMod val="95000"/>
                    <a:lumOff val="5000"/>
                  </a:schemeClr>
                </a:solidFill>
                <a:latin typeface="Times New Roman" pitchFamily="18" charset="0"/>
                <a:cs typeface="Times New Roman" pitchFamily="18" charset="0"/>
              </a:rPr>
            </a:br>
            <a:r>
              <a:rPr lang="it-IT" sz="2000" b="1" dirty="0" smtClean="0">
                <a:ln w="10541" cmpd="sng">
                  <a:solidFill>
                    <a:schemeClr val="accent1">
                      <a:shade val="88000"/>
                      <a:satMod val="110000"/>
                    </a:schemeClr>
                  </a:solidFill>
                  <a:prstDash val="solid"/>
                </a:ln>
                <a:solidFill>
                  <a:schemeClr val="tx1">
                    <a:lumMod val="95000"/>
                    <a:lumOff val="5000"/>
                  </a:schemeClr>
                </a:solidFill>
                <a:latin typeface="Times New Roman" pitchFamily="18" charset="0"/>
                <a:cs typeface="Times New Roman" pitchFamily="18" charset="0"/>
              </a:rPr>
              <a:t>Los </a:t>
            </a:r>
            <a:r>
              <a:rPr lang="it-IT" sz="2000" b="1" dirty="0" err="1" smtClean="0">
                <a:ln w="10541" cmpd="sng">
                  <a:solidFill>
                    <a:schemeClr val="accent1">
                      <a:shade val="88000"/>
                      <a:satMod val="110000"/>
                    </a:schemeClr>
                  </a:solidFill>
                  <a:prstDash val="solid"/>
                </a:ln>
                <a:solidFill>
                  <a:schemeClr val="tx1">
                    <a:lumMod val="95000"/>
                    <a:lumOff val="5000"/>
                  </a:schemeClr>
                </a:solidFill>
                <a:latin typeface="Times New Roman" pitchFamily="18" charset="0"/>
                <a:cs typeface="Times New Roman" pitchFamily="18" charset="0"/>
              </a:rPr>
              <a:t>investigadores</a:t>
            </a:r>
            <a:r>
              <a:rPr lang="it-IT" sz="2000" b="1" dirty="0" smtClean="0">
                <a:ln w="10541" cmpd="sng">
                  <a:solidFill>
                    <a:schemeClr val="accent1">
                      <a:shade val="88000"/>
                      <a:satMod val="110000"/>
                    </a:schemeClr>
                  </a:solidFill>
                  <a:prstDash val="solid"/>
                </a:ln>
                <a:solidFill>
                  <a:schemeClr val="tx1">
                    <a:lumMod val="95000"/>
                    <a:lumOff val="5000"/>
                  </a:schemeClr>
                </a:solidFill>
                <a:latin typeface="Times New Roman" pitchFamily="18" charset="0"/>
                <a:cs typeface="Times New Roman" pitchFamily="18" charset="0"/>
              </a:rPr>
              <a:t>, </a:t>
            </a:r>
            <a:r>
              <a:rPr lang="it-IT" sz="2000" b="1" dirty="0" err="1" smtClean="0">
                <a:ln w="10541" cmpd="sng">
                  <a:solidFill>
                    <a:schemeClr val="accent1">
                      <a:shade val="88000"/>
                      <a:satMod val="110000"/>
                    </a:schemeClr>
                  </a:solidFill>
                  <a:prstDash val="solid"/>
                </a:ln>
                <a:solidFill>
                  <a:schemeClr val="tx1">
                    <a:lumMod val="95000"/>
                    <a:lumOff val="5000"/>
                  </a:schemeClr>
                </a:solidFill>
                <a:latin typeface="Times New Roman" pitchFamily="18" charset="0"/>
                <a:cs typeface="Times New Roman" pitchFamily="18" charset="0"/>
              </a:rPr>
              <a:t>desarrolladores</a:t>
            </a:r>
            <a:r>
              <a:rPr lang="it-IT" sz="2000" b="1" dirty="0" smtClean="0">
                <a:ln w="10541" cmpd="sng">
                  <a:solidFill>
                    <a:schemeClr val="accent1">
                      <a:shade val="88000"/>
                      <a:satMod val="110000"/>
                    </a:schemeClr>
                  </a:solidFill>
                  <a:prstDash val="solid"/>
                </a:ln>
                <a:solidFill>
                  <a:schemeClr val="tx1">
                    <a:lumMod val="95000"/>
                    <a:lumOff val="5000"/>
                  </a:schemeClr>
                </a:solidFill>
                <a:latin typeface="Times New Roman" pitchFamily="18" charset="0"/>
                <a:cs typeface="Times New Roman" pitchFamily="18" charset="0"/>
              </a:rPr>
              <a:t> y </a:t>
            </a:r>
            <a:r>
              <a:rPr lang="it-IT" sz="2000" b="1" dirty="0" err="1" smtClean="0">
                <a:ln w="10541" cmpd="sng">
                  <a:solidFill>
                    <a:schemeClr val="accent1">
                      <a:shade val="88000"/>
                      <a:satMod val="110000"/>
                    </a:schemeClr>
                  </a:solidFill>
                  <a:prstDash val="solid"/>
                </a:ln>
                <a:solidFill>
                  <a:schemeClr val="tx1">
                    <a:lumMod val="95000"/>
                    <a:lumOff val="5000"/>
                  </a:schemeClr>
                </a:solidFill>
                <a:latin typeface="Times New Roman" pitchFamily="18" charset="0"/>
                <a:cs typeface="Times New Roman" pitchFamily="18" charset="0"/>
              </a:rPr>
              <a:t>formadores</a:t>
            </a:r>
            <a:r>
              <a:rPr lang="it-IT" sz="2000" b="1" dirty="0" smtClean="0">
                <a:ln w="10541" cmpd="sng">
                  <a:solidFill>
                    <a:schemeClr val="accent1">
                      <a:shade val="88000"/>
                      <a:satMod val="110000"/>
                    </a:schemeClr>
                  </a:solidFill>
                  <a:prstDash val="solid"/>
                </a:ln>
                <a:solidFill>
                  <a:schemeClr val="tx1">
                    <a:lumMod val="95000"/>
                    <a:lumOff val="5000"/>
                  </a:schemeClr>
                </a:solidFill>
                <a:latin typeface="Times New Roman" pitchFamily="18" charset="0"/>
                <a:cs typeface="Times New Roman" pitchFamily="18" charset="0"/>
              </a:rPr>
              <a:t/>
            </a:r>
            <a:br>
              <a:rPr lang="it-IT" sz="2000" b="1" dirty="0" smtClean="0">
                <a:ln w="10541" cmpd="sng">
                  <a:solidFill>
                    <a:schemeClr val="accent1">
                      <a:shade val="88000"/>
                      <a:satMod val="110000"/>
                    </a:schemeClr>
                  </a:solidFill>
                  <a:prstDash val="solid"/>
                </a:ln>
                <a:solidFill>
                  <a:schemeClr val="tx1">
                    <a:lumMod val="95000"/>
                    <a:lumOff val="5000"/>
                  </a:schemeClr>
                </a:solidFill>
                <a:latin typeface="Times New Roman" pitchFamily="18" charset="0"/>
                <a:cs typeface="Times New Roman" pitchFamily="18" charset="0"/>
              </a:rPr>
            </a:br>
            <a:r>
              <a:rPr lang="it-IT" sz="2000" b="1" dirty="0" smtClean="0">
                <a:ln w="10541" cmpd="sng">
                  <a:solidFill>
                    <a:schemeClr val="accent1">
                      <a:shade val="88000"/>
                      <a:satMod val="110000"/>
                    </a:schemeClr>
                  </a:solidFill>
                  <a:prstDash val="solid"/>
                </a:ln>
                <a:solidFill>
                  <a:schemeClr val="tx1">
                    <a:lumMod val="95000"/>
                    <a:lumOff val="5000"/>
                  </a:schemeClr>
                </a:solidFill>
                <a:latin typeface="Times New Roman" pitchFamily="18" charset="0"/>
                <a:cs typeface="Times New Roman" pitchFamily="18" charset="0"/>
              </a:rPr>
              <a:t>Las </a:t>
            </a:r>
            <a:r>
              <a:rPr lang="it-IT" sz="2000" b="1" dirty="0" err="1" smtClean="0">
                <a:ln w="10541" cmpd="sng">
                  <a:solidFill>
                    <a:schemeClr val="accent1">
                      <a:shade val="88000"/>
                      <a:satMod val="110000"/>
                    </a:schemeClr>
                  </a:solidFill>
                  <a:prstDash val="solid"/>
                </a:ln>
                <a:solidFill>
                  <a:schemeClr val="tx1">
                    <a:lumMod val="95000"/>
                    <a:lumOff val="5000"/>
                  </a:schemeClr>
                </a:solidFill>
                <a:latin typeface="Times New Roman" pitchFamily="18" charset="0"/>
                <a:cs typeface="Times New Roman" pitchFamily="18" charset="0"/>
              </a:rPr>
              <a:t>Redes</a:t>
            </a:r>
            <a:r>
              <a:rPr lang="it-IT" sz="2000" b="1" dirty="0" smtClean="0">
                <a:ln w="10541" cmpd="sng">
                  <a:solidFill>
                    <a:schemeClr val="accent1">
                      <a:shade val="88000"/>
                      <a:satMod val="110000"/>
                    </a:schemeClr>
                  </a:solidFill>
                  <a:prstDash val="solid"/>
                </a:ln>
                <a:solidFill>
                  <a:schemeClr val="tx1">
                    <a:lumMod val="95000"/>
                    <a:lumOff val="5000"/>
                  </a:schemeClr>
                </a:solidFill>
                <a:latin typeface="Times New Roman" pitchFamily="18" charset="0"/>
                <a:cs typeface="Times New Roman" pitchFamily="18" charset="0"/>
              </a:rPr>
              <a:t> y </a:t>
            </a:r>
            <a:r>
              <a:rPr lang="it-IT" sz="2000" b="1" dirty="0" err="1" smtClean="0">
                <a:ln w="10541" cmpd="sng">
                  <a:solidFill>
                    <a:schemeClr val="accent1">
                      <a:shade val="88000"/>
                      <a:satMod val="110000"/>
                    </a:schemeClr>
                  </a:solidFill>
                  <a:prstDash val="solid"/>
                </a:ln>
                <a:solidFill>
                  <a:schemeClr val="tx1">
                    <a:lumMod val="95000"/>
                    <a:lumOff val="5000"/>
                  </a:schemeClr>
                </a:solidFill>
                <a:latin typeface="Times New Roman" pitchFamily="18" charset="0"/>
                <a:cs typeface="Times New Roman" pitchFamily="18" charset="0"/>
              </a:rPr>
              <a:t>ONGs</a:t>
            </a:r>
            <a:endParaRPr lang="it-IT" sz="2000" dirty="0"/>
          </a:p>
        </p:txBody>
      </p:sp>
    </p:spTree>
    <p:extLst>
      <p:ext uri="{BB962C8B-B14F-4D97-AF65-F5344CB8AC3E}">
        <p14:creationId xmlns="" xmlns:p14="http://schemas.microsoft.com/office/powerpoint/2010/main" val="2851673982"/>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Turismo-sostenible.jpg"/>
          <p:cNvPicPr>
            <a:picLocks noChangeAspect="1"/>
          </p:cNvPicPr>
          <p:nvPr/>
        </p:nvPicPr>
        <p:blipFill>
          <a:blip r:embed="rId2" cstate="print"/>
          <a:stretch>
            <a:fillRect/>
          </a:stretch>
        </p:blipFill>
        <p:spPr>
          <a:xfrm rot="16200000">
            <a:off x="5852160" y="106678"/>
            <a:ext cx="3398522" cy="3185162"/>
          </a:xfrm>
          <a:prstGeom prst="rect">
            <a:avLst/>
          </a:prstGeom>
        </p:spPr>
      </p:pic>
      <p:pic>
        <p:nvPicPr>
          <p:cNvPr id="7" name="Immagine 6" descr="hoteles-sostenibles-660x280.jpg"/>
          <p:cNvPicPr>
            <a:picLocks noChangeAspect="1"/>
          </p:cNvPicPr>
          <p:nvPr/>
        </p:nvPicPr>
        <p:blipFill>
          <a:blip r:embed="rId3" cstate="print"/>
          <a:stretch>
            <a:fillRect/>
          </a:stretch>
        </p:blipFill>
        <p:spPr>
          <a:xfrm>
            <a:off x="3187065" y="4191000"/>
            <a:ext cx="6286500" cy="2667000"/>
          </a:xfrm>
          <a:prstGeom prst="rect">
            <a:avLst/>
          </a:prstGeom>
        </p:spPr>
      </p:pic>
      <p:sp>
        <p:nvSpPr>
          <p:cNvPr id="8" name="CasellaDiTesto 7"/>
          <p:cNvSpPr txBox="1"/>
          <p:nvPr/>
        </p:nvSpPr>
        <p:spPr>
          <a:xfrm>
            <a:off x="0" y="3810000"/>
            <a:ext cx="5105400" cy="2308324"/>
          </a:xfrm>
          <a:prstGeom prst="rect">
            <a:avLst/>
          </a:prstGeom>
          <a:noFill/>
        </p:spPr>
        <p:txBody>
          <a:bodyPr wrap="square" rtlCol="0">
            <a:spAutoFit/>
          </a:bodyPr>
          <a:lstStyle/>
          <a:p>
            <a:pPr lvl="0"/>
            <a:r>
              <a:rPr lang="it-IT" b="1" dirty="0" err="1" smtClean="0">
                <a:ln w="10541" cmpd="sng">
                  <a:solidFill>
                    <a:schemeClr val="accent1">
                      <a:shade val="88000"/>
                      <a:satMod val="110000"/>
                    </a:schemeClr>
                  </a:solidFill>
                  <a:prstDash val="solid"/>
                </a:ln>
                <a:solidFill>
                  <a:schemeClr val="tx1">
                    <a:lumMod val="95000"/>
                    <a:lumOff val="5000"/>
                  </a:schemeClr>
                </a:solidFill>
              </a:rPr>
              <a:t>-Crecimiento</a:t>
            </a:r>
            <a:r>
              <a:rPr lang="it-IT" b="1" dirty="0" smtClean="0">
                <a:ln w="10541" cmpd="sng">
                  <a:solidFill>
                    <a:schemeClr val="accent1">
                      <a:shade val="88000"/>
                      <a:satMod val="110000"/>
                    </a:schemeClr>
                  </a:solidFill>
                  <a:prstDash val="solid"/>
                </a:ln>
                <a:solidFill>
                  <a:schemeClr val="tx1">
                    <a:lumMod val="95000"/>
                    <a:lumOff val="5000"/>
                  </a:schemeClr>
                </a:solidFill>
              </a:rPr>
              <a:t> </a:t>
            </a:r>
            <a:r>
              <a:rPr lang="it-IT" b="1" dirty="0" err="1" smtClean="0">
                <a:ln w="10541" cmpd="sng">
                  <a:solidFill>
                    <a:schemeClr val="accent1">
                      <a:shade val="88000"/>
                      <a:satMod val="110000"/>
                    </a:schemeClr>
                  </a:solidFill>
                  <a:prstDash val="solid"/>
                </a:ln>
                <a:solidFill>
                  <a:schemeClr val="tx1">
                    <a:lumMod val="95000"/>
                    <a:lumOff val="5000"/>
                  </a:schemeClr>
                </a:solidFill>
              </a:rPr>
              <a:t>económico</a:t>
            </a:r>
            <a:r>
              <a:rPr lang="it-IT" b="1" dirty="0" smtClean="0">
                <a:ln w="10541" cmpd="sng">
                  <a:solidFill>
                    <a:schemeClr val="accent1">
                      <a:shade val="88000"/>
                      <a:satMod val="110000"/>
                    </a:schemeClr>
                  </a:solidFill>
                  <a:prstDash val="solid"/>
                </a:ln>
                <a:solidFill>
                  <a:schemeClr val="tx1">
                    <a:lumMod val="95000"/>
                    <a:lumOff val="5000"/>
                  </a:schemeClr>
                </a:solidFill>
              </a:rPr>
              <a:t> </a:t>
            </a:r>
            <a:r>
              <a:rPr lang="it-IT" b="1" dirty="0" err="1" smtClean="0">
                <a:ln w="10541" cmpd="sng">
                  <a:solidFill>
                    <a:schemeClr val="accent1">
                      <a:shade val="88000"/>
                      <a:satMod val="110000"/>
                    </a:schemeClr>
                  </a:solidFill>
                  <a:prstDash val="solid"/>
                </a:ln>
                <a:solidFill>
                  <a:schemeClr val="tx1">
                    <a:lumMod val="95000"/>
                    <a:lumOff val="5000"/>
                  </a:schemeClr>
                </a:solidFill>
              </a:rPr>
              <a:t>sostenible</a:t>
            </a:r>
            <a:r>
              <a:rPr lang="it-IT" b="1" dirty="0" smtClean="0">
                <a:ln w="10541" cmpd="sng">
                  <a:solidFill>
                    <a:schemeClr val="accent1">
                      <a:shade val="88000"/>
                      <a:satMod val="110000"/>
                    </a:schemeClr>
                  </a:solidFill>
                  <a:prstDash val="solid"/>
                </a:ln>
                <a:solidFill>
                  <a:schemeClr val="tx1">
                    <a:lumMod val="95000"/>
                    <a:lumOff val="5000"/>
                  </a:schemeClr>
                </a:solidFill>
              </a:rPr>
              <a:t> e inclusivo</a:t>
            </a:r>
          </a:p>
          <a:p>
            <a:pPr lvl="0"/>
            <a:r>
              <a:rPr lang="it-IT" b="1" dirty="0" err="1" smtClean="0">
                <a:ln w="10541" cmpd="sng">
                  <a:solidFill>
                    <a:schemeClr val="accent1">
                      <a:shade val="88000"/>
                      <a:satMod val="110000"/>
                    </a:schemeClr>
                  </a:solidFill>
                  <a:prstDash val="solid"/>
                </a:ln>
                <a:solidFill>
                  <a:schemeClr val="tx1">
                    <a:lumMod val="95000"/>
                    <a:lumOff val="5000"/>
                  </a:schemeClr>
                </a:solidFill>
              </a:rPr>
              <a:t>-Inclusividad</a:t>
            </a:r>
            <a:r>
              <a:rPr lang="it-IT" b="1" dirty="0" smtClean="0">
                <a:ln w="10541" cmpd="sng">
                  <a:solidFill>
                    <a:schemeClr val="accent1">
                      <a:shade val="88000"/>
                      <a:satMod val="110000"/>
                    </a:schemeClr>
                  </a:solidFill>
                  <a:prstDash val="solid"/>
                </a:ln>
                <a:solidFill>
                  <a:schemeClr val="tx1">
                    <a:lumMod val="95000"/>
                    <a:lumOff val="5000"/>
                  </a:schemeClr>
                </a:solidFill>
              </a:rPr>
              <a:t> social, </a:t>
            </a:r>
            <a:r>
              <a:rPr lang="it-IT" b="1" dirty="0" err="1" smtClean="0">
                <a:ln w="10541" cmpd="sng">
                  <a:solidFill>
                    <a:schemeClr val="accent1">
                      <a:shade val="88000"/>
                      <a:satMod val="110000"/>
                    </a:schemeClr>
                  </a:solidFill>
                  <a:prstDash val="solid"/>
                </a:ln>
                <a:solidFill>
                  <a:schemeClr val="tx1">
                    <a:lumMod val="95000"/>
                    <a:lumOff val="5000"/>
                  </a:schemeClr>
                </a:solidFill>
              </a:rPr>
              <a:t>empleo</a:t>
            </a:r>
            <a:r>
              <a:rPr lang="it-IT" b="1" dirty="0" smtClean="0">
                <a:ln w="10541" cmpd="sng">
                  <a:solidFill>
                    <a:schemeClr val="accent1">
                      <a:shade val="88000"/>
                      <a:satMod val="110000"/>
                    </a:schemeClr>
                  </a:solidFill>
                  <a:prstDash val="solid"/>
                </a:ln>
                <a:solidFill>
                  <a:schemeClr val="tx1">
                    <a:lumMod val="95000"/>
                    <a:lumOff val="5000"/>
                  </a:schemeClr>
                </a:solidFill>
              </a:rPr>
              <a:t> </a:t>
            </a:r>
            <a:r>
              <a:rPr lang="it-IT" b="1" dirty="0" err="1" smtClean="0">
                <a:ln w="10541" cmpd="sng">
                  <a:solidFill>
                    <a:schemeClr val="accent1">
                      <a:shade val="88000"/>
                      <a:satMod val="110000"/>
                    </a:schemeClr>
                  </a:solidFill>
                  <a:prstDash val="solid"/>
                </a:ln>
                <a:solidFill>
                  <a:schemeClr val="tx1">
                    <a:lumMod val="95000"/>
                    <a:lumOff val="5000"/>
                  </a:schemeClr>
                </a:solidFill>
              </a:rPr>
              <a:t>digno</a:t>
            </a:r>
            <a:r>
              <a:rPr lang="it-IT" b="1" dirty="0" smtClean="0">
                <a:ln w="10541" cmpd="sng">
                  <a:solidFill>
                    <a:schemeClr val="accent1">
                      <a:shade val="88000"/>
                      <a:satMod val="110000"/>
                    </a:schemeClr>
                  </a:solidFill>
                  <a:prstDash val="solid"/>
                </a:ln>
                <a:solidFill>
                  <a:schemeClr val="tx1">
                    <a:lumMod val="95000"/>
                    <a:lumOff val="5000"/>
                  </a:schemeClr>
                </a:solidFill>
              </a:rPr>
              <a:t> y </a:t>
            </a:r>
            <a:r>
              <a:rPr lang="it-IT" b="1" dirty="0" err="1" smtClean="0">
                <a:ln w="10541" cmpd="sng">
                  <a:solidFill>
                    <a:schemeClr val="accent1">
                      <a:shade val="88000"/>
                      <a:satMod val="110000"/>
                    </a:schemeClr>
                  </a:solidFill>
                  <a:prstDash val="solid"/>
                </a:ln>
                <a:solidFill>
                  <a:schemeClr val="tx1">
                    <a:lumMod val="95000"/>
                    <a:lumOff val="5000"/>
                  </a:schemeClr>
                </a:solidFill>
              </a:rPr>
              <a:t>reducción</a:t>
            </a:r>
            <a:r>
              <a:rPr lang="it-IT" b="1" dirty="0" smtClean="0">
                <a:ln w="10541" cmpd="sng">
                  <a:solidFill>
                    <a:schemeClr val="accent1">
                      <a:shade val="88000"/>
                      <a:satMod val="110000"/>
                    </a:schemeClr>
                  </a:solidFill>
                  <a:prstDash val="solid"/>
                </a:ln>
                <a:solidFill>
                  <a:schemeClr val="tx1">
                    <a:lumMod val="95000"/>
                    <a:lumOff val="5000"/>
                  </a:schemeClr>
                </a:solidFill>
              </a:rPr>
              <a:t> de la </a:t>
            </a:r>
            <a:r>
              <a:rPr lang="it-IT" b="1" dirty="0" err="1" smtClean="0">
                <a:ln w="10541" cmpd="sng">
                  <a:solidFill>
                    <a:schemeClr val="accent1">
                      <a:shade val="88000"/>
                      <a:satMod val="110000"/>
                    </a:schemeClr>
                  </a:solidFill>
                  <a:prstDash val="solid"/>
                </a:ln>
                <a:solidFill>
                  <a:schemeClr val="tx1">
                    <a:lumMod val="95000"/>
                    <a:lumOff val="5000"/>
                  </a:schemeClr>
                </a:solidFill>
              </a:rPr>
              <a:t>pobreza</a:t>
            </a:r>
            <a:endParaRPr lang="it-IT" b="1" dirty="0" smtClean="0">
              <a:ln w="10541" cmpd="sng">
                <a:solidFill>
                  <a:schemeClr val="accent1">
                    <a:shade val="88000"/>
                    <a:satMod val="110000"/>
                  </a:schemeClr>
                </a:solidFill>
                <a:prstDash val="solid"/>
              </a:ln>
              <a:solidFill>
                <a:schemeClr val="tx1">
                  <a:lumMod val="95000"/>
                  <a:lumOff val="5000"/>
                </a:schemeClr>
              </a:solidFill>
            </a:endParaRPr>
          </a:p>
          <a:p>
            <a:pPr lvl="0"/>
            <a:r>
              <a:rPr lang="it-IT" b="1" dirty="0" err="1" smtClean="0">
                <a:ln w="10541" cmpd="sng">
                  <a:solidFill>
                    <a:schemeClr val="accent1">
                      <a:shade val="88000"/>
                      <a:satMod val="110000"/>
                    </a:schemeClr>
                  </a:solidFill>
                  <a:prstDash val="solid"/>
                </a:ln>
                <a:solidFill>
                  <a:schemeClr val="tx1">
                    <a:lumMod val="95000"/>
                    <a:lumOff val="5000"/>
                  </a:schemeClr>
                </a:solidFill>
              </a:rPr>
              <a:t>-Gestión</a:t>
            </a:r>
            <a:r>
              <a:rPr lang="it-IT" b="1" dirty="0" smtClean="0">
                <a:ln w="10541" cmpd="sng">
                  <a:solidFill>
                    <a:schemeClr val="accent1">
                      <a:shade val="88000"/>
                      <a:satMod val="110000"/>
                    </a:schemeClr>
                  </a:solidFill>
                  <a:prstDash val="solid"/>
                </a:ln>
                <a:solidFill>
                  <a:schemeClr val="tx1">
                    <a:lumMod val="95000"/>
                    <a:lumOff val="5000"/>
                  </a:schemeClr>
                </a:solidFill>
              </a:rPr>
              <a:t> </a:t>
            </a:r>
            <a:r>
              <a:rPr lang="it-IT" b="1" dirty="0" err="1" smtClean="0">
                <a:ln w="10541" cmpd="sng">
                  <a:solidFill>
                    <a:schemeClr val="accent1">
                      <a:shade val="88000"/>
                      <a:satMod val="110000"/>
                    </a:schemeClr>
                  </a:solidFill>
                  <a:prstDash val="solid"/>
                </a:ln>
                <a:solidFill>
                  <a:schemeClr val="tx1">
                    <a:lumMod val="95000"/>
                    <a:lumOff val="5000"/>
                  </a:schemeClr>
                </a:solidFill>
              </a:rPr>
              <a:t>eficaz</a:t>
            </a:r>
            <a:r>
              <a:rPr lang="it-IT" b="1" dirty="0" smtClean="0">
                <a:ln w="10541" cmpd="sng">
                  <a:solidFill>
                    <a:schemeClr val="accent1">
                      <a:shade val="88000"/>
                      <a:satMod val="110000"/>
                    </a:schemeClr>
                  </a:solidFill>
                  <a:prstDash val="solid"/>
                </a:ln>
                <a:solidFill>
                  <a:schemeClr val="tx1">
                    <a:lumMod val="95000"/>
                    <a:lumOff val="5000"/>
                  </a:schemeClr>
                </a:solidFill>
              </a:rPr>
              <a:t> de </a:t>
            </a:r>
            <a:r>
              <a:rPr lang="it-IT" b="1" dirty="0" err="1" smtClean="0">
                <a:ln w="10541" cmpd="sng">
                  <a:solidFill>
                    <a:schemeClr val="accent1">
                      <a:shade val="88000"/>
                      <a:satMod val="110000"/>
                    </a:schemeClr>
                  </a:solidFill>
                  <a:prstDash val="solid"/>
                </a:ln>
                <a:solidFill>
                  <a:schemeClr val="tx1">
                    <a:lumMod val="95000"/>
                    <a:lumOff val="5000"/>
                  </a:schemeClr>
                </a:solidFill>
              </a:rPr>
              <a:t>los</a:t>
            </a:r>
            <a:r>
              <a:rPr lang="it-IT" b="1" dirty="0" smtClean="0">
                <a:ln w="10541" cmpd="sng">
                  <a:solidFill>
                    <a:schemeClr val="accent1">
                      <a:shade val="88000"/>
                      <a:satMod val="110000"/>
                    </a:schemeClr>
                  </a:solidFill>
                  <a:prstDash val="solid"/>
                </a:ln>
                <a:solidFill>
                  <a:schemeClr val="tx1">
                    <a:lumMod val="95000"/>
                    <a:lumOff val="5000"/>
                  </a:schemeClr>
                </a:solidFill>
              </a:rPr>
              <a:t> </a:t>
            </a:r>
            <a:r>
              <a:rPr lang="it-IT" b="1" dirty="0" err="1" smtClean="0">
                <a:ln w="10541" cmpd="sng">
                  <a:solidFill>
                    <a:schemeClr val="accent1">
                      <a:shade val="88000"/>
                      <a:satMod val="110000"/>
                    </a:schemeClr>
                  </a:solidFill>
                  <a:prstDash val="solid"/>
                </a:ln>
                <a:solidFill>
                  <a:schemeClr val="tx1">
                    <a:lumMod val="95000"/>
                    <a:lumOff val="5000"/>
                  </a:schemeClr>
                </a:solidFill>
              </a:rPr>
              <a:t>recursos</a:t>
            </a:r>
            <a:r>
              <a:rPr lang="it-IT" b="1" dirty="0" smtClean="0">
                <a:ln w="10541" cmpd="sng">
                  <a:solidFill>
                    <a:schemeClr val="accent1">
                      <a:shade val="88000"/>
                      <a:satMod val="110000"/>
                    </a:schemeClr>
                  </a:solidFill>
                  <a:prstDash val="solid"/>
                </a:ln>
                <a:solidFill>
                  <a:schemeClr val="tx1">
                    <a:lumMod val="95000"/>
                    <a:lumOff val="5000"/>
                  </a:schemeClr>
                </a:solidFill>
              </a:rPr>
              <a:t>, </a:t>
            </a:r>
            <a:r>
              <a:rPr lang="it-IT" b="1" dirty="0" err="1" smtClean="0">
                <a:ln w="10541" cmpd="sng">
                  <a:solidFill>
                    <a:schemeClr val="accent1">
                      <a:shade val="88000"/>
                      <a:satMod val="110000"/>
                    </a:schemeClr>
                  </a:solidFill>
                  <a:prstDash val="solid"/>
                </a:ln>
                <a:solidFill>
                  <a:schemeClr val="tx1">
                    <a:lumMod val="95000"/>
                    <a:lumOff val="5000"/>
                  </a:schemeClr>
                </a:solidFill>
              </a:rPr>
              <a:t>protección</a:t>
            </a:r>
            <a:r>
              <a:rPr lang="it-IT" b="1" dirty="0" smtClean="0">
                <a:ln w="10541" cmpd="sng">
                  <a:solidFill>
                    <a:schemeClr val="accent1">
                      <a:shade val="88000"/>
                      <a:satMod val="110000"/>
                    </a:schemeClr>
                  </a:solidFill>
                  <a:prstDash val="solid"/>
                </a:ln>
                <a:solidFill>
                  <a:schemeClr val="tx1">
                    <a:lumMod val="95000"/>
                    <a:lumOff val="5000"/>
                  </a:schemeClr>
                </a:solidFill>
              </a:rPr>
              <a:t> </a:t>
            </a:r>
            <a:r>
              <a:rPr lang="it-IT" b="1" dirty="0" err="1" smtClean="0">
                <a:ln w="10541" cmpd="sng">
                  <a:solidFill>
                    <a:schemeClr val="accent1">
                      <a:shade val="88000"/>
                      <a:satMod val="110000"/>
                    </a:schemeClr>
                  </a:solidFill>
                  <a:prstDash val="solid"/>
                </a:ln>
                <a:solidFill>
                  <a:schemeClr val="tx1">
                    <a:lumMod val="95000"/>
                    <a:lumOff val="5000"/>
                  </a:schemeClr>
                </a:solidFill>
              </a:rPr>
              <a:t>medioambiental</a:t>
            </a:r>
            <a:r>
              <a:rPr lang="it-IT" b="1" dirty="0" smtClean="0">
                <a:ln w="10541" cmpd="sng">
                  <a:solidFill>
                    <a:schemeClr val="accent1">
                      <a:shade val="88000"/>
                      <a:satMod val="110000"/>
                    </a:schemeClr>
                  </a:solidFill>
                  <a:prstDash val="solid"/>
                </a:ln>
                <a:solidFill>
                  <a:schemeClr val="tx1">
                    <a:lumMod val="95000"/>
                    <a:lumOff val="5000"/>
                  </a:schemeClr>
                </a:solidFill>
              </a:rPr>
              <a:t> y </a:t>
            </a:r>
            <a:r>
              <a:rPr lang="it-IT" b="1" dirty="0" err="1" smtClean="0">
                <a:ln w="10541" cmpd="sng">
                  <a:solidFill>
                    <a:schemeClr val="accent1">
                      <a:shade val="88000"/>
                      <a:satMod val="110000"/>
                    </a:schemeClr>
                  </a:solidFill>
                  <a:prstDash val="solid"/>
                </a:ln>
                <a:solidFill>
                  <a:schemeClr val="tx1">
                    <a:lumMod val="95000"/>
                    <a:lumOff val="5000"/>
                  </a:schemeClr>
                </a:solidFill>
              </a:rPr>
              <a:t>prevención</a:t>
            </a:r>
            <a:r>
              <a:rPr lang="it-IT" b="1" dirty="0" smtClean="0">
                <a:ln w="10541" cmpd="sng">
                  <a:solidFill>
                    <a:schemeClr val="accent1">
                      <a:shade val="88000"/>
                      <a:satMod val="110000"/>
                    </a:schemeClr>
                  </a:solidFill>
                  <a:prstDash val="solid"/>
                </a:ln>
                <a:solidFill>
                  <a:schemeClr val="tx1">
                    <a:lumMod val="95000"/>
                    <a:lumOff val="5000"/>
                  </a:schemeClr>
                </a:solidFill>
              </a:rPr>
              <a:t> del cambio climático</a:t>
            </a:r>
          </a:p>
          <a:p>
            <a:pPr lvl="0"/>
            <a:r>
              <a:rPr lang="it-IT" b="1" dirty="0" err="1" smtClean="0">
                <a:ln w="10541" cmpd="sng">
                  <a:solidFill>
                    <a:schemeClr val="accent1">
                      <a:shade val="88000"/>
                      <a:satMod val="110000"/>
                    </a:schemeClr>
                  </a:solidFill>
                  <a:prstDash val="solid"/>
                </a:ln>
                <a:solidFill>
                  <a:schemeClr val="tx1">
                    <a:lumMod val="95000"/>
                    <a:lumOff val="5000"/>
                  </a:schemeClr>
                </a:solidFill>
              </a:rPr>
              <a:t>-Preservación</a:t>
            </a:r>
            <a:r>
              <a:rPr lang="it-IT" b="1" dirty="0" smtClean="0">
                <a:ln w="10541" cmpd="sng">
                  <a:solidFill>
                    <a:schemeClr val="accent1">
                      <a:shade val="88000"/>
                      <a:satMod val="110000"/>
                    </a:schemeClr>
                  </a:solidFill>
                  <a:prstDash val="solid"/>
                </a:ln>
                <a:solidFill>
                  <a:schemeClr val="tx1">
                    <a:lumMod val="95000"/>
                    <a:lumOff val="5000"/>
                  </a:schemeClr>
                </a:solidFill>
              </a:rPr>
              <a:t> de </a:t>
            </a:r>
            <a:r>
              <a:rPr lang="it-IT" b="1" dirty="0" err="1" smtClean="0">
                <a:ln w="10541" cmpd="sng">
                  <a:solidFill>
                    <a:schemeClr val="accent1">
                      <a:shade val="88000"/>
                      <a:satMod val="110000"/>
                    </a:schemeClr>
                  </a:solidFill>
                  <a:prstDash val="solid"/>
                </a:ln>
                <a:solidFill>
                  <a:schemeClr val="tx1">
                    <a:lumMod val="95000"/>
                    <a:lumOff val="5000"/>
                  </a:schemeClr>
                </a:solidFill>
              </a:rPr>
              <a:t>los</a:t>
            </a:r>
            <a:r>
              <a:rPr lang="it-IT" b="1" dirty="0" smtClean="0">
                <a:ln w="10541" cmpd="sng">
                  <a:solidFill>
                    <a:schemeClr val="accent1">
                      <a:shade val="88000"/>
                      <a:satMod val="110000"/>
                    </a:schemeClr>
                  </a:solidFill>
                  <a:prstDash val="solid"/>
                </a:ln>
                <a:solidFill>
                  <a:schemeClr val="tx1">
                    <a:lumMod val="95000"/>
                    <a:lumOff val="5000"/>
                  </a:schemeClr>
                </a:solidFill>
              </a:rPr>
              <a:t> </a:t>
            </a:r>
            <a:r>
              <a:rPr lang="it-IT" b="1" dirty="0" err="1" smtClean="0">
                <a:ln w="10541" cmpd="sng">
                  <a:solidFill>
                    <a:schemeClr val="accent1">
                      <a:shade val="88000"/>
                      <a:satMod val="110000"/>
                    </a:schemeClr>
                  </a:solidFill>
                  <a:prstDash val="solid"/>
                </a:ln>
                <a:solidFill>
                  <a:schemeClr val="tx1">
                    <a:lumMod val="95000"/>
                    <a:lumOff val="5000"/>
                  </a:schemeClr>
                </a:solidFill>
              </a:rPr>
              <a:t>valores</a:t>
            </a:r>
            <a:r>
              <a:rPr lang="it-IT" b="1" dirty="0" smtClean="0">
                <a:ln w="10541" cmpd="sng">
                  <a:solidFill>
                    <a:schemeClr val="accent1">
                      <a:shade val="88000"/>
                      <a:satMod val="110000"/>
                    </a:schemeClr>
                  </a:solidFill>
                  <a:prstDash val="solid"/>
                </a:ln>
                <a:solidFill>
                  <a:schemeClr val="tx1">
                    <a:lumMod val="95000"/>
                    <a:lumOff val="5000"/>
                  </a:schemeClr>
                </a:solidFill>
              </a:rPr>
              <a:t> </a:t>
            </a:r>
            <a:r>
              <a:rPr lang="it-IT" b="1" dirty="0" err="1" smtClean="0">
                <a:ln w="10541" cmpd="sng">
                  <a:solidFill>
                    <a:schemeClr val="accent1">
                      <a:shade val="88000"/>
                      <a:satMod val="110000"/>
                    </a:schemeClr>
                  </a:solidFill>
                  <a:prstDash val="solid"/>
                </a:ln>
                <a:solidFill>
                  <a:schemeClr val="tx1">
                    <a:lumMod val="95000"/>
                    <a:lumOff val="5000"/>
                  </a:schemeClr>
                </a:solidFill>
              </a:rPr>
              <a:t>culturales</a:t>
            </a:r>
            <a:r>
              <a:rPr lang="it-IT" b="1" dirty="0" smtClean="0">
                <a:ln w="10541" cmpd="sng">
                  <a:solidFill>
                    <a:schemeClr val="accent1">
                      <a:shade val="88000"/>
                      <a:satMod val="110000"/>
                    </a:schemeClr>
                  </a:solidFill>
                  <a:prstDash val="solid"/>
                </a:ln>
                <a:solidFill>
                  <a:schemeClr val="tx1">
                    <a:lumMod val="95000"/>
                    <a:lumOff val="5000"/>
                  </a:schemeClr>
                </a:solidFill>
              </a:rPr>
              <a:t>, la </a:t>
            </a:r>
            <a:r>
              <a:rPr lang="it-IT" b="1" dirty="0" err="1" smtClean="0">
                <a:ln w="10541" cmpd="sng">
                  <a:solidFill>
                    <a:schemeClr val="accent1">
                      <a:shade val="88000"/>
                      <a:satMod val="110000"/>
                    </a:schemeClr>
                  </a:solidFill>
                  <a:prstDash val="solid"/>
                </a:ln>
                <a:solidFill>
                  <a:schemeClr val="tx1">
                    <a:lumMod val="95000"/>
                    <a:lumOff val="5000"/>
                  </a:schemeClr>
                </a:solidFill>
              </a:rPr>
              <a:t>diversidad</a:t>
            </a:r>
            <a:r>
              <a:rPr lang="it-IT" b="1" dirty="0" smtClean="0">
                <a:ln w="10541" cmpd="sng">
                  <a:solidFill>
                    <a:schemeClr val="accent1">
                      <a:shade val="88000"/>
                      <a:satMod val="110000"/>
                    </a:schemeClr>
                  </a:solidFill>
                  <a:prstDash val="solid"/>
                </a:ln>
                <a:solidFill>
                  <a:schemeClr val="tx1">
                    <a:lumMod val="95000"/>
                    <a:lumOff val="5000"/>
                  </a:schemeClr>
                </a:solidFill>
              </a:rPr>
              <a:t> y </a:t>
            </a:r>
            <a:r>
              <a:rPr lang="it-IT" b="1" dirty="0" err="1" smtClean="0">
                <a:ln w="10541" cmpd="sng">
                  <a:solidFill>
                    <a:schemeClr val="accent1">
                      <a:shade val="88000"/>
                      <a:satMod val="110000"/>
                    </a:schemeClr>
                  </a:solidFill>
                  <a:prstDash val="solid"/>
                </a:ln>
                <a:solidFill>
                  <a:schemeClr val="tx1">
                    <a:lumMod val="95000"/>
                    <a:lumOff val="5000"/>
                  </a:schemeClr>
                </a:solidFill>
              </a:rPr>
              <a:t>el</a:t>
            </a:r>
            <a:r>
              <a:rPr lang="it-IT" b="1" dirty="0" smtClean="0">
                <a:ln w="10541" cmpd="sng">
                  <a:solidFill>
                    <a:schemeClr val="accent1">
                      <a:shade val="88000"/>
                      <a:satMod val="110000"/>
                    </a:schemeClr>
                  </a:solidFill>
                  <a:prstDash val="solid"/>
                </a:ln>
                <a:solidFill>
                  <a:schemeClr val="tx1">
                    <a:lumMod val="95000"/>
                    <a:lumOff val="5000"/>
                  </a:schemeClr>
                </a:solidFill>
              </a:rPr>
              <a:t> patrimonio</a:t>
            </a:r>
          </a:p>
          <a:p>
            <a:pPr lvl="0"/>
            <a:r>
              <a:rPr lang="it-IT" b="1" dirty="0" err="1" smtClean="0">
                <a:ln w="10541" cmpd="sng">
                  <a:solidFill>
                    <a:schemeClr val="accent1">
                      <a:shade val="88000"/>
                      <a:satMod val="110000"/>
                    </a:schemeClr>
                  </a:solidFill>
                  <a:prstDash val="solid"/>
                </a:ln>
                <a:solidFill>
                  <a:schemeClr val="tx1">
                    <a:lumMod val="95000"/>
                    <a:lumOff val="5000"/>
                  </a:schemeClr>
                </a:solidFill>
              </a:rPr>
              <a:t>-Entendimiento</a:t>
            </a:r>
            <a:r>
              <a:rPr lang="it-IT" b="1" dirty="0" smtClean="0">
                <a:ln w="10541" cmpd="sng">
                  <a:solidFill>
                    <a:schemeClr val="accent1">
                      <a:shade val="88000"/>
                      <a:satMod val="110000"/>
                    </a:schemeClr>
                  </a:solidFill>
                  <a:prstDash val="solid"/>
                </a:ln>
                <a:solidFill>
                  <a:schemeClr val="tx1">
                    <a:lumMod val="95000"/>
                    <a:lumOff val="5000"/>
                  </a:schemeClr>
                </a:solidFill>
              </a:rPr>
              <a:t> mutuo, </a:t>
            </a:r>
            <a:r>
              <a:rPr lang="it-IT" b="1" dirty="0" err="1" smtClean="0">
                <a:ln w="10541" cmpd="sng">
                  <a:solidFill>
                    <a:schemeClr val="accent1">
                      <a:shade val="88000"/>
                      <a:satMod val="110000"/>
                    </a:schemeClr>
                  </a:solidFill>
                  <a:prstDash val="solid"/>
                </a:ln>
                <a:solidFill>
                  <a:schemeClr val="tx1">
                    <a:lumMod val="95000"/>
                    <a:lumOff val="5000"/>
                  </a:schemeClr>
                </a:solidFill>
              </a:rPr>
              <a:t>paz</a:t>
            </a:r>
            <a:r>
              <a:rPr lang="it-IT" b="1" dirty="0" smtClean="0">
                <a:ln w="10541" cmpd="sng">
                  <a:solidFill>
                    <a:schemeClr val="accent1">
                      <a:shade val="88000"/>
                      <a:satMod val="110000"/>
                    </a:schemeClr>
                  </a:solidFill>
                  <a:prstDash val="solid"/>
                </a:ln>
                <a:solidFill>
                  <a:schemeClr val="tx1">
                    <a:lumMod val="95000"/>
                    <a:lumOff val="5000"/>
                  </a:schemeClr>
                </a:solidFill>
              </a:rPr>
              <a:t> y </a:t>
            </a:r>
            <a:r>
              <a:rPr lang="it-IT" b="1" dirty="0" err="1" smtClean="0">
                <a:ln w="10541" cmpd="sng">
                  <a:solidFill>
                    <a:schemeClr val="accent1">
                      <a:shade val="88000"/>
                      <a:satMod val="110000"/>
                    </a:schemeClr>
                  </a:solidFill>
                  <a:prstDash val="solid"/>
                </a:ln>
                <a:solidFill>
                  <a:schemeClr val="tx1">
                    <a:lumMod val="95000"/>
                    <a:lumOff val="5000"/>
                  </a:schemeClr>
                </a:solidFill>
              </a:rPr>
              <a:t>seguridad</a:t>
            </a:r>
            <a:endParaRPr lang="it-IT" b="1" dirty="0" smtClean="0">
              <a:ln w="10541" cmpd="sng">
                <a:solidFill>
                  <a:schemeClr val="accent1">
                    <a:shade val="88000"/>
                    <a:satMod val="110000"/>
                  </a:schemeClr>
                </a:solidFill>
                <a:prstDash val="solid"/>
              </a:ln>
              <a:solidFill>
                <a:schemeClr val="tx1">
                  <a:lumMod val="95000"/>
                  <a:lumOff val="5000"/>
                </a:schemeClr>
              </a:solidFill>
            </a:endParaRPr>
          </a:p>
        </p:txBody>
      </p:sp>
      <p:sp>
        <p:nvSpPr>
          <p:cNvPr id="9" name="CasellaDiTesto 8"/>
          <p:cNvSpPr txBox="1"/>
          <p:nvPr/>
        </p:nvSpPr>
        <p:spPr>
          <a:xfrm>
            <a:off x="0" y="182880"/>
            <a:ext cx="7010400" cy="4062651"/>
          </a:xfrm>
          <a:prstGeom prst="rect">
            <a:avLst/>
          </a:prstGeom>
          <a:noFill/>
        </p:spPr>
        <p:txBody>
          <a:bodyPr wrap="square" rtlCol="0">
            <a:spAutoFit/>
          </a:bodyPr>
          <a:lstStyle/>
          <a:p>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Hace</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algunos</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días</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en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el</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marco de la feria de turismo FITUR en Madrid, se ha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presentado</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oficialmente</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El</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Año</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Internacional</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del Turismo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Sostenible</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para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el</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Desarrollo</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en 2017,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que</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fue</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proclamado</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por la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Asamblea</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General</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de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Naciones</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Unidas</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en 2015.</a:t>
            </a:r>
            <a:b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b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Su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objetivo</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es</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crear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reconocimiento</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sobre</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la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importancia</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de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lograr</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un turismo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más</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sostenible</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involucrando</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a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los</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gobiernos</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la industria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turística</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y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los</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propios</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viajeros</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en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desarrollar</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acciones</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encaminadas</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a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ello</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Es</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fundamental</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lograr</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que</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el</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turismo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sea</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un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catalizador</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para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cambios</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positivos</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en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las</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sociedades</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donde se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desarrolla</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a:t>
            </a:r>
            <a:b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b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El</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Año</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internacional</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del Turismo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Sostenible</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promoverá</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el</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rol</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del turismo en 5 </a:t>
            </a:r>
            <a:r>
              <a:rPr lang="it-IT" sz="2000" dirty="0" err="1"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áreas</a:t>
            </a:r>
            <a:r>
              <a:rPr lang="it-IT" sz="2000"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clave:</a:t>
            </a:r>
            <a: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it-IT" dirty="0"/>
          </a:p>
        </p:txBody>
      </p:sp>
    </p:spTree>
    <p:extLst>
      <p:ext uri="{BB962C8B-B14F-4D97-AF65-F5344CB8AC3E}">
        <p14:creationId xmlns="" xmlns:p14="http://schemas.microsoft.com/office/powerpoint/2010/main" val="2108602995"/>
      </p:ext>
    </p:extLst>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1000" b="-3000"/>
          </a:stretch>
        </a:blipFill>
        <a:effectLst/>
      </p:bgPr>
    </p:bg>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1697160" y="1659840"/>
            <a:ext cx="6136200" cy="3460800"/>
          </a:xfrm>
          <a:prstGeom prst="rect">
            <a:avLst/>
          </a:prstGeom>
        </p:spPr>
        <p:txBody>
          <a:bodyPr lIns="91425" tIns="91425" rIns="91425" bIns="91425" anchor="ctr" anchorCtr="0">
            <a:noAutofit/>
          </a:bodyPr>
          <a:lstStyle/>
          <a:p>
            <a:pPr lvl="0">
              <a:spcBef>
                <a:spcPts val="0"/>
              </a:spcBef>
              <a:buNone/>
            </a:pPr>
            <a:r>
              <a:rPr lang="it" sz="3300" b="1" dirty="0">
                <a:solidFill>
                  <a:schemeClr val="tx1">
                    <a:lumMod val="95000"/>
                    <a:lumOff val="5000"/>
                  </a:schemeClr>
                </a:solidFill>
                <a:latin typeface="Times New Roman" pitchFamily="18" charset="0"/>
                <a:ea typeface="Cambria"/>
                <a:cs typeface="Times New Roman" pitchFamily="18" charset="0"/>
                <a:sym typeface="Cambria"/>
              </a:rPr>
              <a:t>El </a:t>
            </a:r>
            <a:r>
              <a:rPr lang="it" sz="3300" b="1" u="sng" dirty="0">
                <a:solidFill>
                  <a:schemeClr val="tx1">
                    <a:lumMod val="95000"/>
                    <a:lumOff val="5000"/>
                  </a:schemeClr>
                </a:solidFill>
                <a:latin typeface="Times New Roman" pitchFamily="18" charset="0"/>
                <a:ea typeface="Cambria"/>
                <a:cs typeface="Times New Roman" pitchFamily="18" charset="0"/>
                <a:sym typeface="Cambria"/>
              </a:rPr>
              <a:t>turismo sostenible</a:t>
            </a:r>
            <a:r>
              <a:rPr lang="it" sz="3300" b="1" dirty="0">
                <a:solidFill>
                  <a:schemeClr val="tx1">
                    <a:lumMod val="95000"/>
                    <a:lumOff val="5000"/>
                  </a:schemeClr>
                </a:solidFill>
                <a:latin typeface="Times New Roman" pitchFamily="18" charset="0"/>
                <a:ea typeface="Cambria"/>
                <a:cs typeface="Times New Roman" pitchFamily="18" charset="0"/>
                <a:sym typeface="Cambria"/>
              </a:rPr>
              <a:t>  es aquél que engloba las actividades turísticas respetuosas con el medio natural, cultural y social; así como con los valores de la comunidad visitada. </a:t>
            </a:r>
            <a:r>
              <a:rPr lang="it" sz="3300" dirty="0">
                <a:solidFill>
                  <a:schemeClr val="tx1">
                    <a:lumMod val="95000"/>
                    <a:lumOff val="5000"/>
                  </a:schemeClr>
                </a:solidFill>
                <a:latin typeface="Times New Roman" pitchFamily="18" charset="0"/>
                <a:ea typeface="Cambria"/>
                <a:cs typeface="Times New Roman" pitchFamily="18" charset="0"/>
                <a:sym typeface="Cambria"/>
              </a:rPr>
              <a:t/>
            </a:r>
            <a:br>
              <a:rPr lang="it" sz="3300" dirty="0">
                <a:solidFill>
                  <a:schemeClr val="tx1">
                    <a:lumMod val="95000"/>
                    <a:lumOff val="5000"/>
                  </a:schemeClr>
                </a:solidFill>
                <a:latin typeface="Times New Roman" pitchFamily="18" charset="0"/>
                <a:ea typeface="Cambria"/>
                <a:cs typeface="Times New Roman" pitchFamily="18" charset="0"/>
                <a:sym typeface="Cambria"/>
              </a:rPr>
            </a:br>
            <a:endParaRPr lang="it" sz="3300" dirty="0">
              <a:solidFill>
                <a:schemeClr val="tx1">
                  <a:lumMod val="95000"/>
                  <a:lumOff val="5000"/>
                </a:schemeClr>
              </a:solidFill>
              <a:latin typeface="Times New Roman" pitchFamily="18" charset="0"/>
              <a:ea typeface="Cambria"/>
              <a:cs typeface="Times New Roman" pitchFamily="18" charset="0"/>
              <a:sym typeface="Cambria"/>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alphaModFix amt="5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9463" y="485250"/>
            <a:ext cx="7583487" cy="1044388"/>
          </a:xfrm>
        </p:spPr>
        <p:txBody>
          <a:bodyPr>
            <a:normAutofit fontScale="90000"/>
          </a:bodyPr>
          <a:lstStyle/>
          <a:p>
            <a:r>
              <a:rPr lang="it-IT" b="1" spc="-20" dirty="0">
                <a:solidFill>
                  <a:srgbClr val="1D2129"/>
                </a:solidFill>
                <a:effectLst>
                  <a:outerShdw blurRad="38100" dist="38100" dir="2700000" algn="tl">
                    <a:srgbClr val="000000">
                      <a:alpha val="43137"/>
                    </a:srgbClr>
                  </a:outerShdw>
                </a:effectLst>
                <a:latin typeface="Times New Roman" pitchFamily="18" charset="0"/>
                <a:ea typeface="ＭＳ 明朝"/>
                <a:cs typeface="Times New Roman" pitchFamily="18" charset="0"/>
              </a:rPr>
              <a:t>¿</a:t>
            </a:r>
            <a:r>
              <a:rPr lang="it-IT" b="1" spc="-20" dirty="0" err="1">
                <a:solidFill>
                  <a:srgbClr val="1D2129"/>
                </a:solidFill>
                <a:effectLst>
                  <a:outerShdw blurRad="38100" dist="38100" dir="2700000" algn="tl">
                    <a:srgbClr val="000000">
                      <a:alpha val="43137"/>
                    </a:srgbClr>
                  </a:outerShdw>
                </a:effectLst>
                <a:latin typeface="Times New Roman" pitchFamily="18" charset="0"/>
                <a:ea typeface="ＭＳ 明朝"/>
                <a:cs typeface="Times New Roman" pitchFamily="18" charset="0"/>
              </a:rPr>
              <a:t>Que</a:t>
            </a:r>
            <a:r>
              <a:rPr lang="it-IT" b="1" spc="-20" dirty="0">
                <a:solidFill>
                  <a:srgbClr val="1D2129"/>
                </a:solidFill>
                <a:effectLst>
                  <a:outerShdw blurRad="38100" dist="38100" dir="2700000" algn="tl">
                    <a:srgbClr val="000000">
                      <a:alpha val="43137"/>
                    </a:srgbClr>
                  </a:outerShdw>
                </a:effectLst>
                <a:latin typeface="Times New Roman" pitchFamily="18" charset="0"/>
                <a:ea typeface="ＭＳ 明朝"/>
                <a:cs typeface="Times New Roman" pitchFamily="18" charset="0"/>
              </a:rPr>
              <a:t> es </a:t>
            </a:r>
            <a:r>
              <a:rPr lang="it-IT" b="1" spc="-20" dirty="0" err="1">
                <a:solidFill>
                  <a:srgbClr val="1D2129"/>
                </a:solidFill>
                <a:effectLst>
                  <a:outerShdw blurRad="38100" dist="38100" dir="2700000" algn="tl">
                    <a:srgbClr val="000000">
                      <a:alpha val="43137"/>
                    </a:srgbClr>
                  </a:outerShdw>
                </a:effectLst>
                <a:latin typeface="Times New Roman" pitchFamily="18" charset="0"/>
                <a:ea typeface="ＭＳ 明朝"/>
                <a:cs typeface="Times New Roman" pitchFamily="18" charset="0"/>
              </a:rPr>
              <a:t>exactamente</a:t>
            </a:r>
            <a:r>
              <a:rPr lang="it-IT" b="1" spc="-20" dirty="0">
                <a:solidFill>
                  <a:srgbClr val="1D2129"/>
                </a:solidFill>
                <a:effectLst>
                  <a:outerShdw blurRad="38100" dist="38100" dir="2700000" algn="tl">
                    <a:srgbClr val="000000">
                      <a:alpha val="43137"/>
                    </a:srgbClr>
                  </a:outerShdw>
                </a:effectLst>
                <a:latin typeface="Times New Roman" pitchFamily="18" charset="0"/>
                <a:ea typeface="ＭＳ 明朝"/>
                <a:cs typeface="Times New Roman" pitchFamily="18" charset="0"/>
              </a:rPr>
              <a:t> ecoturismo? </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1014156" y="2625208"/>
            <a:ext cx="7672643" cy="3500955"/>
          </a:xfrm>
        </p:spPr>
        <p:txBody>
          <a:bodyPr>
            <a:normAutofit lnSpcReduction="10000"/>
          </a:bodyPr>
          <a:lstStyle/>
          <a:p>
            <a:r>
              <a:rPr lang="it-IT" spc="-20" dirty="0">
                <a:solidFill>
                  <a:srgbClr val="1D2129"/>
                </a:solidFill>
                <a:latin typeface="Times New Roman" pitchFamily="18" charset="0"/>
                <a:ea typeface="ＭＳ 明朝"/>
                <a:cs typeface="Times New Roman" pitchFamily="18" charset="0"/>
              </a:rPr>
              <a:t>E</a:t>
            </a:r>
            <a:r>
              <a:rPr lang="it-IT" spc="-20" dirty="0" smtClean="0">
                <a:solidFill>
                  <a:srgbClr val="1D2129"/>
                </a:solidFill>
                <a:latin typeface="Times New Roman" pitchFamily="18" charset="0"/>
                <a:ea typeface="ＭＳ 明朝"/>
                <a:cs typeface="Times New Roman" pitchFamily="18" charset="0"/>
              </a:rPr>
              <a:t>s </a:t>
            </a:r>
            <a:r>
              <a:rPr lang="it-IT" spc="-20" dirty="0">
                <a:solidFill>
                  <a:srgbClr val="1D2129"/>
                </a:solidFill>
                <a:latin typeface="Times New Roman" pitchFamily="18" charset="0"/>
                <a:ea typeface="ＭＳ 明朝"/>
                <a:cs typeface="Times New Roman" pitchFamily="18" charset="0"/>
              </a:rPr>
              <a:t>un </a:t>
            </a:r>
            <a:r>
              <a:rPr lang="it-IT" spc="-20" dirty="0" err="1">
                <a:solidFill>
                  <a:srgbClr val="1D2129"/>
                </a:solidFill>
                <a:latin typeface="Times New Roman" pitchFamily="18" charset="0"/>
                <a:ea typeface="ＭＳ 明朝"/>
                <a:cs typeface="Times New Roman" pitchFamily="18" charset="0"/>
              </a:rPr>
              <a:t>viaje</a:t>
            </a:r>
            <a:r>
              <a:rPr lang="it-IT" spc="-20" dirty="0">
                <a:solidFill>
                  <a:srgbClr val="1D2129"/>
                </a:solidFill>
                <a:latin typeface="Times New Roman" pitchFamily="18" charset="0"/>
                <a:ea typeface="ＭＳ 明朝"/>
                <a:cs typeface="Times New Roman" pitchFamily="18" charset="0"/>
              </a:rPr>
              <a:t> a </a:t>
            </a:r>
            <a:r>
              <a:rPr lang="it-IT" spc="-20" dirty="0" err="1">
                <a:solidFill>
                  <a:srgbClr val="1D2129"/>
                </a:solidFill>
                <a:latin typeface="Times New Roman" pitchFamily="18" charset="0"/>
                <a:ea typeface="ＭＳ 明朝"/>
                <a:cs typeface="Times New Roman" pitchFamily="18" charset="0"/>
              </a:rPr>
              <a:t>áreas</a:t>
            </a:r>
            <a:r>
              <a:rPr lang="it-IT" spc="-20" dirty="0">
                <a:solidFill>
                  <a:srgbClr val="1D2129"/>
                </a:solidFill>
                <a:latin typeface="Times New Roman" pitchFamily="18" charset="0"/>
                <a:ea typeface="ＭＳ 明朝"/>
                <a:cs typeface="Times New Roman" pitchFamily="18" charset="0"/>
              </a:rPr>
              <a:t> </a:t>
            </a:r>
            <a:r>
              <a:rPr lang="it-IT" spc="-20" dirty="0" err="1">
                <a:solidFill>
                  <a:srgbClr val="1D2129"/>
                </a:solidFill>
                <a:latin typeface="Times New Roman" pitchFamily="18" charset="0"/>
                <a:ea typeface="ＭＳ 明朝"/>
                <a:cs typeface="Times New Roman" pitchFamily="18" charset="0"/>
              </a:rPr>
              <a:t>naturales</a:t>
            </a:r>
            <a:r>
              <a:rPr lang="it-IT" spc="-20" dirty="0">
                <a:solidFill>
                  <a:srgbClr val="1D2129"/>
                </a:solidFill>
                <a:latin typeface="Times New Roman" pitchFamily="18" charset="0"/>
                <a:ea typeface="ＭＳ 明朝"/>
                <a:cs typeface="Times New Roman" pitchFamily="18" charset="0"/>
              </a:rPr>
              <a:t> </a:t>
            </a:r>
            <a:r>
              <a:rPr lang="it-IT" spc="-20" dirty="0" err="1">
                <a:solidFill>
                  <a:srgbClr val="1D2129"/>
                </a:solidFill>
                <a:latin typeface="Times New Roman" pitchFamily="18" charset="0"/>
                <a:ea typeface="ＭＳ 明朝"/>
                <a:cs typeface="Times New Roman" pitchFamily="18" charset="0"/>
              </a:rPr>
              <a:t>que</a:t>
            </a:r>
            <a:r>
              <a:rPr lang="it-IT" spc="-20" dirty="0">
                <a:solidFill>
                  <a:srgbClr val="1D2129"/>
                </a:solidFill>
                <a:latin typeface="Times New Roman" pitchFamily="18" charset="0"/>
                <a:ea typeface="ＭＳ 明朝"/>
                <a:cs typeface="Times New Roman" pitchFamily="18" charset="0"/>
              </a:rPr>
              <a:t> </a:t>
            </a:r>
            <a:r>
              <a:rPr lang="it-IT" spc="-20" dirty="0" err="1">
                <a:solidFill>
                  <a:srgbClr val="1D2129"/>
                </a:solidFill>
                <a:latin typeface="Times New Roman" pitchFamily="18" charset="0"/>
                <a:ea typeface="ＭＳ 明朝"/>
                <a:cs typeface="Times New Roman" pitchFamily="18" charset="0"/>
              </a:rPr>
              <a:t>respeta</a:t>
            </a:r>
            <a:r>
              <a:rPr lang="it-IT" spc="-20" dirty="0">
                <a:solidFill>
                  <a:srgbClr val="1D2129"/>
                </a:solidFill>
                <a:latin typeface="Times New Roman" pitchFamily="18" charset="0"/>
                <a:ea typeface="ＭＳ 明朝"/>
                <a:cs typeface="Times New Roman" pitchFamily="18" charset="0"/>
              </a:rPr>
              <a:t> </a:t>
            </a:r>
            <a:r>
              <a:rPr lang="it-IT" spc="-20" dirty="0" err="1">
                <a:solidFill>
                  <a:srgbClr val="1D2129"/>
                </a:solidFill>
                <a:latin typeface="Times New Roman" pitchFamily="18" charset="0"/>
                <a:ea typeface="ＭＳ 明朝"/>
                <a:cs typeface="Times New Roman" pitchFamily="18" charset="0"/>
              </a:rPr>
              <a:t>el</a:t>
            </a:r>
            <a:r>
              <a:rPr lang="it-IT" spc="-20" dirty="0">
                <a:solidFill>
                  <a:srgbClr val="1D2129"/>
                </a:solidFill>
                <a:latin typeface="Times New Roman" pitchFamily="18" charset="0"/>
                <a:ea typeface="ＭＳ 明朝"/>
                <a:cs typeface="Times New Roman" pitchFamily="18" charset="0"/>
              </a:rPr>
              <a:t> ambiente y </a:t>
            </a:r>
            <a:r>
              <a:rPr lang="it-IT" spc="-20" dirty="0" err="1">
                <a:solidFill>
                  <a:srgbClr val="1D2129"/>
                </a:solidFill>
                <a:latin typeface="Times New Roman" pitchFamily="18" charset="0"/>
                <a:ea typeface="ＭＳ 明朝"/>
                <a:cs typeface="Times New Roman" pitchFamily="18" charset="0"/>
              </a:rPr>
              <a:t>además</a:t>
            </a:r>
            <a:r>
              <a:rPr lang="it-IT" spc="-20" dirty="0">
                <a:solidFill>
                  <a:srgbClr val="1D2129"/>
                </a:solidFill>
                <a:latin typeface="Times New Roman" pitchFamily="18" charset="0"/>
                <a:ea typeface="ＭＳ 明朝"/>
                <a:cs typeface="Times New Roman" pitchFamily="18" charset="0"/>
              </a:rPr>
              <a:t> </a:t>
            </a:r>
            <a:r>
              <a:rPr lang="it-IT" spc="-20" dirty="0" err="1">
                <a:solidFill>
                  <a:srgbClr val="1D2129"/>
                </a:solidFill>
                <a:latin typeface="Times New Roman" pitchFamily="18" charset="0"/>
                <a:ea typeface="ＭＳ 明朝"/>
                <a:cs typeface="Times New Roman" pitchFamily="18" charset="0"/>
              </a:rPr>
              <a:t>satisface</a:t>
            </a:r>
            <a:r>
              <a:rPr lang="it-IT" spc="-20" dirty="0">
                <a:solidFill>
                  <a:srgbClr val="1D2129"/>
                </a:solidFill>
                <a:latin typeface="Times New Roman" pitchFamily="18" charset="0"/>
                <a:ea typeface="ＭＳ 明朝"/>
                <a:cs typeface="Times New Roman" pitchFamily="18" charset="0"/>
              </a:rPr>
              <a:t> a </a:t>
            </a:r>
            <a:r>
              <a:rPr lang="it-IT" spc="-20" dirty="0" err="1">
                <a:solidFill>
                  <a:srgbClr val="1D2129"/>
                </a:solidFill>
                <a:latin typeface="Times New Roman" pitchFamily="18" charset="0"/>
                <a:ea typeface="ＭＳ 明朝"/>
                <a:cs typeface="Times New Roman" pitchFamily="18" charset="0"/>
              </a:rPr>
              <a:t>los</a:t>
            </a:r>
            <a:r>
              <a:rPr lang="it-IT" spc="-20" dirty="0">
                <a:solidFill>
                  <a:srgbClr val="1D2129"/>
                </a:solidFill>
                <a:latin typeface="Times New Roman" pitchFamily="18" charset="0"/>
                <a:ea typeface="ＭＳ 明朝"/>
                <a:cs typeface="Times New Roman" pitchFamily="18" charset="0"/>
              </a:rPr>
              <a:t> </a:t>
            </a:r>
            <a:r>
              <a:rPr lang="it-IT" spc="-20" dirty="0" err="1">
                <a:solidFill>
                  <a:srgbClr val="1D2129"/>
                </a:solidFill>
                <a:latin typeface="Times New Roman" pitchFamily="18" charset="0"/>
                <a:ea typeface="ＭＳ 明朝"/>
                <a:cs typeface="Times New Roman" pitchFamily="18" charset="0"/>
              </a:rPr>
              <a:t>visitantes</a:t>
            </a:r>
            <a:r>
              <a:rPr lang="it-IT" spc="-20" dirty="0">
                <a:solidFill>
                  <a:srgbClr val="1D2129"/>
                </a:solidFill>
                <a:latin typeface="Times New Roman" pitchFamily="18" charset="0"/>
                <a:ea typeface="ＭＳ 明朝"/>
                <a:cs typeface="Times New Roman" pitchFamily="18" charset="0"/>
              </a:rPr>
              <a:t> y </a:t>
            </a:r>
            <a:r>
              <a:rPr lang="it-IT" spc="-20" dirty="0" err="1">
                <a:solidFill>
                  <a:srgbClr val="1D2129"/>
                </a:solidFill>
                <a:latin typeface="Times New Roman" pitchFamily="18" charset="0"/>
                <a:ea typeface="ＭＳ 明朝"/>
                <a:cs typeface="Times New Roman" pitchFamily="18" charset="0"/>
              </a:rPr>
              <a:t>contribuye</a:t>
            </a:r>
            <a:r>
              <a:rPr lang="it-IT" spc="-20" dirty="0">
                <a:solidFill>
                  <a:srgbClr val="1D2129"/>
                </a:solidFill>
                <a:latin typeface="Times New Roman" pitchFamily="18" charset="0"/>
                <a:ea typeface="ＭＳ 明朝"/>
                <a:cs typeface="Times New Roman" pitchFamily="18" charset="0"/>
              </a:rPr>
              <a:t> al </a:t>
            </a:r>
            <a:r>
              <a:rPr lang="it-IT" spc="-20" dirty="0" err="1">
                <a:solidFill>
                  <a:srgbClr val="1D2129"/>
                </a:solidFill>
                <a:latin typeface="Times New Roman" pitchFamily="18" charset="0"/>
                <a:ea typeface="ＭＳ 明朝"/>
                <a:cs typeface="Times New Roman" pitchFamily="18" charset="0"/>
              </a:rPr>
              <a:t>bienestar</a:t>
            </a:r>
            <a:r>
              <a:rPr lang="it-IT" spc="-20" dirty="0">
                <a:solidFill>
                  <a:srgbClr val="1D2129"/>
                </a:solidFill>
                <a:latin typeface="Times New Roman" pitchFamily="18" charset="0"/>
                <a:ea typeface="ＭＳ 明朝"/>
                <a:cs typeface="Times New Roman" pitchFamily="18" charset="0"/>
              </a:rPr>
              <a:t> de la </a:t>
            </a:r>
            <a:r>
              <a:rPr lang="it-IT" spc="-20" dirty="0" err="1">
                <a:solidFill>
                  <a:srgbClr val="1D2129"/>
                </a:solidFill>
                <a:latin typeface="Times New Roman" pitchFamily="18" charset="0"/>
                <a:ea typeface="ＭＳ 明朝"/>
                <a:cs typeface="Times New Roman" pitchFamily="18" charset="0"/>
              </a:rPr>
              <a:t>población</a:t>
            </a:r>
            <a:r>
              <a:rPr lang="it-IT" spc="-20" dirty="0">
                <a:solidFill>
                  <a:srgbClr val="1D2129"/>
                </a:solidFill>
                <a:latin typeface="Times New Roman" pitchFamily="18" charset="0"/>
                <a:ea typeface="ＭＳ 明朝"/>
                <a:cs typeface="Times New Roman" pitchFamily="18" charset="0"/>
              </a:rPr>
              <a:t> </a:t>
            </a:r>
            <a:r>
              <a:rPr lang="it-IT" spc="-20" dirty="0" err="1">
                <a:solidFill>
                  <a:srgbClr val="1D2129"/>
                </a:solidFill>
                <a:latin typeface="Times New Roman" pitchFamily="18" charset="0"/>
                <a:ea typeface="ＭＳ 明朝"/>
                <a:cs typeface="Times New Roman" pitchFamily="18" charset="0"/>
              </a:rPr>
              <a:t>local</a:t>
            </a:r>
            <a:r>
              <a:rPr lang="it-IT" spc="-20" dirty="0">
                <a:solidFill>
                  <a:srgbClr val="1D2129"/>
                </a:solidFill>
                <a:latin typeface="Times New Roman" pitchFamily="18" charset="0"/>
                <a:ea typeface="ＭＳ 明朝"/>
                <a:cs typeface="Times New Roman" pitchFamily="18" charset="0"/>
              </a:rPr>
              <a:t>.</a:t>
            </a:r>
            <a:r>
              <a:rPr lang="it-IT"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it-IT" smtClean="0">
                <a:hlinkClick r:id="rId3"/>
              </a:rPr>
              <a:t>https://www.youtube.com/watch?v=pHszR0R0_a4</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3589563897"/>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3000" r="-23000"/>
          </a:stretch>
        </a:blipFill>
        <a:effectLst/>
      </p:bgPr>
    </p:bg>
    <p:spTree>
      <p:nvGrpSpPr>
        <p:cNvPr id="1" name="Shape 58"/>
        <p:cNvGrpSpPr/>
        <p:nvPr/>
      </p:nvGrpSpPr>
      <p:grpSpPr>
        <a:xfrm>
          <a:off x="0" y="0"/>
          <a:ext cx="0" cy="0"/>
          <a:chOff x="0" y="0"/>
          <a:chExt cx="0" cy="0"/>
        </a:xfrm>
      </p:grpSpPr>
      <p:sp>
        <p:nvSpPr>
          <p:cNvPr id="59" name="Shape 59"/>
          <p:cNvSpPr txBox="1"/>
          <p:nvPr/>
        </p:nvSpPr>
        <p:spPr>
          <a:xfrm>
            <a:off x="0" y="846267"/>
            <a:ext cx="9054900" cy="6011800"/>
          </a:xfrm>
          <a:prstGeom prst="rect">
            <a:avLst/>
          </a:prstGeom>
          <a:noFill/>
          <a:ln>
            <a:noFill/>
          </a:ln>
        </p:spPr>
        <p:txBody>
          <a:bodyPr lIns="91425" tIns="91425" rIns="91425" bIns="91425" anchor="t" anchorCtr="0">
            <a:noAutofit/>
          </a:bodyPr>
          <a:lstStyle/>
          <a:p>
            <a:pPr lvl="0">
              <a:spcBef>
                <a:spcPts val="0"/>
              </a:spcBef>
              <a:buNone/>
            </a:pPr>
            <a:r>
              <a:rPr lang="it" sz="2400" dirty="0">
                <a:solidFill>
                  <a:schemeClr val="tx1">
                    <a:lumMod val="95000"/>
                    <a:lumOff val="5000"/>
                  </a:schemeClr>
                </a:solidFill>
                <a:latin typeface="Times New Roman" pitchFamily="18" charset="0"/>
                <a:ea typeface="Cambria"/>
                <a:cs typeface="Times New Roman" pitchFamily="18" charset="0"/>
                <a:sym typeface="Cambria"/>
              </a:rPr>
              <a:t>En el contexto europeo, España es el país con mayor número de destinos turísticos ecológicos de Europa. En concreto, tiene el 50% de todas las zonas ecológicas certificadas de Europa, según ha publicado Europapress. </a:t>
            </a:r>
            <a:br>
              <a:rPr lang="it" sz="2400" dirty="0">
                <a:solidFill>
                  <a:schemeClr val="tx1">
                    <a:lumMod val="95000"/>
                    <a:lumOff val="5000"/>
                  </a:schemeClr>
                </a:solidFill>
                <a:latin typeface="Times New Roman" pitchFamily="18" charset="0"/>
                <a:ea typeface="Cambria"/>
                <a:cs typeface="Times New Roman" pitchFamily="18" charset="0"/>
                <a:sym typeface="Cambria"/>
              </a:rPr>
            </a:br>
            <a:r>
              <a:rPr lang="it" sz="2400" dirty="0">
                <a:solidFill>
                  <a:schemeClr val="tx1">
                    <a:lumMod val="95000"/>
                    <a:lumOff val="5000"/>
                  </a:schemeClr>
                </a:solidFill>
                <a:latin typeface="Times New Roman" pitchFamily="18" charset="0"/>
                <a:ea typeface="Cambria"/>
                <a:cs typeface="Times New Roman" pitchFamily="18" charset="0"/>
                <a:sym typeface="Cambria"/>
              </a:rPr>
              <a:t/>
            </a:r>
            <a:br>
              <a:rPr lang="it" sz="2400" dirty="0">
                <a:solidFill>
                  <a:schemeClr val="tx1">
                    <a:lumMod val="95000"/>
                    <a:lumOff val="5000"/>
                  </a:schemeClr>
                </a:solidFill>
                <a:latin typeface="Times New Roman" pitchFamily="18" charset="0"/>
                <a:ea typeface="Cambria"/>
                <a:cs typeface="Times New Roman" pitchFamily="18" charset="0"/>
                <a:sym typeface="Cambria"/>
              </a:rPr>
            </a:br>
            <a:r>
              <a:rPr lang="it" sz="2400" dirty="0">
                <a:solidFill>
                  <a:schemeClr val="tx1">
                    <a:lumMod val="95000"/>
                    <a:lumOff val="5000"/>
                  </a:schemeClr>
                </a:solidFill>
                <a:latin typeface="Times New Roman" pitchFamily="18" charset="0"/>
                <a:ea typeface="Cambria"/>
                <a:cs typeface="Times New Roman" pitchFamily="18" charset="0"/>
                <a:sym typeface="Cambria"/>
              </a:rPr>
              <a:t>Andalucía registra un total de 20 espacios naturales certificados por la Unión Europea, y es la región española que ofrece una mayor oferta para disfrutar del turismo ecológico. Dentro de esta comunidad, Jaén ha sido señalada como la región española con un turismo rural más sostenible en un estudio llevado a cabo por la Universidad Pablo de Olavide de Sevilla. </a:t>
            </a:r>
            <a:br>
              <a:rPr lang="it" sz="2400" dirty="0">
                <a:solidFill>
                  <a:schemeClr val="tx1">
                    <a:lumMod val="95000"/>
                    <a:lumOff val="5000"/>
                  </a:schemeClr>
                </a:solidFill>
                <a:latin typeface="Times New Roman" pitchFamily="18" charset="0"/>
                <a:ea typeface="Cambria"/>
                <a:cs typeface="Times New Roman" pitchFamily="18" charset="0"/>
                <a:sym typeface="Cambria"/>
              </a:rPr>
            </a:br>
            <a:r>
              <a:rPr lang="it" sz="2400" dirty="0">
                <a:solidFill>
                  <a:schemeClr val="tx1">
                    <a:lumMod val="95000"/>
                    <a:lumOff val="5000"/>
                  </a:schemeClr>
                </a:solidFill>
                <a:latin typeface="Times New Roman" pitchFamily="18" charset="0"/>
                <a:ea typeface="Cambria"/>
                <a:cs typeface="Times New Roman" pitchFamily="18" charset="0"/>
                <a:sym typeface="Cambria"/>
              </a:rPr>
              <a:t/>
            </a:r>
            <a:br>
              <a:rPr lang="it" sz="2400" dirty="0">
                <a:solidFill>
                  <a:schemeClr val="tx1">
                    <a:lumMod val="95000"/>
                    <a:lumOff val="5000"/>
                  </a:schemeClr>
                </a:solidFill>
                <a:latin typeface="Times New Roman" pitchFamily="18" charset="0"/>
                <a:ea typeface="Cambria"/>
                <a:cs typeface="Times New Roman" pitchFamily="18" charset="0"/>
                <a:sym typeface="Cambria"/>
              </a:rPr>
            </a:br>
            <a:r>
              <a:rPr lang="it" sz="2400" dirty="0">
                <a:solidFill>
                  <a:schemeClr val="tx1">
                    <a:lumMod val="95000"/>
                    <a:lumOff val="5000"/>
                  </a:schemeClr>
                </a:solidFill>
                <a:latin typeface="Times New Roman" pitchFamily="18" charset="0"/>
                <a:ea typeface="Cambria"/>
                <a:cs typeface="Times New Roman" pitchFamily="18" charset="0"/>
                <a:sym typeface="Cambria"/>
              </a:rPr>
              <a:t>Castilla y León ocupa la segunda posición en el ranking (con cinco espacios naturales certificados) y, en el norte de España, destaca Asturias, que cuenta con dos espacios naturales certificados por la UE: el Parque Natural de Somiedo y el Parque Natural de Redes.</a:t>
            </a:r>
          </a:p>
        </p:txBody>
      </p:sp>
      <p:sp>
        <p:nvSpPr>
          <p:cNvPr id="60" name="Shape 60"/>
          <p:cNvSpPr txBox="1">
            <a:spLocks noGrp="1"/>
          </p:cNvSpPr>
          <p:nvPr>
            <p:ph type="title"/>
          </p:nvPr>
        </p:nvSpPr>
        <p:spPr>
          <a:xfrm>
            <a:off x="311700" y="82667"/>
            <a:ext cx="8520600" cy="763600"/>
          </a:xfrm>
          <a:prstGeom prst="rect">
            <a:avLst/>
          </a:prstGeom>
        </p:spPr>
        <p:txBody>
          <a:bodyPr lIns="91425" tIns="91425" rIns="91425" bIns="91425" anchor="t" anchorCtr="0">
            <a:noAutofit/>
          </a:bodyPr>
          <a:lstStyle/>
          <a:p>
            <a:pPr lvl="0" algn="ctr" rtl="0">
              <a:spcBef>
                <a:spcPts val="0"/>
              </a:spcBef>
              <a:buNone/>
            </a:pPr>
            <a:r>
              <a:rPr lang="it" dirty="0">
                <a:solidFill>
                  <a:schemeClr val="tx1">
                    <a:lumMod val="95000"/>
                    <a:lumOff val="5000"/>
                  </a:schemeClr>
                </a:solidFill>
                <a:latin typeface="Cambria"/>
                <a:ea typeface="Cambria"/>
                <a:cs typeface="Cambria"/>
                <a:sym typeface="Cambria"/>
              </a:rPr>
              <a:t>El turismo sostenible en España</a:t>
            </a:r>
          </a:p>
        </p:txBody>
      </p:sp>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1000" r="2000"/>
          </a:stretch>
        </a:blipFill>
        <a:effectLst/>
      </p:bgPr>
    </p:bg>
    <p:spTree>
      <p:nvGrpSpPr>
        <p:cNvPr id="1" name="Shape 64"/>
        <p:cNvGrpSpPr/>
        <p:nvPr/>
      </p:nvGrpSpPr>
      <p:grpSpPr>
        <a:xfrm>
          <a:off x="0" y="0"/>
          <a:ext cx="0" cy="0"/>
          <a:chOff x="0" y="0"/>
          <a:chExt cx="0" cy="0"/>
        </a:xfrm>
      </p:grpSpPr>
      <p:sp>
        <p:nvSpPr>
          <p:cNvPr id="65" name="Shape 65"/>
          <p:cNvSpPr txBox="1"/>
          <p:nvPr/>
        </p:nvSpPr>
        <p:spPr>
          <a:xfrm>
            <a:off x="130625" y="142500"/>
            <a:ext cx="8942100" cy="5019200"/>
          </a:xfrm>
          <a:prstGeom prst="rect">
            <a:avLst/>
          </a:prstGeom>
          <a:noFill/>
          <a:ln>
            <a:noFill/>
          </a:ln>
        </p:spPr>
        <p:txBody>
          <a:bodyPr lIns="91425" tIns="91425" rIns="91425" bIns="91425" anchor="t" anchorCtr="0">
            <a:noAutofit/>
          </a:bodyPr>
          <a:lstStyle/>
          <a:p>
            <a:pPr lvl="0" rtl="0">
              <a:spcBef>
                <a:spcPts val="0"/>
              </a:spcBef>
              <a:buNone/>
            </a:pPr>
            <a:r>
              <a:rPr lang="it" sz="2800" dirty="0">
                <a:latin typeface="Times New Roman" pitchFamily="18" charset="0"/>
                <a:ea typeface="Cambria"/>
                <a:cs typeface="Times New Roman" pitchFamily="18" charset="0"/>
                <a:sym typeface="Cambria"/>
              </a:rPr>
              <a:t>El turismo sostenible debe crecer para ayudar a conservar y a explotar de manera sostenible estos destinos y otros muchos. Además, es una fuente de negocio: según el Observatorio de la Sostenibilidad de España (OSE), el desarrollo de un turismo sostenible y de calidad puede generar empleo en nuestro país y beneficios económicos en poblaciones locales; asentar población en determinadas zonas rurales; y ayudar a mantener tradiciones y costumbres con gran arraigo social. </a:t>
            </a:r>
            <a:br>
              <a:rPr lang="it" sz="2800" dirty="0">
                <a:latin typeface="Times New Roman" pitchFamily="18" charset="0"/>
                <a:ea typeface="Cambria"/>
                <a:cs typeface="Times New Roman" pitchFamily="18" charset="0"/>
                <a:sym typeface="Cambria"/>
              </a:rPr>
            </a:br>
            <a:r>
              <a:rPr lang="it" sz="2800" dirty="0">
                <a:latin typeface="Times New Roman" pitchFamily="18" charset="0"/>
                <a:ea typeface="Cambria"/>
                <a:cs typeface="Times New Roman" pitchFamily="18" charset="0"/>
                <a:sym typeface="Cambria"/>
              </a:rPr>
              <a:t/>
            </a:r>
            <a:br>
              <a:rPr lang="it" sz="2800" dirty="0">
                <a:latin typeface="Times New Roman" pitchFamily="18" charset="0"/>
                <a:ea typeface="Cambria"/>
                <a:cs typeface="Times New Roman" pitchFamily="18" charset="0"/>
                <a:sym typeface="Cambria"/>
              </a:rPr>
            </a:br>
            <a:r>
              <a:rPr lang="it" sz="2800" dirty="0">
                <a:latin typeface="Times New Roman" pitchFamily="18" charset="0"/>
                <a:ea typeface="Cambria"/>
                <a:cs typeface="Times New Roman" pitchFamily="18" charset="0"/>
                <a:sym typeface="Cambria"/>
              </a:rPr>
              <a:t>Asimismo, este tipo de turismo puede servir como estimulante para potenciar la gestión, cuidado y protección de los recursos naturales, e impulsar el desarrollo rural sostenible.</a:t>
            </a: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Shape 70" descr="EUROPARC-logo-Blue_complete_rgb-300x94.jpg"/>
          <p:cNvPicPr preferRelativeResize="0"/>
          <p:nvPr/>
        </p:nvPicPr>
        <p:blipFill>
          <a:blip r:embed="rId3" cstate="print">
            <a:alphaModFix/>
          </a:blip>
          <a:stretch>
            <a:fillRect/>
          </a:stretch>
        </p:blipFill>
        <p:spPr>
          <a:xfrm>
            <a:off x="0" y="4259267"/>
            <a:ext cx="9072750" cy="2521200"/>
          </a:xfrm>
          <a:prstGeom prst="rect">
            <a:avLst/>
          </a:prstGeom>
          <a:noFill/>
          <a:ln>
            <a:noFill/>
          </a:ln>
        </p:spPr>
      </p:pic>
      <p:sp>
        <p:nvSpPr>
          <p:cNvPr id="71" name="Shape 71"/>
          <p:cNvSpPr txBox="1"/>
          <p:nvPr/>
        </p:nvSpPr>
        <p:spPr>
          <a:xfrm>
            <a:off x="0" y="-213360"/>
            <a:ext cx="8728500" cy="2590800"/>
          </a:xfrm>
          <a:prstGeom prst="rect">
            <a:avLst/>
          </a:prstGeom>
          <a:noFill/>
          <a:ln>
            <a:noFill/>
          </a:ln>
        </p:spPr>
        <p:txBody>
          <a:bodyPr lIns="91425" tIns="91425" rIns="91425" bIns="91425" anchor="t" anchorCtr="0">
            <a:noAutofit/>
          </a:bodyPr>
          <a:lstStyle/>
          <a:p>
            <a:pPr lvl="0" rtl="0">
              <a:spcBef>
                <a:spcPts val="0"/>
              </a:spcBef>
              <a:buNone/>
            </a:pPr>
            <a:endParaRPr sz="2400" dirty="0"/>
          </a:p>
          <a:p>
            <a:pPr lvl="0" rtl="0">
              <a:spcBef>
                <a:spcPts val="0"/>
              </a:spcBef>
              <a:buNone/>
            </a:pPr>
            <a:r>
              <a:rPr lang="it" sz="2800" dirty="0">
                <a:latin typeface="Times New Roman" pitchFamily="18" charset="0"/>
                <a:ea typeface="Cambria"/>
                <a:cs typeface="Times New Roman" pitchFamily="18" charset="0"/>
                <a:sym typeface="Cambria"/>
              </a:rPr>
              <a:t>También existe el apoyo de la Carta Europea de Turismo Sostenible en Espacios Naturales Protegidos (CETS), una iniciativa de la Federación EUROPARC que tiene como objetivo promover la colaboración entre los gestores de los espacios naturales protegidos acreditados con la CETS y las empresas turísticas, para avanzar hacia un turismo más sostenible.</a:t>
            </a:r>
          </a:p>
        </p:txBody>
      </p:sp>
      <p:pic>
        <p:nvPicPr>
          <p:cNvPr id="5" name="Immagine 4" descr="images.jpg"/>
          <p:cNvPicPr>
            <a:picLocks noChangeAspect="1"/>
          </p:cNvPicPr>
          <p:nvPr/>
        </p:nvPicPr>
        <p:blipFill>
          <a:blip r:embed="rId4" cstate="print"/>
          <a:stretch>
            <a:fillRect/>
          </a:stretch>
        </p:blipFill>
        <p:spPr>
          <a:xfrm>
            <a:off x="5181600" y="2849880"/>
            <a:ext cx="2133600" cy="2133600"/>
          </a:xfrm>
          <a:prstGeom prst="rect">
            <a:avLst/>
          </a:prstGeom>
          <a:ln>
            <a:noFill/>
          </a:ln>
          <a:effectLst>
            <a:softEdge rad="112500"/>
          </a:effectLst>
        </p:spPr>
      </p:pic>
      <p:pic>
        <p:nvPicPr>
          <p:cNvPr id="6" name="Immagine 5" descr="La-insostenibilidad-en-turismo-se-paga-y-ademas-puede-ser-muy-cara.-El-sindrome-del-morir-de-exito.jpg"/>
          <p:cNvPicPr>
            <a:picLocks noChangeAspect="1"/>
          </p:cNvPicPr>
          <p:nvPr/>
        </p:nvPicPr>
        <p:blipFill>
          <a:blip r:embed="rId5" cstate="print"/>
          <a:stretch>
            <a:fillRect/>
          </a:stretch>
        </p:blipFill>
        <p:spPr>
          <a:xfrm>
            <a:off x="2377440" y="2849880"/>
            <a:ext cx="3048000" cy="2002536"/>
          </a:xfrm>
          <a:prstGeom prst="rect">
            <a:avLst/>
          </a:prstGeom>
          <a:ln>
            <a:noFill/>
          </a:ln>
          <a:effectLst>
            <a:softEdge rad="112500"/>
          </a:effectLst>
        </p:spPr>
      </p:pic>
      <p:pic>
        <p:nvPicPr>
          <p:cNvPr id="7" name="Immagine 6" descr="programa_59.jpg"/>
          <p:cNvPicPr>
            <a:picLocks noChangeAspect="1"/>
          </p:cNvPicPr>
          <p:nvPr/>
        </p:nvPicPr>
        <p:blipFill>
          <a:blip r:embed="rId6" cstate="print"/>
          <a:stretch>
            <a:fillRect/>
          </a:stretch>
        </p:blipFill>
        <p:spPr>
          <a:xfrm>
            <a:off x="7010400" y="2899791"/>
            <a:ext cx="2133600" cy="1952625"/>
          </a:xfrm>
          <a:prstGeom prst="rect">
            <a:avLst/>
          </a:prstGeom>
          <a:ln>
            <a:noFill/>
          </a:ln>
          <a:effectLst>
            <a:softEdge rad="112500"/>
          </a:effectLst>
        </p:spPr>
      </p:pic>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Shape 76" descr="shutterstock_green-growth_71322319.jpg"/>
          <p:cNvPicPr preferRelativeResize="0"/>
          <p:nvPr/>
        </p:nvPicPr>
        <p:blipFill>
          <a:blip r:embed="rId3" cstate="print">
            <a:alphaModFix/>
          </a:blip>
          <a:stretch>
            <a:fillRect/>
          </a:stretch>
        </p:blipFill>
        <p:spPr>
          <a:xfrm>
            <a:off x="0" y="4718468"/>
            <a:ext cx="9144000" cy="2139532"/>
          </a:xfrm>
          <a:prstGeom prst="rect">
            <a:avLst/>
          </a:prstGeom>
          <a:noFill/>
          <a:ln>
            <a:noFill/>
          </a:ln>
        </p:spPr>
      </p:pic>
      <p:pic>
        <p:nvPicPr>
          <p:cNvPr id="4" name="Immagine 3" descr="images.png"/>
          <p:cNvPicPr>
            <a:picLocks noChangeAspect="1"/>
          </p:cNvPicPr>
          <p:nvPr/>
        </p:nvPicPr>
        <p:blipFill>
          <a:blip r:embed="rId4" cstate="print"/>
          <a:stretch>
            <a:fillRect/>
          </a:stretch>
        </p:blipFill>
        <p:spPr>
          <a:xfrm rot="10800000">
            <a:off x="-5" y="0"/>
            <a:ext cx="9144001" cy="1630680"/>
          </a:xfrm>
          <a:prstGeom prst="rect">
            <a:avLst/>
          </a:prstGeom>
        </p:spPr>
      </p:pic>
      <p:sp>
        <p:nvSpPr>
          <p:cNvPr id="5" name="CasellaDiTesto 4"/>
          <p:cNvSpPr txBox="1"/>
          <p:nvPr/>
        </p:nvSpPr>
        <p:spPr>
          <a:xfrm>
            <a:off x="-5" y="0"/>
            <a:ext cx="8686800" cy="6817251"/>
          </a:xfrm>
          <a:prstGeom prst="rect">
            <a:avLst/>
          </a:prstGeom>
          <a:noFill/>
        </p:spPr>
        <p:txBody>
          <a:bodyPr wrap="square" rtlCol="0">
            <a:spAutoFit/>
          </a:bodyPr>
          <a:lstStyle/>
          <a:p>
            <a:pPr lvl="0">
              <a:spcBef>
                <a:spcPts val="0"/>
              </a:spcBef>
              <a:buClr>
                <a:schemeClr val="dk1"/>
              </a:buClr>
              <a:buSzPct val="64705"/>
              <a:buFont typeface="Arial"/>
              <a:buNone/>
            </a:pPr>
            <a:r>
              <a:rPr lang="it" sz="1900" b="1" dirty="0" smtClean="0">
                <a:solidFill>
                  <a:schemeClr val="tx1">
                    <a:lumMod val="95000"/>
                    <a:lumOff val="5000"/>
                  </a:schemeClr>
                </a:solidFill>
                <a:latin typeface="Times New Roman" pitchFamily="18" charset="0"/>
                <a:ea typeface="Cambria"/>
                <a:cs typeface="Times New Roman" pitchFamily="18" charset="0"/>
                <a:sym typeface="Cambria"/>
              </a:rPr>
              <a:t>Diez recomendaciones para un turismo sostenible </a:t>
            </a:r>
            <a:br>
              <a:rPr lang="it" sz="1900" b="1" dirty="0" smtClean="0">
                <a:solidFill>
                  <a:schemeClr val="tx1">
                    <a:lumMod val="95000"/>
                    <a:lumOff val="5000"/>
                  </a:schemeClr>
                </a:solidFill>
                <a:latin typeface="Times New Roman" pitchFamily="18" charset="0"/>
                <a:ea typeface="Cambria"/>
                <a:cs typeface="Times New Roman" pitchFamily="18" charset="0"/>
                <a:sym typeface="Cambria"/>
              </a:rPr>
            </a:br>
            <a:r>
              <a:rPr lang="it" sz="1900" b="1" dirty="0" smtClean="0">
                <a:solidFill>
                  <a:schemeClr val="tx1">
                    <a:lumMod val="95000"/>
                    <a:lumOff val="5000"/>
                  </a:schemeClr>
                </a:solidFill>
                <a:latin typeface="Times New Roman" pitchFamily="18" charset="0"/>
                <a:ea typeface="Cambria"/>
                <a:cs typeface="Times New Roman" pitchFamily="18" charset="0"/>
                <a:sym typeface="Cambria"/>
              </a:rPr>
              <a:t>1. Al planificar su viaje, elija aquellos proveedores que le ofrezcan garantías de calidad y de respeto a los derechos humanos y al medio ambiente. </a:t>
            </a:r>
            <a:br>
              <a:rPr lang="it" sz="1900" b="1" dirty="0" smtClean="0">
                <a:solidFill>
                  <a:schemeClr val="tx1">
                    <a:lumMod val="95000"/>
                    <a:lumOff val="5000"/>
                  </a:schemeClr>
                </a:solidFill>
                <a:latin typeface="Times New Roman" pitchFamily="18" charset="0"/>
                <a:ea typeface="Cambria"/>
                <a:cs typeface="Times New Roman" pitchFamily="18" charset="0"/>
                <a:sym typeface="Cambria"/>
              </a:rPr>
            </a:br>
            <a:r>
              <a:rPr lang="it" sz="1900" b="1" dirty="0" smtClean="0">
                <a:solidFill>
                  <a:schemeClr val="tx1">
                    <a:lumMod val="95000"/>
                    <a:lumOff val="5000"/>
                  </a:schemeClr>
                </a:solidFill>
                <a:latin typeface="Times New Roman" pitchFamily="18" charset="0"/>
                <a:ea typeface="Cambria"/>
                <a:cs typeface="Times New Roman" pitchFamily="18" charset="0"/>
                <a:sym typeface="Cambria"/>
              </a:rPr>
              <a:t>2. Utilice los recursos naturales, como el agua y la energía, con moderación. Recuerde que son bienes escasos. </a:t>
            </a:r>
            <a:br>
              <a:rPr lang="it" sz="1900" b="1" dirty="0" smtClean="0">
                <a:solidFill>
                  <a:schemeClr val="tx1">
                    <a:lumMod val="95000"/>
                    <a:lumOff val="5000"/>
                  </a:schemeClr>
                </a:solidFill>
                <a:latin typeface="Times New Roman" pitchFamily="18" charset="0"/>
                <a:ea typeface="Cambria"/>
                <a:cs typeface="Times New Roman" pitchFamily="18" charset="0"/>
                <a:sym typeface="Cambria"/>
              </a:rPr>
            </a:br>
            <a:r>
              <a:rPr lang="it" sz="1900" b="1" dirty="0" smtClean="0">
                <a:solidFill>
                  <a:schemeClr val="tx1">
                    <a:lumMod val="95000"/>
                    <a:lumOff val="5000"/>
                  </a:schemeClr>
                </a:solidFill>
                <a:latin typeface="Times New Roman" pitchFamily="18" charset="0"/>
                <a:ea typeface="Cambria"/>
                <a:cs typeface="Times New Roman" pitchFamily="18" charset="0"/>
                <a:sym typeface="Cambria"/>
              </a:rPr>
              <a:t>3. Trate de minimizar la generación de residuos. Son una fuente de contaminación. </a:t>
            </a:r>
            <a:br>
              <a:rPr lang="it" sz="1900" b="1" dirty="0" smtClean="0">
                <a:solidFill>
                  <a:schemeClr val="tx1">
                    <a:lumMod val="95000"/>
                    <a:lumOff val="5000"/>
                  </a:schemeClr>
                </a:solidFill>
                <a:latin typeface="Times New Roman" pitchFamily="18" charset="0"/>
                <a:ea typeface="Cambria"/>
                <a:cs typeface="Times New Roman" pitchFamily="18" charset="0"/>
                <a:sym typeface="Cambria"/>
              </a:rPr>
            </a:br>
            <a:r>
              <a:rPr lang="it" sz="1900" b="1" dirty="0" smtClean="0">
                <a:solidFill>
                  <a:schemeClr val="tx1">
                    <a:lumMod val="95000"/>
                    <a:lumOff val="5000"/>
                  </a:schemeClr>
                </a:solidFill>
                <a:latin typeface="Times New Roman" pitchFamily="18" charset="0"/>
                <a:ea typeface="Cambria"/>
                <a:cs typeface="Times New Roman" pitchFamily="18" charset="0"/>
                <a:sym typeface="Cambria"/>
              </a:rPr>
              <a:t>4. Cuando tenga que deshacerse de un residuo, hágalo de la manera más limpia que le facilite su lugar de destino. </a:t>
            </a:r>
            <a:br>
              <a:rPr lang="it" sz="1900" b="1" dirty="0" smtClean="0">
                <a:solidFill>
                  <a:schemeClr val="tx1">
                    <a:lumMod val="95000"/>
                    <a:lumOff val="5000"/>
                  </a:schemeClr>
                </a:solidFill>
                <a:latin typeface="Times New Roman" pitchFamily="18" charset="0"/>
                <a:ea typeface="Cambria"/>
                <a:cs typeface="Times New Roman" pitchFamily="18" charset="0"/>
                <a:sym typeface="Cambria"/>
              </a:rPr>
            </a:br>
            <a:r>
              <a:rPr lang="it" sz="1900" b="1" dirty="0" smtClean="0">
                <a:solidFill>
                  <a:schemeClr val="tx1">
                    <a:lumMod val="95000"/>
                    <a:lumOff val="5000"/>
                  </a:schemeClr>
                </a:solidFill>
                <a:latin typeface="Times New Roman" pitchFamily="18" charset="0"/>
                <a:ea typeface="Cambria"/>
                <a:cs typeface="Times New Roman" pitchFamily="18" charset="0"/>
                <a:sym typeface="Cambria"/>
              </a:rPr>
              <a:t>5. En un espacio natural procure que la única huella que deje atrás sea la de su calzado. </a:t>
            </a:r>
            <a:br>
              <a:rPr lang="it" sz="1900" b="1" dirty="0" smtClean="0">
                <a:solidFill>
                  <a:schemeClr val="tx1">
                    <a:lumMod val="95000"/>
                    <a:lumOff val="5000"/>
                  </a:schemeClr>
                </a:solidFill>
                <a:latin typeface="Times New Roman" pitchFamily="18" charset="0"/>
                <a:ea typeface="Cambria"/>
                <a:cs typeface="Times New Roman" pitchFamily="18" charset="0"/>
                <a:sym typeface="Cambria"/>
              </a:rPr>
            </a:br>
            <a:r>
              <a:rPr lang="it" sz="1900" b="1" dirty="0" smtClean="0">
                <a:solidFill>
                  <a:schemeClr val="tx1">
                    <a:lumMod val="95000"/>
                    <a:lumOff val="5000"/>
                  </a:schemeClr>
                </a:solidFill>
                <a:latin typeface="Times New Roman" pitchFamily="18" charset="0"/>
                <a:ea typeface="Cambria"/>
                <a:cs typeface="Times New Roman" pitchFamily="18" charset="0"/>
                <a:sym typeface="Cambria"/>
              </a:rPr>
              <a:t>6. Si visita ecosistemas sensibles, como arrecifes de coral o selvas, infórmese de cómo hacerlo para causar el menor impacto posible y no degradarlos. </a:t>
            </a:r>
            <a:br>
              <a:rPr lang="it" sz="1900" b="1" dirty="0" smtClean="0">
                <a:solidFill>
                  <a:schemeClr val="tx1">
                    <a:lumMod val="95000"/>
                    <a:lumOff val="5000"/>
                  </a:schemeClr>
                </a:solidFill>
                <a:latin typeface="Times New Roman" pitchFamily="18" charset="0"/>
                <a:ea typeface="Cambria"/>
                <a:cs typeface="Times New Roman" pitchFamily="18" charset="0"/>
                <a:sym typeface="Cambria"/>
              </a:rPr>
            </a:br>
            <a:r>
              <a:rPr lang="it" sz="1900" b="1" dirty="0" smtClean="0">
                <a:solidFill>
                  <a:schemeClr val="tx1">
                    <a:lumMod val="95000"/>
                    <a:lumOff val="5000"/>
                  </a:schemeClr>
                </a:solidFill>
                <a:latin typeface="Times New Roman" pitchFamily="18" charset="0"/>
                <a:ea typeface="Cambria"/>
                <a:cs typeface="Times New Roman" pitchFamily="18" charset="0"/>
                <a:sym typeface="Cambria"/>
              </a:rPr>
              <a:t>7. Al comprar regalos y recuerdos busque productos que sean expresión de la cultura local. Favorecerá la economía de los pueblos que le acogen y la diversidad cultural. </a:t>
            </a:r>
            <a:br>
              <a:rPr lang="it" sz="1900" b="1" dirty="0" smtClean="0">
                <a:solidFill>
                  <a:schemeClr val="tx1">
                    <a:lumMod val="95000"/>
                    <a:lumOff val="5000"/>
                  </a:schemeClr>
                </a:solidFill>
                <a:latin typeface="Times New Roman" pitchFamily="18" charset="0"/>
                <a:ea typeface="Cambria"/>
                <a:cs typeface="Times New Roman" pitchFamily="18" charset="0"/>
                <a:sym typeface="Cambria"/>
              </a:rPr>
            </a:br>
            <a:r>
              <a:rPr lang="it" sz="1900" b="1" dirty="0" smtClean="0">
                <a:solidFill>
                  <a:schemeClr val="tx1">
                    <a:lumMod val="95000"/>
                    <a:lumOff val="5000"/>
                  </a:schemeClr>
                </a:solidFill>
                <a:latin typeface="Times New Roman" pitchFamily="18" charset="0"/>
                <a:ea typeface="Cambria"/>
                <a:cs typeface="Times New Roman" pitchFamily="18" charset="0"/>
                <a:sym typeface="Cambria"/>
              </a:rPr>
              <a:t>8. No adquiera flora y fauna protegida por el Convenio de Comercio Internacional de Especies Amenazadas de Fauna y Flora Silvestres (CITES), ni productos derivados de dichas especies. Es un delito y contribuye a su extinción. </a:t>
            </a:r>
            <a:br>
              <a:rPr lang="it" sz="1900" b="1" dirty="0" smtClean="0">
                <a:solidFill>
                  <a:schemeClr val="tx1">
                    <a:lumMod val="95000"/>
                    <a:lumOff val="5000"/>
                  </a:schemeClr>
                </a:solidFill>
                <a:latin typeface="Times New Roman" pitchFamily="18" charset="0"/>
                <a:ea typeface="Cambria"/>
                <a:cs typeface="Times New Roman" pitchFamily="18" charset="0"/>
                <a:sym typeface="Cambria"/>
              </a:rPr>
            </a:br>
            <a:r>
              <a:rPr lang="it" sz="1900" b="1" dirty="0" smtClean="0">
                <a:solidFill>
                  <a:schemeClr val="tx1">
                    <a:lumMod val="95000"/>
                    <a:lumOff val="5000"/>
                  </a:schemeClr>
                </a:solidFill>
                <a:latin typeface="Times New Roman" pitchFamily="18" charset="0"/>
                <a:ea typeface="Cambria"/>
                <a:cs typeface="Times New Roman" pitchFamily="18" charset="0"/>
                <a:sym typeface="Cambria"/>
              </a:rPr>
              <a:t>9. En su destino disfrute conociendo la cultura, costumbres, gastronomía y tradiciones de las poblaciones locales. Respételas y acérquese a ellas, tienen mucho que contarle. </a:t>
            </a:r>
            <a:br>
              <a:rPr lang="it" sz="1900" b="1" dirty="0" smtClean="0">
                <a:solidFill>
                  <a:schemeClr val="tx1">
                    <a:lumMod val="95000"/>
                    <a:lumOff val="5000"/>
                  </a:schemeClr>
                </a:solidFill>
                <a:latin typeface="Times New Roman" pitchFamily="18" charset="0"/>
                <a:ea typeface="Cambria"/>
                <a:cs typeface="Times New Roman" pitchFamily="18" charset="0"/>
                <a:sym typeface="Cambria"/>
              </a:rPr>
            </a:br>
            <a:r>
              <a:rPr lang="it" sz="1900" b="1" dirty="0" smtClean="0">
                <a:solidFill>
                  <a:schemeClr val="tx1">
                    <a:lumMod val="95000"/>
                    <a:lumOff val="5000"/>
                  </a:schemeClr>
                </a:solidFill>
                <a:latin typeface="Times New Roman" pitchFamily="18" charset="0"/>
                <a:ea typeface="Cambria"/>
                <a:cs typeface="Times New Roman" pitchFamily="18" charset="0"/>
                <a:sym typeface="Cambria"/>
              </a:rPr>
              <a:t>10. Trate de contribuir con su presencia al desarrollo de un turismo responsable y sostenible, construyendo con su viaje un planeta más saludable y solidario.</a:t>
            </a:r>
            <a:endParaRPr lang="it" sz="1900" b="1" dirty="0">
              <a:solidFill>
                <a:schemeClr val="tx1">
                  <a:lumMod val="95000"/>
                  <a:lumOff val="5000"/>
                </a:schemeClr>
              </a:solidFill>
              <a:latin typeface="Times New Roman" pitchFamily="18" charset="0"/>
              <a:ea typeface="Cambria"/>
              <a:cs typeface="Times New Roman" pitchFamily="18" charset="0"/>
              <a:sym typeface="Cambria"/>
            </a:endParaRP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188640"/>
            <a:ext cx="7704856" cy="2160240"/>
          </a:xfrm>
        </p:spPr>
        <p:txBody>
          <a:bodyPr>
            <a:noAutofit/>
          </a:bodyPr>
          <a:lstStyle/>
          <a:p>
            <a:r>
              <a:rPr lang="es-ES" sz="4800" b="1" dirty="0" smtClean="0">
                <a:effectLst>
                  <a:outerShdw blurRad="38100" dist="38100" dir="2700000" algn="tl">
                    <a:srgbClr val="000000">
                      <a:alpha val="43137"/>
                    </a:srgbClr>
                  </a:outerShdw>
                </a:effectLst>
                <a:latin typeface="Times New Roman" pitchFamily="18" charset="0"/>
                <a:cs typeface="Times New Roman" pitchFamily="18" charset="0"/>
              </a:rPr>
              <a:t>2017 Año Internacional del Turismo Sostenible para el Desarrollo</a:t>
            </a:r>
            <a:endParaRPr lang="it-IT" sz="4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ottotitolo 2"/>
          <p:cNvSpPr>
            <a:spLocks noGrp="1"/>
          </p:cNvSpPr>
          <p:nvPr>
            <p:ph type="subTitle" idx="1"/>
          </p:nvPr>
        </p:nvSpPr>
        <p:spPr>
          <a:xfrm>
            <a:off x="539552" y="3140968"/>
            <a:ext cx="8125477" cy="2232248"/>
          </a:xfrm>
        </p:spPr>
        <p:txBody>
          <a:bodyPr>
            <a:noAutofit/>
          </a:bodyPr>
          <a:lstStyle/>
          <a:p>
            <a:pPr algn="l"/>
            <a:r>
              <a:rPr lang="es-ES" sz="2400" dirty="0" smtClean="0">
                <a:solidFill>
                  <a:schemeClr val="tx1"/>
                </a:solidFill>
                <a:latin typeface="Times New Roman" pitchFamily="18" charset="0"/>
                <a:cs typeface="Times New Roman" pitchFamily="18" charset="0"/>
              </a:rPr>
              <a:t>La Asamblea General de las Naciones Unidas declaró 2017 como el Año Internacional del Turismo Sostenible para el Desarrollo. La resolución, aprobada el 4 de diciembre, reconoce "la importancia del turismo internacional y, en particular, de la designación de un año internacional del turismo sostenible para el desarrollo, para promover una mejor comprensión entre los pueblos.</a:t>
            </a:r>
            <a:endParaRPr lang="it-IT"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602735845"/>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307839" y="151859"/>
            <a:ext cx="5904656" cy="2523768"/>
          </a:xfrm>
          <a:prstGeom prst="rect">
            <a:avLst/>
          </a:prstGeom>
          <a:noFill/>
        </p:spPr>
        <p:txBody>
          <a:bodyPr wrap="square" rtlCol="0">
            <a:spAutoFit/>
          </a:bodyPr>
          <a:lstStyle/>
          <a:p>
            <a:r>
              <a:rPr lang="es-ES" sz="2000" dirty="0" smtClean="0">
                <a:latin typeface="Times New Roman" pitchFamily="18" charset="0"/>
                <a:cs typeface="Times New Roman" pitchFamily="18" charset="0"/>
              </a:rPr>
              <a:t>La proclamación por parte de las Naciones Unidas de 2017 como el Año Internacional del Turismo Sostenible para el Desarrollo es una oportunidad única para ampliar la contribución del sector del turismo a los tres pilares de la sostenibilidad (económico, social y del medio ambiente), afirmó el secretario general de la Organización Mundial del Turismo (OMT), Taleb Rifai. </a:t>
            </a:r>
          </a:p>
          <a:p>
            <a:endParaRPr lang="es-ES" dirty="0"/>
          </a:p>
        </p:txBody>
      </p:sp>
      <p:sp>
        <p:nvSpPr>
          <p:cNvPr id="7" name="CasellaDiTesto 6"/>
          <p:cNvSpPr txBox="1"/>
          <p:nvPr/>
        </p:nvSpPr>
        <p:spPr>
          <a:xfrm>
            <a:off x="115009" y="2675627"/>
            <a:ext cx="5112568" cy="2246769"/>
          </a:xfrm>
          <a:prstGeom prst="rect">
            <a:avLst/>
          </a:prstGeom>
          <a:noFill/>
        </p:spPr>
        <p:txBody>
          <a:bodyPr wrap="square" rtlCol="0">
            <a:spAutoFit/>
          </a:bodyPr>
          <a:lstStyle/>
          <a:p>
            <a:r>
              <a:rPr lang="es-ES" sz="2000" dirty="0" smtClean="0">
                <a:latin typeface="Times New Roman" pitchFamily="18" charset="0"/>
                <a:cs typeface="Times New Roman" pitchFamily="18" charset="0"/>
              </a:rPr>
              <a:t>Esta decisión se suma al reconocimiento por parte de los líderes mundiales en la Conferencia de las Naciones Unidas sobre el Desarrollo Sostenible de que “el turismo bien concebido y bien gestionado” puede contribuir a las tres dimensiones del desarrollo sostenible, crear empleo y generar oportunidades comerciales.</a:t>
            </a:r>
            <a:endParaRPr lang="es-ES" sz="2000" dirty="0">
              <a:latin typeface="Times New Roman" pitchFamily="18" charset="0"/>
              <a:cs typeface="Times New Roman" pitchFamily="18" charset="0"/>
            </a:endParaRPr>
          </a:p>
        </p:txBody>
      </p:sp>
      <p:sp>
        <p:nvSpPr>
          <p:cNvPr id="8" name="CasellaDiTesto 7"/>
          <p:cNvSpPr txBox="1"/>
          <p:nvPr/>
        </p:nvSpPr>
        <p:spPr>
          <a:xfrm>
            <a:off x="5152865" y="2610683"/>
            <a:ext cx="3672408" cy="4647426"/>
          </a:xfrm>
          <a:prstGeom prst="rect">
            <a:avLst/>
          </a:prstGeom>
          <a:noFill/>
        </p:spPr>
        <p:txBody>
          <a:bodyPr wrap="square" rtlCol="0">
            <a:spAutoFit/>
          </a:bodyPr>
          <a:lstStyle/>
          <a:p>
            <a:r>
              <a:rPr lang="it-IT" sz="2000" dirty="0" smtClean="0">
                <a:latin typeface="Times New Roman" pitchFamily="18" charset="0"/>
                <a:cs typeface="Times New Roman" pitchFamily="18" charset="0"/>
              </a:rPr>
              <a:t>La OMT, pretende impulsar </a:t>
            </a:r>
            <a:r>
              <a:rPr lang="it-IT" sz="2000" dirty="0" err="1" smtClean="0">
                <a:latin typeface="Times New Roman" pitchFamily="18" charset="0"/>
                <a:cs typeface="Times New Roman" pitchFamily="18" charset="0"/>
              </a:rPr>
              <a:t>cincos</a:t>
            </a:r>
            <a:r>
              <a:rPr lang="it-IT" sz="2000" dirty="0" smtClean="0">
                <a:latin typeface="Times New Roman" pitchFamily="18" charset="0"/>
                <a:cs typeface="Times New Roman" pitchFamily="18" charset="0"/>
              </a:rPr>
              <a:t> </a:t>
            </a:r>
            <a:r>
              <a:rPr lang="it-IT" sz="2000" u="sng" dirty="0" err="1" smtClean="0">
                <a:latin typeface="Times New Roman" pitchFamily="18" charset="0"/>
                <a:cs typeface="Times New Roman" pitchFamily="18" charset="0"/>
              </a:rPr>
              <a:t>áreas</a:t>
            </a:r>
            <a:r>
              <a:rPr lang="it-IT" sz="2000" u="sng" dirty="0">
                <a:latin typeface="Times New Roman" pitchFamily="18" charset="0"/>
                <a:cs typeface="Times New Roman" pitchFamily="18" charset="0"/>
              </a:rPr>
              <a:t> </a:t>
            </a:r>
            <a:r>
              <a:rPr lang="it-IT" sz="2000" dirty="0" smtClean="0">
                <a:latin typeface="Times New Roman" pitchFamily="18" charset="0"/>
                <a:cs typeface="Times New Roman" pitchFamily="18" charset="0"/>
              </a:rPr>
              <a:t> clave:</a:t>
            </a:r>
          </a:p>
          <a:p>
            <a:pPr marL="342900" indent="-342900">
              <a:buAutoNum type="arabicParenBoth"/>
            </a:pPr>
            <a:r>
              <a:rPr lang="es-ES" sz="2000" dirty="0" smtClean="0">
                <a:latin typeface="Times New Roman" pitchFamily="18" charset="0"/>
                <a:cs typeface="Times New Roman" pitchFamily="18" charset="0"/>
              </a:rPr>
              <a:t>Crecimiento </a:t>
            </a:r>
            <a:r>
              <a:rPr lang="es-ES" sz="2000" dirty="0">
                <a:latin typeface="Times New Roman" pitchFamily="18" charset="0"/>
                <a:cs typeface="Times New Roman" pitchFamily="18" charset="0"/>
              </a:rPr>
              <a:t>económico inclusivo y sostenible. </a:t>
            </a:r>
            <a:endParaRPr lang="es-ES" sz="2000" dirty="0" smtClean="0">
              <a:latin typeface="Times New Roman" pitchFamily="18" charset="0"/>
              <a:cs typeface="Times New Roman" pitchFamily="18" charset="0"/>
            </a:endParaRPr>
          </a:p>
          <a:p>
            <a:r>
              <a:rPr lang="es-ES" sz="2000" dirty="0" smtClean="0">
                <a:latin typeface="Times New Roman" pitchFamily="18" charset="0"/>
                <a:cs typeface="Times New Roman" pitchFamily="18" charset="0"/>
              </a:rPr>
              <a:t>(</a:t>
            </a:r>
            <a:r>
              <a:rPr lang="es-ES" sz="2000" dirty="0">
                <a:latin typeface="Times New Roman" pitchFamily="18" charset="0"/>
                <a:cs typeface="Times New Roman" pitchFamily="18" charset="0"/>
              </a:rPr>
              <a:t>2)  Inclusión social, empleo y reducción de la pobreza.</a:t>
            </a:r>
          </a:p>
          <a:p>
            <a:r>
              <a:rPr lang="es-ES" sz="2000" dirty="0">
                <a:latin typeface="Times New Roman" pitchFamily="18" charset="0"/>
                <a:cs typeface="Times New Roman" pitchFamily="18" charset="0"/>
              </a:rPr>
              <a:t>(3)  Uso eficiente de los recursos, protección ambiental y cambio climático.</a:t>
            </a:r>
          </a:p>
          <a:p>
            <a:r>
              <a:rPr lang="es-ES" sz="2000" dirty="0">
                <a:latin typeface="Times New Roman" pitchFamily="18" charset="0"/>
                <a:cs typeface="Times New Roman" pitchFamily="18" charset="0"/>
              </a:rPr>
              <a:t>(4)  Valores culturales, diversidad y patrimonio. </a:t>
            </a:r>
          </a:p>
          <a:p>
            <a:r>
              <a:rPr lang="es-ES" sz="2000" dirty="0">
                <a:latin typeface="Times New Roman" pitchFamily="18" charset="0"/>
                <a:cs typeface="Times New Roman" pitchFamily="18" charset="0"/>
              </a:rPr>
              <a:t>(5)  Comprensión mutua, paz y seguridad.</a:t>
            </a:r>
          </a:p>
          <a:p>
            <a:r>
              <a:rPr lang="es-ES" dirty="0" smtClean="0"/>
              <a:t/>
            </a:r>
            <a:br>
              <a:rPr lang="es-ES" dirty="0" smtClean="0"/>
            </a:br>
            <a:endParaRPr lang="it-IT" dirty="0"/>
          </a:p>
        </p:txBody>
      </p:sp>
      <p:pic>
        <p:nvPicPr>
          <p:cNvPr id="6" name="Immagine 5" descr="tresponsabile.jpg"/>
          <p:cNvPicPr>
            <a:picLocks noChangeAspect="1"/>
          </p:cNvPicPr>
          <p:nvPr/>
        </p:nvPicPr>
        <p:blipFill>
          <a:blip r:embed="rId2" cstate="print"/>
          <a:stretch>
            <a:fillRect/>
          </a:stretch>
        </p:blipFill>
        <p:spPr>
          <a:xfrm>
            <a:off x="-26929" y="151859"/>
            <a:ext cx="2334768" cy="2267712"/>
          </a:xfrm>
          <a:prstGeom prst="rect">
            <a:avLst/>
          </a:prstGeom>
        </p:spPr>
      </p:pic>
      <p:pic>
        <p:nvPicPr>
          <p:cNvPr id="9" name="Immagine 8" descr="alberi-Amazzonia.jpg"/>
          <p:cNvPicPr>
            <a:picLocks noChangeAspect="1"/>
          </p:cNvPicPr>
          <p:nvPr/>
        </p:nvPicPr>
        <p:blipFill>
          <a:blip r:embed="rId3" cstate="print"/>
          <a:stretch>
            <a:fillRect/>
          </a:stretch>
        </p:blipFill>
        <p:spPr>
          <a:xfrm>
            <a:off x="655320" y="4922396"/>
            <a:ext cx="3916679" cy="1935604"/>
          </a:xfrm>
          <a:prstGeom prst="rect">
            <a:avLst/>
          </a:prstGeom>
          <a:ln>
            <a:noFill/>
          </a:ln>
          <a:effectLst>
            <a:softEdge rad="112500"/>
          </a:effectLst>
        </p:spPr>
      </p:pic>
    </p:spTree>
    <p:extLst>
      <p:ext uri="{BB962C8B-B14F-4D97-AF65-F5344CB8AC3E}">
        <p14:creationId xmlns="" xmlns:p14="http://schemas.microsoft.com/office/powerpoint/2010/main" val="307777200"/>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40968" y="329208"/>
            <a:ext cx="6203032" cy="1728192"/>
          </a:xfrm>
        </p:spPr>
        <p:txBody>
          <a:bodyPr>
            <a:noAutofit/>
          </a:bodyPr>
          <a:lstStyle/>
          <a:p>
            <a:pPr algn="l"/>
            <a:r>
              <a:rPr lang="es-ES" sz="2000" dirty="0" smtClean="0">
                <a:latin typeface="Times New Roman" pitchFamily="18" charset="0"/>
                <a:cs typeface="Times New Roman" pitchFamily="18" charset="0"/>
              </a:rPr>
              <a:t>La OMT, pretende, siguiendo esos objetivos, impulsar cinco áreas clave: crecimiento económico sostenible; inclusión social, reducción de la pobreza y creación de empleo; eficiencia de recursos, protección medioambiental y cambio climático; valores culturales, diversidad y patrimonio; y seguridad, paz y cooperación. </a:t>
            </a:r>
            <a:endParaRPr lang="it-IT" sz="2000" dirty="0">
              <a:latin typeface="Times New Roman" pitchFamily="18" charset="0"/>
              <a:cs typeface="Times New Roman" pitchFamily="18" charset="0"/>
            </a:endParaRPr>
          </a:p>
        </p:txBody>
      </p:sp>
      <p:sp>
        <p:nvSpPr>
          <p:cNvPr id="3" name="Segnaposto contenuto 2"/>
          <p:cNvSpPr>
            <a:spLocks noGrp="1"/>
          </p:cNvSpPr>
          <p:nvPr>
            <p:ph idx="1"/>
          </p:nvPr>
        </p:nvSpPr>
        <p:spPr>
          <a:xfrm>
            <a:off x="0" y="2343944"/>
            <a:ext cx="7869560" cy="2304256"/>
          </a:xfrm>
        </p:spPr>
        <p:txBody>
          <a:bodyPr>
            <a:normAutofit/>
          </a:bodyPr>
          <a:lstStyle/>
          <a:p>
            <a:pPr marL="0" indent="0">
              <a:buNone/>
            </a:pPr>
            <a:r>
              <a:rPr lang="it-IT" sz="2000" dirty="0" err="1" smtClean="0">
                <a:latin typeface="Times New Roman" pitchFamily="18" charset="0"/>
                <a:cs typeface="Times New Roman" pitchFamily="18" charset="0"/>
              </a:rPr>
              <a:t>El</a:t>
            </a:r>
            <a:r>
              <a:rPr lang="it-IT" sz="2000" dirty="0" smtClean="0">
                <a:latin typeface="Times New Roman" pitchFamily="18" charset="0"/>
                <a:cs typeface="Times New Roman" pitchFamily="18" charset="0"/>
              </a:rPr>
              <a:t> gran </a:t>
            </a:r>
            <a:r>
              <a:rPr lang="it-IT" sz="2000" dirty="0" err="1" smtClean="0">
                <a:latin typeface="Times New Roman" pitchFamily="18" charset="0"/>
                <a:cs typeface="Times New Roman" pitchFamily="18" charset="0"/>
              </a:rPr>
              <a:t>objetivo</a:t>
            </a:r>
            <a:r>
              <a:rPr lang="it-IT" sz="2000" dirty="0" smtClean="0">
                <a:latin typeface="Times New Roman" pitchFamily="18" charset="0"/>
                <a:cs typeface="Times New Roman" pitchFamily="18" charset="0"/>
              </a:rPr>
              <a:t> de este </a:t>
            </a:r>
            <a:r>
              <a:rPr lang="it-IT" sz="2000" dirty="0" err="1" smtClean="0">
                <a:latin typeface="Times New Roman" pitchFamily="18" charset="0"/>
                <a:cs typeface="Times New Roman" pitchFamily="18" charset="0"/>
              </a:rPr>
              <a:t>proyecto</a:t>
            </a:r>
            <a:r>
              <a:rPr lang="it-IT" sz="2000" dirty="0" smtClean="0">
                <a:latin typeface="Times New Roman" pitchFamily="18" charset="0"/>
                <a:cs typeface="Times New Roman" pitchFamily="18" charset="0"/>
              </a:rPr>
              <a:t> es </a:t>
            </a:r>
            <a:r>
              <a:rPr lang="es-ES" sz="2000" dirty="0">
                <a:latin typeface="Times New Roman" pitchFamily="18" charset="0"/>
                <a:cs typeface="Times New Roman" pitchFamily="18" charset="0"/>
              </a:rPr>
              <a:t>reforzar el liderazgo de Gran Canaria como destino de calidad. Y el procedimiento es mantener el trabajo colaborativo y participativo que dinamiza el Patronato de Turismo de Gran Canaria donde todas las instituciones públicas y los agentes privados seguirán teniendo la posibilidad de proponer, revisar, intervenir en el diseño y ejecución de la política turística que revaloriza la posición de Gran </a:t>
            </a:r>
            <a:r>
              <a:rPr lang="es-ES" sz="2000" dirty="0" smtClean="0">
                <a:latin typeface="Times New Roman" pitchFamily="18" charset="0"/>
                <a:cs typeface="Times New Roman" pitchFamily="18" charset="0"/>
              </a:rPr>
              <a:t>Canaria</a:t>
            </a:r>
            <a:r>
              <a:rPr lang="it-IT" sz="2000" dirty="0" smtClean="0">
                <a:latin typeface="Times New Roman" pitchFamily="18" charset="0"/>
                <a:cs typeface="Times New Roman" pitchFamily="18" charset="0"/>
              </a:rPr>
              <a:t>.</a:t>
            </a:r>
            <a:endParaRPr lang="it-IT" sz="2000" dirty="0">
              <a:latin typeface="Times New Roman" pitchFamily="18" charset="0"/>
              <a:cs typeface="Times New Roman" pitchFamily="18" charset="0"/>
            </a:endParaRPr>
          </a:p>
        </p:txBody>
      </p:sp>
      <p:sp>
        <p:nvSpPr>
          <p:cNvPr id="4" name="CasellaDiTesto 3"/>
          <p:cNvSpPr txBox="1"/>
          <p:nvPr/>
        </p:nvSpPr>
        <p:spPr>
          <a:xfrm>
            <a:off x="4292040" y="4648200"/>
            <a:ext cx="4851960" cy="1938992"/>
          </a:xfrm>
          <a:prstGeom prst="rect">
            <a:avLst/>
          </a:prstGeom>
          <a:noFill/>
        </p:spPr>
        <p:txBody>
          <a:bodyPr wrap="square" rtlCol="0">
            <a:spAutoFit/>
          </a:bodyPr>
          <a:lstStyle/>
          <a:p>
            <a:r>
              <a:rPr lang="es-ES" sz="2000" dirty="0" smtClean="0">
                <a:latin typeface="Times New Roman" pitchFamily="18" charset="0"/>
                <a:cs typeface="Times New Roman" pitchFamily="18" charset="0"/>
              </a:rPr>
              <a:t>Esta designación llega en un momento particularmente importante, en el que la comunidad internacional adopta la nueva Agenda 2030 y los Objetivos de Desarrollo Sostenible (ODS), aprobados por la Asamblea General de las Naciones Unidas </a:t>
            </a:r>
            <a:endParaRPr lang="es-ES" sz="2000" dirty="0">
              <a:latin typeface="Times New Roman" pitchFamily="18" charset="0"/>
              <a:cs typeface="Times New Roman" pitchFamily="18" charset="0"/>
            </a:endParaRPr>
          </a:p>
        </p:txBody>
      </p:sp>
      <p:pic>
        <p:nvPicPr>
          <p:cNvPr id="5" name="Immagine 4" descr="enews_EToolsFile_0a28689c-0819-4d06-b255-6f7cca5739e8مقاله توسعه پايدار -96ee4965-d4cb-4269-bbde-70d720a007fd.jpg"/>
          <p:cNvPicPr>
            <a:picLocks noChangeAspect="1"/>
          </p:cNvPicPr>
          <p:nvPr/>
        </p:nvPicPr>
        <p:blipFill>
          <a:blip r:embed="rId2" cstate="print"/>
          <a:stretch>
            <a:fillRect/>
          </a:stretch>
        </p:blipFill>
        <p:spPr>
          <a:xfrm>
            <a:off x="1095450" y="4395668"/>
            <a:ext cx="2967990" cy="2462332"/>
          </a:xfrm>
          <a:prstGeom prst="rect">
            <a:avLst/>
          </a:prstGeom>
          <a:ln>
            <a:noFill/>
          </a:ln>
          <a:effectLst>
            <a:softEdge rad="112500"/>
          </a:effectLst>
        </p:spPr>
      </p:pic>
      <p:pic>
        <p:nvPicPr>
          <p:cNvPr id="6" name="Immagine 5" descr="cache_6808098.jpg"/>
          <p:cNvPicPr>
            <a:picLocks noChangeAspect="1"/>
          </p:cNvPicPr>
          <p:nvPr/>
        </p:nvPicPr>
        <p:blipFill>
          <a:blip r:embed="rId3" cstate="print"/>
          <a:stretch>
            <a:fillRect/>
          </a:stretch>
        </p:blipFill>
        <p:spPr>
          <a:xfrm>
            <a:off x="-68932" y="0"/>
            <a:ext cx="3009900" cy="2414609"/>
          </a:xfrm>
          <a:prstGeom prst="rect">
            <a:avLst/>
          </a:prstGeom>
          <a:ln>
            <a:noFill/>
          </a:ln>
          <a:effectLst>
            <a:softEdge rad="112500"/>
          </a:effectLst>
        </p:spPr>
      </p:pic>
    </p:spTree>
    <p:extLst>
      <p:ext uri="{BB962C8B-B14F-4D97-AF65-F5344CB8AC3E}">
        <p14:creationId xmlns="" xmlns:p14="http://schemas.microsoft.com/office/powerpoint/2010/main" val="3757291682"/>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548680"/>
            <a:ext cx="8229600" cy="1143000"/>
          </a:xfrm>
        </p:spPr>
        <p:txBody>
          <a:bodyPr>
            <a:noAutofit/>
          </a:bodyPr>
          <a:lstStyle/>
          <a:p>
            <a:pPr algn="l"/>
            <a:r>
              <a:rPr lang="es-ES" sz="2000" b="1" dirty="0" smtClean="0">
                <a:latin typeface="Times New Roman" pitchFamily="18" charset="0"/>
                <a:cs typeface="Times New Roman" pitchFamily="18" charset="0"/>
              </a:rPr>
              <a:t>En una isla en la que el sector turístico representa el 32 % de nuestro PIB de forma directa y más del 70 % de forma indirecta, la intervención tiene que ser integral. Al turista le interesa la seguridad, la calidad medioambiental, las posibilidades de ocio, nuestro patrimonio histórico, la oferta cultural y de salud.</a:t>
            </a:r>
            <a:endParaRPr lang="it-IT" sz="2000" b="1" dirty="0">
              <a:latin typeface="Times New Roman" pitchFamily="18" charset="0"/>
              <a:cs typeface="Times New Roman" pitchFamily="18" charset="0"/>
            </a:endParaRPr>
          </a:p>
        </p:txBody>
      </p:sp>
      <p:sp>
        <p:nvSpPr>
          <p:cNvPr id="3" name="Segnaposto contenuto 2"/>
          <p:cNvSpPr>
            <a:spLocks noGrp="1"/>
          </p:cNvSpPr>
          <p:nvPr>
            <p:ph idx="1"/>
          </p:nvPr>
        </p:nvSpPr>
        <p:spPr>
          <a:xfrm>
            <a:off x="1116792" y="1923593"/>
            <a:ext cx="5215488" cy="1656184"/>
          </a:xfrm>
        </p:spPr>
        <p:txBody>
          <a:bodyPr>
            <a:normAutofit/>
          </a:bodyPr>
          <a:lstStyle/>
          <a:p>
            <a:pPr marL="0" indent="0">
              <a:buNone/>
            </a:pPr>
            <a:r>
              <a:rPr lang="es-ES" sz="2000" b="1" dirty="0">
                <a:latin typeface="Times New Roman" pitchFamily="18" charset="0"/>
                <a:cs typeface="Times New Roman" pitchFamily="18" charset="0"/>
              </a:rPr>
              <a:t>T</a:t>
            </a:r>
            <a:r>
              <a:rPr lang="es-ES" sz="2000" b="1" dirty="0" smtClean="0">
                <a:latin typeface="Times New Roman" pitchFamily="18" charset="0"/>
                <a:cs typeface="Times New Roman" pitchFamily="18" charset="0"/>
              </a:rPr>
              <a:t>odo debe redundar en la creación de nuevos empleos y en la mejora de las condiciones de trabajo. Y debe abrir la posibilidad de crear trabajo para nuestros jóvenes.</a:t>
            </a:r>
            <a:endParaRPr lang="it-IT" sz="2000" b="1" dirty="0">
              <a:latin typeface="Times New Roman" pitchFamily="18" charset="0"/>
              <a:cs typeface="Times New Roman" pitchFamily="18" charset="0"/>
            </a:endParaRPr>
          </a:p>
        </p:txBody>
      </p:sp>
      <p:sp>
        <p:nvSpPr>
          <p:cNvPr id="4" name="CasellaDiTesto 3"/>
          <p:cNvSpPr txBox="1"/>
          <p:nvPr/>
        </p:nvSpPr>
        <p:spPr>
          <a:xfrm>
            <a:off x="1787352" y="3380125"/>
            <a:ext cx="7356648" cy="3477875"/>
          </a:xfrm>
          <a:prstGeom prst="rect">
            <a:avLst/>
          </a:prstGeom>
          <a:noFill/>
        </p:spPr>
        <p:txBody>
          <a:bodyPr wrap="square" rtlCol="0">
            <a:spAutoFit/>
          </a:bodyPr>
          <a:lstStyle/>
          <a:p>
            <a:r>
              <a:rPr lang="es-ES" sz="2000" b="1" dirty="0" smtClean="0">
                <a:latin typeface="Times New Roman" pitchFamily="18" charset="0"/>
                <a:cs typeface="Times New Roman" pitchFamily="18" charset="0"/>
              </a:rPr>
              <a:t>La Estrategia Integral de Turismo de Gran Canaria que acabo de presentar orienta la promoción, influye en los factores de competitividad, prioriza la sostenibilidad Y define muchos objetivos de referencia: aumentar el gasto del turista en nuestra isla; incrementar los ingresos totales del turismo; prolongar su estancia media; mejorar el índice de satisfacción de los visitantes; modernizar la oferta; perfeccionar la empleabilidad y crear más empleo, implantando sinergias con el empresariado: optimizar la gestión de recursos naturales y energéticos y la conciencia medioambiental; incrementar la posición de la marca Gran Canaria. </a:t>
            </a:r>
            <a:endParaRPr lang="it-IT" sz="20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2881032133"/>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221673"/>
            <a:ext cx="7772400" cy="1470025"/>
          </a:xfrm>
        </p:spPr>
        <p:txBody>
          <a:bodyPr/>
          <a:lstStyle/>
          <a:p>
            <a:r>
              <a:rPr lang="it-IT" dirty="0" err="1" smtClean="0">
                <a:effectLst>
                  <a:outerShdw blurRad="38100" dist="38100" dir="2700000" algn="tl">
                    <a:srgbClr val="000000">
                      <a:alpha val="43137"/>
                    </a:srgbClr>
                  </a:outerShdw>
                </a:effectLst>
                <a:latin typeface="Times New Roman" pitchFamily="18" charset="0"/>
                <a:cs typeface="Times New Roman" pitchFamily="18" charset="0"/>
              </a:rPr>
              <a:t>Canarias</a:t>
            </a:r>
            <a:r>
              <a:rPr lang="it-IT" dirty="0" smtClean="0">
                <a:effectLst>
                  <a:outerShdw blurRad="38100" dist="38100" dir="2700000" algn="tl">
                    <a:srgbClr val="000000">
                      <a:alpha val="43137"/>
                    </a:srgbClr>
                  </a:outerShdw>
                </a:effectLst>
                <a:latin typeface="Times New Roman" pitchFamily="18" charset="0"/>
                <a:cs typeface="Times New Roman" pitchFamily="18" charset="0"/>
              </a:rPr>
              <a:t>, </a:t>
            </a:r>
            <a:r>
              <a:rPr lang="it-IT" dirty="0" err="1" smtClean="0">
                <a:effectLst>
                  <a:outerShdw blurRad="38100" dist="38100" dir="2700000" algn="tl">
                    <a:srgbClr val="000000">
                      <a:alpha val="43137"/>
                    </a:srgbClr>
                  </a:outerShdw>
                </a:effectLst>
                <a:latin typeface="Times New Roman" pitchFamily="18" charset="0"/>
                <a:cs typeface="Times New Roman" pitchFamily="18" charset="0"/>
              </a:rPr>
              <a:t>cuña</a:t>
            </a:r>
            <a:r>
              <a:rPr lang="it-IT" dirty="0" smtClean="0">
                <a:effectLst>
                  <a:outerShdw blurRad="38100" dist="38100" dir="2700000" algn="tl">
                    <a:srgbClr val="000000">
                      <a:alpha val="43137"/>
                    </a:srgbClr>
                  </a:outerShdw>
                </a:effectLst>
                <a:latin typeface="Times New Roman" pitchFamily="18" charset="0"/>
                <a:cs typeface="Times New Roman" pitchFamily="18" charset="0"/>
              </a:rPr>
              <a:t> del turismo </a:t>
            </a:r>
            <a:r>
              <a:rPr lang="it-IT" dirty="0" err="1" smtClean="0">
                <a:effectLst>
                  <a:outerShdw blurRad="38100" dist="38100" dir="2700000" algn="tl">
                    <a:srgbClr val="000000">
                      <a:alpha val="43137"/>
                    </a:srgbClr>
                  </a:outerShdw>
                </a:effectLst>
                <a:latin typeface="Times New Roman" pitchFamily="18" charset="0"/>
                <a:cs typeface="Times New Roman" pitchFamily="18" charset="0"/>
              </a:rPr>
              <a:t>sostenible</a:t>
            </a:r>
            <a:endParaRPr lang="it-IT"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ottotitolo 2"/>
          <p:cNvSpPr>
            <a:spLocks noGrp="1"/>
          </p:cNvSpPr>
          <p:nvPr>
            <p:ph type="subTitle" idx="1"/>
          </p:nvPr>
        </p:nvSpPr>
        <p:spPr>
          <a:xfrm>
            <a:off x="611560" y="2132856"/>
            <a:ext cx="6400800" cy="1752600"/>
          </a:xfrm>
        </p:spPr>
        <p:txBody>
          <a:bodyPr>
            <a:normAutofit/>
          </a:bodyPr>
          <a:lstStyle/>
          <a:p>
            <a:pPr algn="l"/>
            <a:r>
              <a:rPr lang="it-IT" sz="2400" b="1" dirty="0" err="1" smtClean="0">
                <a:solidFill>
                  <a:schemeClr val="tx1"/>
                </a:solidFill>
                <a:latin typeface="Times New Roman" pitchFamily="18" charset="0"/>
                <a:cs typeface="Times New Roman" pitchFamily="18" charset="0"/>
              </a:rPr>
              <a:t>El</a:t>
            </a:r>
            <a:r>
              <a:rPr lang="it-IT" sz="2400" b="1" dirty="0" smtClean="0">
                <a:solidFill>
                  <a:schemeClr val="tx1"/>
                </a:solidFill>
                <a:latin typeface="Times New Roman" pitchFamily="18" charset="0"/>
                <a:cs typeface="Times New Roman" pitchFamily="18" charset="0"/>
              </a:rPr>
              <a:t> </a:t>
            </a:r>
            <a:r>
              <a:rPr lang="it-IT" sz="2400" b="1" dirty="0" err="1" smtClean="0">
                <a:solidFill>
                  <a:schemeClr val="tx1"/>
                </a:solidFill>
                <a:latin typeface="Times New Roman" pitchFamily="18" charset="0"/>
                <a:cs typeface="Times New Roman" pitchFamily="18" charset="0"/>
              </a:rPr>
              <a:t>Archipelago</a:t>
            </a:r>
            <a:r>
              <a:rPr lang="it-IT" sz="2400" b="1" dirty="0" smtClean="0">
                <a:solidFill>
                  <a:schemeClr val="tx1"/>
                </a:solidFill>
                <a:latin typeface="Times New Roman" pitchFamily="18" charset="0"/>
                <a:cs typeface="Times New Roman" pitchFamily="18" charset="0"/>
              </a:rPr>
              <a:t> de </a:t>
            </a:r>
            <a:r>
              <a:rPr lang="it-IT" sz="2400" b="1" dirty="0" err="1" smtClean="0">
                <a:solidFill>
                  <a:schemeClr val="tx1"/>
                </a:solidFill>
                <a:latin typeface="Times New Roman" pitchFamily="18" charset="0"/>
                <a:cs typeface="Times New Roman" pitchFamily="18" charset="0"/>
              </a:rPr>
              <a:t>las</a:t>
            </a:r>
            <a:r>
              <a:rPr lang="it-IT" sz="2400" b="1" dirty="0" smtClean="0">
                <a:solidFill>
                  <a:schemeClr val="tx1"/>
                </a:solidFill>
                <a:latin typeface="Times New Roman" pitchFamily="18" charset="0"/>
                <a:cs typeface="Times New Roman" pitchFamily="18" charset="0"/>
              </a:rPr>
              <a:t> </a:t>
            </a:r>
            <a:r>
              <a:rPr lang="it-IT" sz="2400" b="1" dirty="0" err="1" smtClean="0">
                <a:solidFill>
                  <a:schemeClr val="tx1"/>
                </a:solidFill>
                <a:latin typeface="Times New Roman" pitchFamily="18" charset="0"/>
                <a:cs typeface="Times New Roman" pitchFamily="18" charset="0"/>
              </a:rPr>
              <a:t>Canarias</a:t>
            </a:r>
            <a:r>
              <a:rPr lang="it-IT" sz="2400" b="1" dirty="0" smtClean="0">
                <a:solidFill>
                  <a:schemeClr val="tx1"/>
                </a:solidFill>
                <a:latin typeface="Times New Roman" pitchFamily="18" charset="0"/>
                <a:cs typeface="Times New Roman" pitchFamily="18" charset="0"/>
              </a:rPr>
              <a:t> </a:t>
            </a:r>
            <a:r>
              <a:rPr lang="it-IT" sz="2400" b="1" dirty="0" err="1" smtClean="0">
                <a:solidFill>
                  <a:schemeClr val="tx1"/>
                </a:solidFill>
                <a:latin typeface="Times New Roman" pitchFamily="18" charset="0"/>
                <a:cs typeface="Times New Roman" pitchFamily="18" charset="0"/>
              </a:rPr>
              <a:t>posee</a:t>
            </a:r>
            <a:r>
              <a:rPr lang="it-IT" sz="2400" b="1" dirty="0" smtClean="0">
                <a:solidFill>
                  <a:schemeClr val="tx1"/>
                </a:solidFill>
                <a:latin typeface="Times New Roman" pitchFamily="18" charset="0"/>
                <a:cs typeface="Times New Roman" pitchFamily="18" charset="0"/>
              </a:rPr>
              <a:t> </a:t>
            </a:r>
            <a:r>
              <a:rPr lang="it-IT" sz="2400" b="1" dirty="0" err="1" smtClean="0">
                <a:solidFill>
                  <a:schemeClr val="tx1"/>
                </a:solidFill>
                <a:latin typeface="Times New Roman" pitchFamily="18" charset="0"/>
                <a:cs typeface="Times New Roman" pitchFamily="18" charset="0"/>
              </a:rPr>
              <a:t>diversas</a:t>
            </a:r>
            <a:r>
              <a:rPr lang="it-IT" sz="2400" b="1" dirty="0" smtClean="0">
                <a:solidFill>
                  <a:schemeClr val="tx1"/>
                </a:solidFill>
                <a:latin typeface="Times New Roman" pitchFamily="18" charset="0"/>
                <a:cs typeface="Times New Roman" pitchFamily="18" charset="0"/>
              </a:rPr>
              <a:t> </a:t>
            </a:r>
            <a:r>
              <a:rPr lang="it-IT" sz="2400" b="1" dirty="0" err="1" smtClean="0">
                <a:solidFill>
                  <a:schemeClr val="tx1"/>
                </a:solidFill>
                <a:latin typeface="Times New Roman" pitchFamily="18" charset="0"/>
                <a:cs typeface="Times New Roman" pitchFamily="18" charset="0"/>
              </a:rPr>
              <a:t>emblemas</a:t>
            </a:r>
            <a:r>
              <a:rPr lang="it-IT" sz="2400" b="1" dirty="0" smtClean="0">
                <a:solidFill>
                  <a:schemeClr val="tx1"/>
                </a:solidFill>
                <a:latin typeface="Times New Roman" pitchFamily="18" charset="0"/>
                <a:cs typeface="Times New Roman" pitchFamily="18" charset="0"/>
              </a:rPr>
              <a:t> </a:t>
            </a:r>
            <a:r>
              <a:rPr lang="it-IT" sz="2400" b="1" dirty="0" err="1" smtClean="0">
                <a:solidFill>
                  <a:schemeClr val="tx1"/>
                </a:solidFill>
                <a:latin typeface="Times New Roman" pitchFamily="18" charset="0"/>
                <a:cs typeface="Times New Roman" pitchFamily="18" charset="0"/>
              </a:rPr>
              <a:t>que</a:t>
            </a:r>
            <a:r>
              <a:rPr lang="it-IT" sz="2400" b="1" dirty="0" smtClean="0">
                <a:solidFill>
                  <a:schemeClr val="tx1"/>
                </a:solidFill>
                <a:latin typeface="Times New Roman" pitchFamily="18" charset="0"/>
                <a:cs typeface="Times New Roman" pitchFamily="18" charset="0"/>
              </a:rPr>
              <a:t> </a:t>
            </a:r>
            <a:r>
              <a:rPr lang="it-IT" sz="2400" b="1" dirty="0" err="1" smtClean="0">
                <a:solidFill>
                  <a:schemeClr val="tx1"/>
                </a:solidFill>
                <a:latin typeface="Times New Roman" pitchFamily="18" charset="0"/>
                <a:cs typeface="Times New Roman" pitchFamily="18" charset="0"/>
              </a:rPr>
              <a:t>invitan</a:t>
            </a:r>
            <a:r>
              <a:rPr lang="it-IT" sz="2400" b="1" dirty="0" smtClean="0">
                <a:solidFill>
                  <a:schemeClr val="tx1"/>
                </a:solidFill>
                <a:latin typeface="Times New Roman" pitchFamily="18" charset="0"/>
                <a:cs typeface="Times New Roman" pitchFamily="18" charset="0"/>
              </a:rPr>
              <a:t> al </a:t>
            </a:r>
            <a:r>
              <a:rPr lang="it-IT" sz="2400" b="1" dirty="0" err="1" smtClean="0">
                <a:solidFill>
                  <a:schemeClr val="tx1"/>
                </a:solidFill>
                <a:latin typeface="Times New Roman" pitchFamily="18" charset="0"/>
                <a:cs typeface="Times New Roman" pitchFamily="18" charset="0"/>
              </a:rPr>
              <a:t>respecto</a:t>
            </a:r>
            <a:r>
              <a:rPr lang="it-IT" sz="2400" b="1" dirty="0" smtClean="0">
                <a:solidFill>
                  <a:schemeClr val="tx1"/>
                </a:solidFill>
                <a:latin typeface="Times New Roman" pitchFamily="18" charset="0"/>
                <a:cs typeface="Times New Roman" pitchFamily="18" charset="0"/>
              </a:rPr>
              <a:t> </a:t>
            </a:r>
            <a:r>
              <a:rPr lang="it-IT" sz="2400" b="1" dirty="0" err="1" smtClean="0">
                <a:solidFill>
                  <a:schemeClr val="tx1"/>
                </a:solidFill>
                <a:latin typeface="Times New Roman" pitchFamily="18" charset="0"/>
                <a:cs typeface="Times New Roman" pitchFamily="18" charset="0"/>
              </a:rPr>
              <a:t>medioambiental</a:t>
            </a:r>
            <a:r>
              <a:rPr lang="it-IT" sz="2400" dirty="0" smtClean="0">
                <a:solidFill>
                  <a:schemeClr val="tx1"/>
                </a:solidFill>
                <a:latin typeface="Times New Roman" pitchFamily="18" charset="0"/>
                <a:cs typeface="Times New Roman" pitchFamily="18" charset="0"/>
              </a:rPr>
              <a:t>.</a:t>
            </a:r>
            <a:endParaRPr lang="it-IT" sz="2400" dirty="0">
              <a:solidFill>
                <a:schemeClr val="tx1"/>
              </a:solidFill>
              <a:latin typeface="Times New Roman" pitchFamily="18" charset="0"/>
              <a:cs typeface="Times New Roman" pitchFamily="18" charset="0"/>
            </a:endParaRPr>
          </a:p>
        </p:txBody>
      </p:sp>
      <p:sp>
        <p:nvSpPr>
          <p:cNvPr id="4" name="CasellaDiTesto 3"/>
          <p:cNvSpPr txBox="1"/>
          <p:nvPr/>
        </p:nvSpPr>
        <p:spPr>
          <a:xfrm>
            <a:off x="391072" y="3441680"/>
            <a:ext cx="7992888" cy="3416320"/>
          </a:xfrm>
          <a:prstGeom prst="rect">
            <a:avLst/>
          </a:prstGeom>
          <a:noFill/>
        </p:spPr>
        <p:txBody>
          <a:bodyPr wrap="square" rtlCol="0">
            <a:spAutoFit/>
          </a:bodyPr>
          <a:lstStyle/>
          <a:p>
            <a:r>
              <a:rPr lang="it-IT" sz="2400" b="1" dirty="0" smtClean="0">
                <a:latin typeface="Times New Roman" pitchFamily="18" charset="0"/>
                <a:cs typeface="Times New Roman" pitchFamily="18" charset="0"/>
              </a:rPr>
              <a:t>Las </a:t>
            </a:r>
            <a:r>
              <a:rPr lang="it-IT" sz="2400" b="1" dirty="0" err="1" smtClean="0">
                <a:latin typeface="Times New Roman" pitchFamily="18" charset="0"/>
                <a:cs typeface="Times New Roman" pitchFamily="18" charset="0"/>
              </a:rPr>
              <a:t>islas</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occidentales</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reunen</a:t>
            </a:r>
            <a:r>
              <a:rPr lang="it-IT" sz="2400" b="1" dirty="0" smtClean="0">
                <a:latin typeface="Times New Roman" pitchFamily="18" charset="0"/>
                <a:cs typeface="Times New Roman" pitchFamily="18" charset="0"/>
              </a:rPr>
              <a:t> un patrimonio </a:t>
            </a:r>
            <a:r>
              <a:rPr lang="it-IT" sz="2400" b="1" dirty="0" err="1" smtClean="0">
                <a:latin typeface="Times New Roman" pitchFamily="18" charset="0"/>
                <a:cs typeface="Times New Roman" pitchFamily="18" charset="0"/>
              </a:rPr>
              <a:t>natural</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que</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obliga</a:t>
            </a:r>
            <a:r>
              <a:rPr lang="it-IT" sz="2400" b="1" dirty="0" smtClean="0">
                <a:latin typeface="Times New Roman" pitchFamily="18" charset="0"/>
                <a:cs typeface="Times New Roman" pitchFamily="18" charset="0"/>
              </a:rPr>
              <a:t> a </a:t>
            </a:r>
            <a:r>
              <a:rPr lang="it-IT" sz="2400" b="1" dirty="0" err="1" smtClean="0">
                <a:latin typeface="Times New Roman" pitchFamily="18" charset="0"/>
                <a:cs typeface="Times New Roman" pitchFamily="18" charset="0"/>
              </a:rPr>
              <a:t>sus</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usuarios</a:t>
            </a:r>
            <a:r>
              <a:rPr lang="it-IT" sz="2400" b="1" dirty="0" smtClean="0">
                <a:latin typeface="Times New Roman" pitchFamily="18" charset="0"/>
                <a:cs typeface="Times New Roman" pitchFamily="18" charset="0"/>
              </a:rPr>
              <a:t> a preservar </a:t>
            </a:r>
            <a:r>
              <a:rPr lang="it-IT" sz="2400" b="1" dirty="0" err="1" smtClean="0">
                <a:latin typeface="Times New Roman" pitchFamily="18" charset="0"/>
                <a:cs typeface="Times New Roman" pitchFamily="18" charset="0"/>
              </a:rPr>
              <a:t>las</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zonas</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verdes</a:t>
            </a:r>
            <a:r>
              <a:rPr lang="it-IT" sz="2400" b="1" dirty="0" smtClean="0">
                <a:latin typeface="Times New Roman" pitchFamily="18" charset="0"/>
                <a:cs typeface="Times New Roman" pitchFamily="18" charset="0"/>
              </a:rPr>
              <a:t> y </a:t>
            </a:r>
            <a:r>
              <a:rPr lang="it-IT" sz="2400" b="1" dirty="0" err="1" smtClean="0">
                <a:latin typeface="Times New Roman" pitchFamily="18" charset="0"/>
                <a:cs typeface="Times New Roman" pitchFamily="18" charset="0"/>
              </a:rPr>
              <a:t>ecologicas</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es</a:t>
            </a:r>
            <a:r>
              <a:rPr lang="it-IT" sz="2400" b="1" dirty="0" smtClean="0">
                <a:latin typeface="Times New Roman" pitchFamily="18" charset="0"/>
                <a:cs typeface="Times New Roman" pitchFamily="18" charset="0"/>
              </a:rPr>
              <a:t> una </a:t>
            </a:r>
            <a:r>
              <a:rPr lang="it-IT" sz="2400" b="1" dirty="0" err="1" smtClean="0">
                <a:latin typeface="Times New Roman" pitchFamily="18" charset="0"/>
                <a:cs typeface="Times New Roman" pitchFamily="18" charset="0"/>
              </a:rPr>
              <a:t>prioridad</a:t>
            </a:r>
            <a:r>
              <a:rPr lang="it-IT" sz="2400" b="1" dirty="0" smtClean="0">
                <a:latin typeface="Times New Roman" pitchFamily="18" charset="0"/>
                <a:cs typeface="Times New Roman" pitchFamily="18" charset="0"/>
              </a:rPr>
              <a:t> la </a:t>
            </a:r>
            <a:r>
              <a:rPr lang="it-IT" sz="2400" b="1" dirty="0" err="1" smtClean="0">
                <a:latin typeface="Times New Roman" pitchFamily="18" charset="0"/>
                <a:cs typeface="Times New Roman" pitchFamily="18" charset="0"/>
              </a:rPr>
              <a:t>conservacion</a:t>
            </a:r>
            <a:r>
              <a:rPr lang="it-IT" sz="2400" b="1" dirty="0" smtClean="0">
                <a:latin typeface="Times New Roman" pitchFamily="18" charset="0"/>
                <a:cs typeface="Times New Roman" pitchFamily="18" charset="0"/>
              </a:rPr>
              <a:t> de </a:t>
            </a:r>
            <a:r>
              <a:rPr lang="it-IT" sz="2400" b="1" dirty="0" err="1" smtClean="0">
                <a:latin typeface="Times New Roman" pitchFamily="18" charset="0"/>
                <a:cs typeface="Times New Roman" pitchFamily="18" charset="0"/>
              </a:rPr>
              <a:t>estos</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espacios</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naturales</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que</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hacen</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que</a:t>
            </a:r>
            <a:r>
              <a:rPr lang="it-IT" sz="2400" b="1" dirty="0" smtClean="0">
                <a:latin typeface="Times New Roman" pitchFamily="18" charset="0"/>
                <a:cs typeface="Times New Roman" pitchFamily="18" charset="0"/>
              </a:rPr>
              <a:t> Tenerife </a:t>
            </a:r>
            <a:r>
              <a:rPr lang="it-IT" sz="2400" b="1" dirty="0" err="1" smtClean="0">
                <a:latin typeface="Times New Roman" pitchFamily="18" charset="0"/>
                <a:cs typeface="Times New Roman" pitchFamily="18" charset="0"/>
              </a:rPr>
              <a:t>sea</a:t>
            </a:r>
            <a:r>
              <a:rPr lang="it-IT" sz="2400" b="1" dirty="0" smtClean="0">
                <a:latin typeface="Times New Roman" pitchFamily="18" charset="0"/>
                <a:cs typeface="Times New Roman" pitchFamily="18" charset="0"/>
              </a:rPr>
              <a:t> uno de </a:t>
            </a:r>
            <a:r>
              <a:rPr lang="it-IT" sz="2400" b="1" dirty="0" err="1" smtClean="0">
                <a:latin typeface="Times New Roman" pitchFamily="18" charset="0"/>
                <a:cs typeface="Times New Roman" pitchFamily="18" charset="0"/>
              </a:rPr>
              <a:t>los</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destinos</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predilectos</a:t>
            </a:r>
            <a:r>
              <a:rPr lang="it-IT" sz="2400" b="1" dirty="0" smtClean="0">
                <a:latin typeface="Times New Roman" pitchFamily="18" charset="0"/>
                <a:cs typeface="Times New Roman" pitchFamily="18" charset="0"/>
              </a:rPr>
              <a:t> del turismo </a:t>
            </a:r>
            <a:r>
              <a:rPr lang="it-IT" sz="2400" b="1" dirty="0" err="1" smtClean="0">
                <a:latin typeface="Times New Roman" pitchFamily="18" charset="0"/>
                <a:cs typeface="Times New Roman" pitchFamily="18" charset="0"/>
              </a:rPr>
              <a:t>nacional</a:t>
            </a:r>
            <a:r>
              <a:rPr lang="it-IT" sz="2400" b="1" dirty="0" smtClean="0">
                <a:latin typeface="Times New Roman" pitchFamily="18" charset="0"/>
                <a:cs typeface="Times New Roman" pitchFamily="18" charset="0"/>
              </a:rPr>
              <a:t> e </a:t>
            </a:r>
            <a:r>
              <a:rPr lang="it-IT" sz="2400" b="1" dirty="0" err="1" smtClean="0">
                <a:latin typeface="Times New Roman" pitchFamily="18" charset="0"/>
                <a:cs typeface="Times New Roman" pitchFamily="18" charset="0"/>
              </a:rPr>
              <a:t>internacional</a:t>
            </a:r>
            <a:r>
              <a:rPr lang="it-IT" sz="2400" b="1" dirty="0" smtClean="0">
                <a:latin typeface="Times New Roman" pitchFamily="18" charset="0"/>
                <a:cs typeface="Times New Roman" pitchFamily="18" charset="0"/>
              </a:rPr>
              <a:t>.</a:t>
            </a:r>
          </a:p>
          <a:p>
            <a:r>
              <a:rPr lang="it-IT" sz="2400" b="1" dirty="0" smtClean="0">
                <a:latin typeface="Times New Roman" pitchFamily="18" charset="0"/>
                <a:cs typeface="Times New Roman" pitchFamily="18" charset="0"/>
              </a:rPr>
              <a:t>Gran parte del </a:t>
            </a:r>
            <a:r>
              <a:rPr lang="it-IT" sz="2400" b="1" dirty="0" err="1" smtClean="0">
                <a:latin typeface="Times New Roman" pitchFamily="18" charset="0"/>
                <a:cs typeface="Times New Roman" pitchFamily="18" charset="0"/>
              </a:rPr>
              <a:t>potencial</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que</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ofrece</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Canarias</a:t>
            </a:r>
            <a:r>
              <a:rPr lang="it-IT" sz="2400" b="1" dirty="0" smtClean="0">
                <a:latin typeface="Times New Roman" pitchFamily="18" charset="0"/>
                <a:cs typeface="Times New Roman" pitchFamily="18" charset="0"/>
              </a:rPr>
              <a:t> recide en </a:t>
            </a:r>
            <a:r>
              <a:rPr lang="it-IT" sz="2400" b="1" dirty="0" err="1" smtClean="0">
                <a:latin typeface="Times New Roman" pitchFamily="18" charset="0"/>
                <a:cs typeface="Times New Roman" pitchFamily="18" charset="0"/>
              </a:rPr>
              <a:t>sus</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parques</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nacionales</a:t>
            </a:r>
            <a:r>
              <a:rPr lang="it-IT" sz="2400" b="1" dirty="0" smtClean="0">
                <a:latin typeface="Times New Roman" pitchFamily="18" charset="0"/>
                <a:cs typeface="Times New Roman" pitchFamily="18" charset="0"/>
              </a:rPr>
              <a:t>. La </a:t>
            </a:r>
            <a:r>
              <a:rPr lang="it-IT" sz="2400" b="1" dirty="0" err="1" smtClean="0">
                <a:latin typeface="Times New Roman" pitchFamily="18" charset="0"/>
                <a:cs typeface="Times New Roman" pitchFamily="18" charset="0"/>
              </a:rPr>
              <a:t>ciudadania</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local</a:t>
            </a:r>
            <a:r>
              <a:rPr lang="it-IT" sz="2400" b="1" dirty="0" smtClean="0">
                <a:latin typeface="Times New Roman" pitchFamily="18" charset="0"/>
                <a:cs typeface="Times New Roman" pitchFamily="18" charset="0"/>
              </a:rPr>
              <a:t> y </a:t>
            </a:r>
            <a:r>
              <a:rPr lang="it-IT" sz="2400" b="1" dirty="0" err="1" smtClean="0">
                <a:latin typeface="Times New Roman" pitchFamily="18" charset="0"/>
                <a:cs typeface="Times New Roman" pitchFamily="18" charset="0"/>
              </a:rPr>
              <a:t>quienes</a:t>
            </a:r>
            <a:r>
              <a:rPr lang="it-IT" sz="2400" b="1" dirty="0" smtClean="0">
                <a:latin typeface="Times New Roman" pitchFamily="18" charset="0"/>
                <a:cs typeface="Times New Roman" pitchFamily="18" charset="0"/>
              </a:rPr>
              <a:t> visita </a:t>
            </a:r>
            <a:r>
              <a:rPr lang="it-IT" sz="2400" b="1" dirty="0" err="1" smtClean="0">
                <a:latin typeface="Times New Roman" pitchFamily="18" charset="0"/>
                <a:cs typeface="Times New Roman" pitchFamily="18" charset="0"/>
              </a:rPr>
              <a:t>el</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archipelago</a:t>
            </a:r>
            <a:r>
              <a:rPr lang="it-IT" sz="2400" b="1" dirty="0" smtClean="0">
                <a:latin typeface="Times New Roman" pitchFamily="18" charset="0"/>
                <a:cs typeface="Times New Roman" pitchFamily="18" charset="0"/>
              </a:rPr>
              <a:t> cada </a:t>
            </a:r>
            <a:r>
              <a:rPr lang="it-IT" sz="2400" b="1" dirty="0" err="1" smtClean="0">
                <a:latin typeface="Times New Roman" pitchFamily="18" charset="0"/>
                <a:cs typeface="Times New Roman" pitchFamily="18" charset="0"/>
              </a:rPr>
              <a:t>año</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debe</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disfrutar</a:t>
            </a:r>
            <a:r>
              <a:rPr lang="it-IT" sz="2400" b="1" dirty="0" smtClean="0">
                <a:latin typeface="Times New Roman" pitchFamily="18" charset="0"/>
                <a:cs typeface="Times New Roman" pitchFamily="18" charset="0"/>
              </a:rPr>
              <a:t> con total </a:t>
            </a:r>
            <a:r>
              <a:rPr lang="it-IT" sz="2400" b="1" dirty="0" err="1" smtClean="0">
                <a:latin typeface="Times New Roman" pitchFamily="18" charset="0"/>
                <a:cs typeface="Times New Roman" pitchFamily="18" charset="0"/>
              </a:rPr>
              <a:t>responsabilidad</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los</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espacios</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protegidos</a:t>
            </a:r>
            <a:r>
              <a:rPr lang="it-IT" sz="2400" b="1" dirty="0" smtClean="0">
                <a:latin typeface="Times New Roman" pitchFamily="18" charset="0"/>
                <a:cs typeface="Times New Roman" pitchFamily="18" charset="0"/>
              </a:rPr>
              <a:t>.</a:t>
            </a:r>
            <a:endParaRPr lang="it-IT" sz="2400" b="1" dirty="0">
              <a:latin typeface="Times New Roman" pitchFamily="18" charset="0"/>
              <a:cs typeface="Times New Roman" pitchFamily="18" charset="0"/>
            </a:endParaRP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5430207" y="3052727"/>
            <a:ext cx="3713793" cy="3805273"/>
          </a:xfrm>
        </p:spPr>
        <p:txBody>
          <a:bodyPr>
            <a:normAutofit/>
          </a:bodyPr>
          <a:lstStyle/>
          <a:p>
            <a:pPr>
              <a:buNone/>
            </a:pPr>
            <a:r>
              <a:rPr lang="it-IT" sz="2400" b="1" dirty="0" smtClean="0">
                <a:latin typeface="Times New Roman" pitchFamily="18" charset="0"/>
                <a:cs typeface="Times New Roman" pitchFamily="18" charset="0"/>
              </a:rPr>
              <a:t>    La </a:t>
            </a:r>
            <a:r>
              <a:rPr lang="it-IT" sz="2400" b="1" dirty="0" err="1" smtClean="0">
                <a:latin typeface="Times New Roman" pitchFamily="18" charset="0"/>
                <a:cs typeface="Times New Roman" pitchFamily="18" charset="0"/>
              </a:rPr>
              <a:t>educacion</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ambiental</a:t>
            </a:r>
            <a:r>
              <a:rPr lang="it-IT" sz="2400" b="1" dirty="0" smtClean="0">
                <a:latin typeface="Times New Roman" pitchFamily="18" charset="0"/>
                <a:cs typeface="Times New Roman" pitchFamily="18" charset="0"/>
              </a:rPr>
              <a:t> y la </a:t>
            </a:r>
            <a:r>
              <a:rPr lang="it-IT" sz="2400" b="1" dirty="0" err="1" smtClean="0">
                <a:latin typeface="Times New Roman" pitchFamily="18" charset="0"/>
                <a:cs typeface="Times New Roman" pitchFamily="18" charset="0"/>
              </a:rPr>
              <a:t>principal</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fuente</a:t>
            </a:r>
            <a:r>
              <a:rPr lang="it-IT" sz="2400" b="1" dirty="0" smtClean="0">
                <a:latin typeface="Times New Roman" pitchFamily="18" charset="0"/>
                <a:cs typeface="Times New Roman" pitchFamily="18" charset="0"/>
              </a:rPr>
              <a:t> de </a:t>
            </a:r>
            <a:r>
              <a:rPr lang="it-IT" sz="2400" b="1" dirty="0" err="1" smtClean="0">
                <a:latin typeface="Times New Roman" pitchFamily="18" charset="0"/>
                <a:cs typeface="Times New Roman" pitchFamily="18" charset="0"/>
              </a:rPr>
              <a:t>ingresos</a:t>
            </a:r>
            <a:r>
              <a:rPr lang="it-IT" sz="2400" b="1" dirty="0" smtClean="0">
                <a:latin typeface="Times New Roman" pitchFamily="18" charset="0"/>
                <a:cs typeface="Times New Roman" pitchFamily="18" charset="0"/>
              </a:rPr>
              <a:t> de </a:t>
            </a:r>
            <a:r>
              <a:rPr lang="it-IT" sz="2400" b="1" dirty="0" err="1" smtClean="0">
                <a:latin typeface="Times New Roman" pitchFamily="18" charset="0"/>
                <a:cs typeface="Times New Roman" pitchFamily="18" charset="0"/>
              </a:rPr>
              <a:t>todos</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los</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isleños</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forman</a:t>
            </a:r>
            <a:r>
              <a:rPr lang="it-IT" sz="2400" b="1" dirty="0" smtClean="0">
                <a:latin typeface="Times New Roman" pitchFamily="18" charset="0"/>
                <a:cs typeface="Times New Roman" pitchFamily="18" charset="0"/>
              </a:rPr>
              <a:t> un binomio capital para </a:t>
            </a:r>
            <a:r>
              <a:rPr lang="it-IT" sz="2400" b="1" dirty="0" err="1" smtClean="0">
                <a:latin typeface="Times New Roman" pitchFamily="18" charset="0"/>
                <a:cs typeface="Times New Roman" pitchFamily="18" charset="0"/>
              </a:rPr>
              <a:t>que</a:t>
            </a:r>
            <a:r>
              <a:rPr lang="it-IT" sz="2400" b="1" dirty="0" smtClean="0">
                <a:latin typeface="Times New Roman" pitchFamily="18" charset="0"/>
                <a:cs typeface="Times New Roman" pitchFamily="18" charset="0"/>
              </a:rPr>
              <a:t> la </a:t>
            </a:r>
            <a:r>
              <a:rPr lang="it-IT" sz="2400" b="1" dirty="0" err="1" smtClean="0">
                <a:latin typeface="Times New Roman" pitchFamily="18" charset="0"/>
                <a:cs typeface="Times New Roman" pitchFamily="18" charset="0"/>
              </a:rPr>
              <a:t>preservacion</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sea</a:t>
            </a:r>
            <a:r>
              <a:rPr lang="it-IT" sz="2400" b="1" dirty="0" smtClean="0">
                <a:latin typeface="Times New Roman" pitchFamily="18" charset="0"/>
                <a:cs typeface="Times New Roman" pitchFamily="18" charset="0"/>
              </a:rPr>
              <a:t> una constante en </a:t>
            </a:r>
            <a:r>
              <a:rPr lang="it-IT" sz="2400" b="1" dirty="0" err="1" smtClean="0">
                <a:latin typeface="Times New Roman" pitchFamily="18" charset="0"/>
                <a:cs typeface="Times New Roman" pitchFamily="18" charset="0"/>
              </a:rPr>
              <a:t>todos</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los</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municipios</a:t>
            </a:r>
            <a:r>
              <a:rPr lang="it-IT" sz="2400" b="1" dirty="0" smtClean="0">
                <a:latin typeface="Times New Roman" pitchFamily="18" charset="0"/>
                <a:cs typeface="Times New Roman" pitchFamily="18" charset="0"/>
              </a:rPr>
              <a:t> y una </a:t>
            </a:r>
            <a:r>
              <a:rPr lang="it-IT" sz="2400" b="1" dirty="0" err="1" smtClean="0">
                <a:latin typeface="Times New Roman" pitchFamily="18" charset="0"/>
                <a:cs typeface="Times New Roman" pitchFamily="18" charset="0"/>
              </a:rPr>
              <a:t>realida</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extensible</a:t>
            </a:r>
            <a:r>
              <a:rPr lang="it-IT" sz="2400" b="1" dirty="0" smtClean="0">
                <a:latin typeface="Times New Roman" pitchFamily="18" charset="0"/>
                <a:cs typeface="Times New Roman" pitchFamily="18" charset="0"/>
              </a:rPr>
              <a:t> al resto del </a:t>
            </a:r>
            <a:r>
              <a:rPr lang="it-IT" sz="2400" b="1" dirty="0" err="1" smtClean="0">
                <a:latin typeface="Times New Roman" pitchFamily="18" charset="0"/>
                <a:cs typeface="Times New Roman" pitchFamily="18" charset="0"/>
              </a:rPr>
              <a:t>mundo</a:t>
            </a:r>
            <a:endParaRPr lang="it-IT" sz="2400" b="1" dirty="0">
              <a:latin typeface="Times New Roman" pitchFamily="18" charset="0"/>
              <a:cs typeface="Times New Roman" pitchFamily="18" charset="0"/>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print">
            <a:alphaModFix amt="68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3233" y="6123808"/>
            <a:ext cx="8790767" cy="326992"/>
          </a:xfrm>
        </p:spPr>
        <p:txBody>
          <a:bodyPr>
            <a:normAutofit fontScale="90000"/>
          </a:bodyPr>
          <a:lstStyle/>
          <a:p>
            <a:pPr algn="l"/>
            <a:r>
              <a:rPr lang="en-US" sz="3600" b="1" dirty="0" err="1" smtClean="0">
                <a:latin typeface="Times New Roman" pitchFamily="18" charset="0"/>
                <a:cs typeface="Times New Roman" pitchFamily="18" charset="0"/>
              </a:rPr>
              <a:t>Objectivo</a:t>
            </a:r>
            <a:r>
              <a:rPr lang="en-US" sz="3600" dirty="0" smtClean="0">
                <a:latin typeface="Times New Roman" pitchFamily="18" charset="0"/>
                <a:cs typeface="Times New Roman" pitchFamily="18" charset="0"/>
              </a:rPr>
              <a:t>: </a:t>
            </a:r>
            <a:r>
              <a:rPr lang="it-IT" sz="3600" u="sng" dirty="0" err="1">
                <a:latin typeface="Times New Roman" pitchFamily="18" charset="0"/>
                <a:cs typeface="Times New Roman" pitchFamily="18" charset="0"/>
              </a:rPr>
              <a:t>atender</a:t>
            </a:r>
            <a:r>
              <a:rPr lang="it-IT" sz="3600" u="sng" dirty="0">
                <a:latin typeface="Times New Roman" pitchFamily="18" charset="0"/>
                <a:cs typeface="Times New Roman" pitchFamily="18" charset="0"/>
              </a:rPr>
              <a:t> </a:t>
            </a:r>
            <a:r>
              <a:rPr lang="it-IT" sz="3600" u="sng" dirty="0" err="1">
                <a:latin typeface="Times New Roman" pitchFamily="18" charset="0"/>
                <a:cs typeface="Times New Roman" pitchFamily="18" charset="0"/>
              </a:rPr>
              <a:t>las</a:t>
            </a:r>
            <a:r>
              <a:rPr lang="it-IT" sz="3600" u="sng" dirty="0">
                <a:latin typeface="Times New Roman" pitchFamily="18" charset="0"/>
                <a:cs typeface="Times New Roman" pitchFamily="18" charset="0"/>
              </a:rPr>
              <a:t> </a:t>
            </a:r>
            <a:r>
              <a:rPr lang="it-IT" sz="3600" u="sng" dirty="0" err="1">
                <a:latin typeface="Times New Roman" pitchFamily="18" charset="0"/>
                <a:cs typeface="Times New Roman" pitchFamily="18" charset="0"/>
              </a:rPr>
              <a:t>necesidades</a:t>
            </a:r>
            <a:r>
              <a:rPr lang="it-IT" sz="3600" u="sng" dirty="0">
                <a:latin typeface="Times New Roman" pitchFamily="18" charset="0"/>
                <a:cs typeface="Times New Roman" pitchFamily="18" charset="0"/>
              </a:rPr>
              <a:t> de </a:t>
            </a:r>
            <a:r>
              <a:rPr lang="it-IT" sz="3600" u="sng" dirty="0" err="1">
                <a:latin typeface="Times New Roman" pitchFamily="18" charset="0"/>
                <a:cs typeface="Times New Roman" pitchFamily="18" charset="0"/>
              </a:rPr>
              <a:t>los</a:t>
            </a:r>
            <a:r>
              <a:rPr lang="it-IT" sz="3600" u="sng" dirty="0">
                <a:latin typeface="Times New Roman" pitchFamily="18" charset="0"/>
                <a:cs typeface="Times New Roman" pitchFamily="18" charset="0"/>
              </a:rPr>
              <a:t> </a:t>
            </a:r>
            <a:r>
              <a:rPr lang="it-IT" sz="3600" u="sng" dirty="0" err="1">
                <a:latin typeface="Times New Roman" pitchFamily="18" charset="0"/>
                <a:cs typeface="Times New Roman" pitchFamily="18" charset="0"/>
              </a:rPr>
              <a:t>viajeros</a:t>
            </a:r>
            <a:r>
              <a:rPr lang="it-IT" sz="3600" u="sng" dirty="0">
                <a:latin typeface="Times New Roman" pitchFamily="18" charset="0"/>
                <a:cs typeface="Times New Roman" pitchFamily="18" charset="0"/>
              </a:rPr>
              <a:t> y al </a:t>
            </a:r>
            <a:r>
              <a:rPr lang="it-IT" sz="3600" u="sng" dirty="0" err="1">
                <a:latin typeface="Times New Roman" pitchFamily="18" charset="0"/>
                <a:cs typeface="Times New Roman" pitchFamily="18" charset="0"/>
              </a:rPr>
              <a:t>mismo</a:t>
            </a:r>
            <a:r>
              <a:rPr lang="it-IT" sz="3600" u="sng" dirty="0">
                <a:latin typeface="Times New Roman" pitchFamily="18" charset="0"/>
                <a:cs typeface="Times New Roman" pitchFamily="18" charset="0"/>
              </a:rPr>
              <a:t> </a:t>
            </a:r>
            <a:r>
              <a:rPr lang="it-IT" sz="3600" u="sng" dirty="0" err="1">
                <a:latin typeface="Times New Roman" pitchFamily="18" charset="0"/>
                <a:cs typeface="Times New Roman" pitchFamily="18" charset="0"/>
              </a:rPr>
              <a:t>tiempo</a:t>
            </a:r>
            <a:r>
              <a:rPr lang="it-IT" sz="3600" u="sng" dirty="0">
                <a:latin typeface="Times New Roman" pitchFamily="18" charset="0"/>
                <a:cs typeface="Times New Roman" pitchFamily="18" charset="0"/>
              </a:rPr>
              <a:t> </a:t>
            </a:r>
            <a:r>
              <a:rPr lang="it-IT" sz="3600" u="sng" dirty="0" err="1">
                <a:latin typeface="Times New Roman" pitchFamily="18" charset="0"/>
                <a:cs typeface="Times New Roman" pitchFamily="18" charset="0"/>
              </a:rPr>
              <a:t>proteger</a:t>
            </a:r>
            <a:r>
              <a:rPr lang="it-IT" sz="3600" u="sng" dirty="0">
                <a:latin typeface="Times New Roman" pitchFamily="18" charset="0"/>
                <a:cs typeface="Times New Roman" pitchFamily="18" charset="0"/>
              </a:rPr>
              <a:t> </a:t>
            </a:r>
            <a:r>
              <a:rPr lang="it-IT" sz="3600" u="sng" dirty="0" err="1">
                <a:latin typeface="Times New Roman" pitchFamily="18" charset="0"/>
                <a:cs typeface="Times New Roman" pitchFamily="18" charset="0"/>
              </a:rPr>
              <a:t>las</a:t>
            </a:r>
            <a:r>
              <a:rPr lang="it-IT" sz="3600" u="sng" dirty="0">
                <a:latin typeface="Times New Roman" pitchFamily="18" charset="0"/>
                <a:cs typeface="Times New Roman" pitchFamily="18" charset="0"/>
              </a:rPr>
              <a:t> </a:t>
            </a:r>
            <a:r>
              <a:rPr lang="it-IT" sz="3600" u="sng" dirty="0" err="1">
                <a:latin typeface="Times New Roman" pitchFamily="18" charset="0"/>
                <a:cs typeface="Times New Roman" pitchFamily="18" charset="0"/>
              </a:rPr>
              <a:t>zonas</a:t>
            </a:r>
            <a:r>
              <a:rPr lang="it-IT" sz="3600" u="sng" dirty="0">
                <a:latin typeface="Times New Roman" pitchFamily="18" charset="0"/>
                <a:cs typeface="Times New Roman" pitchFamily="18" charset="0"/>
              </a:rPr>
              <a:t> para </a:t>
            </a:r>
            <a:r>
              <a:rPr lang="it-IT" sz="3600" u="sng" dirty="0" err="1">
                <a:latin typeface="Times New Roman" pitchFamily="18" charset="0"/>
                <a:cs typeface="Times New Roman" pitchFamily="18" charset="0"/>
              </a:rPr>
              <a:t>el</a:t>
            </a:r>
            <a:r>
              <a:rPr lang="it-IT" sz="3600" u="sng" dirty="0">
                <a:latin typeface="Times New Roman" pitchFamily="18" charset="0"/>
                <a:cs typeface="Times New Roman" pitchFamily="18" charset="0"/>
              </a:rPr>
              <a:t> futuro, sin </a:t>
            </a:r>
            <a:r>
              <a:rPr lang="it-IT" sz="3600" u="sng" dirty="0" err="1">
                <a:latin typeface="Times New Roman" pitchFamily="18" charset="0"/>
                <a:cs typeface="Times New Roman" pitchFamily="18" charset="0"/>
              </a:rPr>
              <a:t>olvidar</a:t>
            </a:r>
            <a:r>
              <a:rPr lang="it-IT" sz="3600" u="sng" dirty="0">
                <a:latin typeface="Times New Roman" pitchFamily="18" charset="0"/>
                <a:cs typeface="Times New Roman" pitchFamily="18" charset="0"/>
              </a:rPr>
              <a:t> </a:t>
            </a:r>
            <a:r>
              <a:rPr lang="it-IT" sz="3600" u="sng" dirty="0" err="1">
                <a:latin typeface="Times New Roman" pitchFamily="18" charset="0"/>
                <a:cs typeface="Times New Roman" pitchFamily="18" charset="0"/>
              </a:rPr>
              <a:t>las</a:t>
            </a:r>
            <a:r>
              <a:rPr lang="it-IT" sz="3600" u="sng" dirty="0">
                <a:latin typeface="Times New Roman" pitchFamily="18" charset="0"/>
                <a:cs typeface="Times New Roman" pitchFamily="18" charset="0"/>
              </a:rPr>
              <a:t> </a:t>
            </a:r>
            <a:r>
              <a:rPr lang="it-IT" sz="3600" u="sng" dirty="0" err="1">
                <a:latin typeface="Times New Roman" pitchFamily="18" charset="0"/>
                <a:cs typeface="Times New Roman" pitchFamily="18" charset="0"/>
              </a:rPr>
              <a:t>comunidades</a:t>
            </a:r>
            <a:r>
              <a:rPr lang="it-IT" sz="3600" u="sng" dirty="0">
                <a:latin typeface="Times New Roman" pitchFamily="18" charset="0"/>
                <a:cs typeface="Times New Roman" pitchFamily="18" charset="0"/>
              </a:rPr>
              <a:t> </a:t>
            </a:r>
            <a:r>
              <a:rPr lang="it-IT" sz="3600" u="sng" dirty="0" err="1">
                <a:latin typeface="Times New Roman" pitchFamily="18" charset="0"/>
                <a:cs typeface="Times New Roman" pitchFamily="18" charset="0"/>
              </a:rPr>
              <a:t>locales</a:t>
            </a:r>
            <a:r>
              <a:rPr lang="it-IT" sz="3600" u="sng" dirty="0">
                <a:latin typeface="Times New Roman" pitchFamily="18" charset="0"/>
                <a:cs typeface="Times New Roman" pitchFamily="18" charset="0"/>
              </a:rPr>
              <a:t>.</a:t>
            </a:r>
            <a:r>
              <a:rPr lang="it-IT" dirty="0"/>
              <a:t/>
            </a:r>
            <a:br>
              <a:rPr lang="it-IT" dirty="0"/>
            </a:br>
            <a:endParaRPr lang="en-US" dirty="0"/>
          </a:p>
        </p:txBody>
      </p:sp>
      <p:sp>
        <p:nvSpPr>
          <p:cNvPr id="3" name="Content Placeholder 2"/>
          <p:cNvSpPr>
            <a:spLocks noGrp="1"/>
          </p:cNvSpPr>
          <p:nvPr>
            <p:ph idx="1"/>
          </p:nvPr>
        </p:nvSpPr>
        <p:spPr>
          <a:xfrm>
            <a:off x="435520" y="131221"/>
            <a:ext cx="8229600" cy="4266239"/>
          </a:xfrm>
        </p:spPr>
        <p:txBody>
          <a:bodyPr>
            <a:normAutofit/>
          </a:bodyPr>
          <a:lstStyle/>
          <a:p>
            <a:r>
              <a:rPr lang="it-IT" sz="2400" dirty="0" err="1">
                <a:latin typeface="Times New Roman" pitchFamily="18" charset="0"/>
                <a:cs typeface="Times New Roman" pitchFamily="18" charset="0"/>
              </a:rPr>
              <a:t>El</a:t>
            </a:r>
            <a:r>
              <a:rPr lang="it-IT" sz="2400" dirty="0">
                <a:latin typeface="Times New Roman" pitchFamily="18" charset="0"/>
                <a:cs typeface="Times New Roman" pitchFamily="18" charset="0"/>
              </a:rPr>
              <a:t> turismo </a:t>
            </a:r>
            <a:r>
              <a:rPr lang="it-IT" sz="2400" dirty="0" err="1">
                <a:latin typeface="Times New Roman" pitchFamily="18" charset="0"/>
                <a:cs typeface="Times New Roman" pitchFamily="18" charset="0"/>
              </a:rPr>
              <a:t>sustentable</a:t>
            </a:r>
            <a:r>
              <a:rPr lang="it-IT" sz="2400" dirty="0">
                <a:latin typeface="Times New Roman" pitchFamily="18" charset="0"/>
                <a:cs typeface="Times New Roman" pitchFamily="18" charset="0"/>
              </a:rPr>
              <a:t> </a:t>
            </a:r>
            <a:r>
              <a:rPr lang="it-IT" sz="2400" dirty="0" err="1">
                <a:latin typeface="Times New Roman" pitchFamily="18" charset="0"/>
                <a:cs typeface="Times New Roman" pitchFamily="18" charset="0"/>
              </a:rPr>
              <a:t>surge</a:t>
            </a:r>
            <a:r>
              <a:rPr lang="it-IT" sz="2400" dirty="0">
                <a:latin typeface="Times New Roman" pitchFamily="18" charset="0"/>
                <a:cs typeface="Times New Roman" pitchFamily="18" charset="0"/>
              </a:rPr>
              <a:t> </a:t>
            </a:r>
            <a:r>
              <a:rPr lang="it-IT" sz="2400" dirty="0" err="1">
                <a:latin typeface="Times New Roman" pitchFamily="18" charset="0"/>
                <a:cs typeface="Times New Roman" pitchFamily="18" charset="0"/>
              </a:rPr>
              <a:t>como</a:t>
            </a:r>
            <a:r>
              <a:rPr lang="it-IT" sz="2400" dirty="0">
                <a:latin typeface="Times New Roman" pitchFamily="18" charset="0"/>
                <a:cs typeface="Times New Roman" pitchFamily="18" charset="0"/>
              </a:rPr>
              <a:t> un importante </a:t>
            </a:r>
            <a:r>
              <a:rPr lang="it-IT" sz="2400" dirty="0" err="1">
                <a:latin typeface="Times New Roman" pitchFamily="18" charset="0"/>
                <a:cs typeface="Times New Roman" pitchFamily="18" charset="0"/>
              </a:rPr>
              <a:t>factor</a:t>
            </a:r>
            <a:r>
              <a:rPr lang="it-IT" sz="2400" dirty="0">
                <a:latin typeface="Times New Roman" pitchFamily="18" charset="0"/>
                <a:cs typeface="Times New Roman" pitchFamily="18" charset="0"/>
              </a:rPr>
              <a:t> para la </a:t>
            </a:r>
            <a:r>
              <a:rPr lang="it-IT" sz="2400" dirty="0" err="1">
                <a:latin typeface="Times New Roman" pitchFamily="18" charset="0"/>
                <a:cs typeface="Times New Roman" pitchFamily="18" charset="0"/>
              </a:rPr>
              <a:t>conservación</a:t>
            </a:r>
            <a:r>
              <a:rPr lang="it-IT" sz="2400" dirty="0">
                <a:latin typeface="Times New Roman" pitchFamily="18" charset="0"/>
                <a:cs typeface="Times New Roman" pitchFamily="18" charset="0"/>
              </a:rPr>
              <a:t> </a:t>
            </a:r>
            <a:r>
              <a:rPr lang="it-IT" sz="2400" dirty="0" err="1">
                <a:latin typeface="Times New Roman" pitchFamily="18" charset="0"/>
                <a:cs typeface="Times New Roman" pitchFamily="18" charset="0"/>
              </a:rPr>
              <a:t>ecológica</a:t>
            </a:r>
            <a:r>
              <a:rPr lang="it-IT" sz="2400" dirty="0">
                <a:latin typeface="Times New Roman" pitchFamily="18" charset="0"/>
                <a:cs typeface="Times New Roman" pitchFamily="18" charset="0"/>
              </a:rPr>
              <a:t>, buscando la </a:t>
            </a:r>
            <a:r>
              <a:rPr lang="it-IT" sz="2400" dirty="0" err="1">
                <a:latin typeface="Times New Roman" pitchFamily="18" charset="0"/>
                <a:cs typeface="Times New Roman" pitchFamily="18" charset="0"/>
              </a:rPr>
              <a:t>participación</a:t>
            </a:r>
            <a:r>
              <a:rPr lang="it-IT" sz="2400" dirty="0">
                <a:latin typeface="Times New Roman" pitchFamily="18" charset="0"/>
                <a:cs typeface="Times New Roman" pitchFamily="18" charset="0"/>
              </a:rPr>
              <a:t> comunitaria y la </a:t>
            </a:r>
            <a:r>
              <a:rPr lang="it-IT" sz="2400" dirty="0" err="1">
                <a:latin typeface="Times New Roman" pitchFamily="18" charset="0"/>
                <a:cs typeface="Times New Roman" pitchFamily="18" charset="0"/>
              </a:rPr>
              <a:t>participación</a:t>
            </a:r>
            <a:r>
              <a:rPr lang="it-IT" sz="2400" dirty="0">
                <a:latin typeface="Times New Roman" pitchFamily="18" charset="0"/>
                <a:cs typeface="Times New Roman" pitchFamily="18" charset="0"/>
              </a:rPr>
              <a:t> </a:t>
            </a:r>
            <a:r>
              <a:rPr lang="it-IT" sz="2400" dirty="0" err="1">
                <a:latin typeface="Times New Roman" pitchFamily="18" charset="0"/>
                <a:cs typeface="Times New Roman" pitchFamily="18" charset="0"/>
              </a:rPr>
              <a:t>activa</a:t>
            </a:r>
            <a:r>
              <a:rPr lang="it-IT" sz="2400" dirty="0">
                <a:latin typeface="Times New Roman" pitchFamily="18" charset="0"/>
                <a:cs typeface="Times New Roman" pitchFamily="18" charset="0"/>
              </a:rPr>
              <a:t> del visitante</a:t>
            </a:r>
            <a:r>
              <a:rPr lang="it-IT" sz="2400" dirty="0" smtClean="0">
                <a:latin typeface="Times New Roman" pitchFamily="18" charset="0"/>
                <a:cs typeface="Times New Roman" pitchFamily="18" charset="0"/>
              </a:rPr>
              <a:t>.</a:t>
            </a:r>
          </a:p>
          <a:p>
            <a:endParaRPr lang="it-IT" sz="2400" dirty="0">
              <a:latin typeface="Times New Roman" pitchFamily="18" charset="0"/>
              <a:cs typeface="Times New Roman" pitchFamily="18" charset="0"/>
            </a:endParaRPr>
          </a:p>
          <a:p>
            <a:r>
              <a:rPr lang="it-IT" sz="2400" dirty="0" err="1">
                <a:latin typeface="Times New Roman" pitchFamily="18" charset="0"/>
                <a:cs typeface="Times New Roman" pitchFamily="18" charset="0"/>
              </a:rPr>
              <a:t>Hoy</a:t>
            </a:r>
            <a:r>
              <a:rPr lang="it-IT" sz="2400" dirty="0">
                <a:latin typeface="Times New Roman" pitchFamily="18" charset="0"/>
                <a:cs typeface="Times New Roman" pitchFamily="18" charset="0"/>
              </a:rPr>
              <a:t> en </a:t>
            </a:r>
            <a:r>
              <a:rPr lang="it-IT" sz="2400" dirty="0" err="1">
                <a:latin typeface="Times New Roman" pitchFamily="18" charset="0"/>
                <a:cs typeface="Times New Roman" pitchFamily="18" charset="0"/>
              </a:rPr>
              <a:t>día</a:t>
            </a:r>
            <a:r>
              <a:rPr lang="it-IT" sz="2400" dirty="0">
                <a:latin typeface="Times New Roman" pitchFamily="18" charset="0"/>
                <a:cs typeface="Times New Roman" pitchFamily="18" charset="0"/>
              </a:rPr>
              <a:t> en un </a:t>
            </a:r>
            <a:r>
              <a:rPr lang="it-IT" sz="2400" dirty="0" err="1">
                <a:latin typeface="Times New Roman" pitchFamily="18" charset="0"/>
                <a:cs typeface="Times New Roman" pitchFamily="18" charset="0"/>
              </a:rPr>
              <a:t>contexto</a:t>
            </a:r>
            <a:r>
              <a:rPr lang="it-IT" sz="2400" dirty="0">
                <a:latin typeface="Times New Roman" pitchFamily="18" charset="0"/>
                <a:cs typeface="Times New Roman" pitchFamily="18" charset="0"/>
              </a:rPr>
              <a:t> de </a:t>
            </a:r>
            <a:r>
              <a:rPr lang="it-IT" sz="2400" dirty="0" err="1">
                <a:latin typeface="Times New Roman" pitchFamily="18" charset="0"/>
                <a:cs typeface="Times New Roman" pitchFamily="18" charset="0"/>
              </a:rPr>
              <a:t>sostenibilidad</a:t>
            </a:r>
            <a:r>
              <a:rPr lang="it-IT" sz="2400" dirty="0">
                <a:latin typeface="Times New Roman" pitchFamily="18" charset="0"/>
                <a:cs typeface="Times New Roman" pitchFamily="18" charset="0"/>
              </a:rPr>
              <a:t> se </a:t>
            </a:r>
            <a:r>
              <a:rPr lang="it-IT" sz="2400" dirty="0" err="1">
                <a:latin typeface="Times New Roman" pitchFamily="18" charset="0"/>
                <a:cs typeface="Times New Roman" pitchFamily="18" charset="0"/>
              </a:rPr>
              <a:t>desarrolla</a:t>
            </a:r>
            <a:r>
              <a:rPr lang="it-IT" sz="2400" dirty="0">
                <a:latin typeface="Times New Roman" pitchFamily="18" charset="0"/>
                <a:cs typeface="Times New Roman" pitchFamily="18" charset="0"/>
              </a:rPr>
              <a:t> la </a:t>
            </a:r>
            <a:r>
              <a:rPr lang="it-IT" sz="2400" dirty="0" err="1">
                <a:latin typeface="Times New Roman" pitchFamily="18" charset="0"/>
                <a:cs typeface="Times New Roman" pitchFamily="18" charset="0"/>
              </a:rPr>
              <a:t>necesidad</a:t>
            </a:r>
            <a:r>
              <a:rPr lang="it-IT" sz="2400" dirty="0">
                <a:latin typeface="Times New Roman" pitchFamily="18" charset="0"/>
                <a:cs typeface="Times New Roman" pitchFamily="18" charset="0"/>
              </a:rPr>
              <a:t> de </a:t>
            </a:r>
            <a:r>
              <a:rPr lang="it-IT" sz="2400" dirty="0" err="1">
                <a:latin typeface="Times New Roman" pitchFamily="18" charset="0"/>
                <a:cs typeface="Times New Roman" pitchFamily="18" charset="0"/>
              </a:rPr>
              <a:t>cuidar</a:t>
            </a:r>
            <a:r>
              <a:rPr lang="it-IT" sz="2400" dirty="0">
                <a:latin typeface="Times New Roman" pitchFamily="18" charset="0"/>
                <a:cs typeface="Times New Roman" pitchFamily="18" charset="0"/>
              </a:rPr>
              <a:t> al </a:t>
            </a:r>
            <a:r>
              <a:rPr lang="it-IT" sz="2400" dirty="0" err="1">
                <a:latin typeface="Times New Roman" pitchFamily="18" charset="0"/>
                <a:cs typeface="Times New Roman" pitchFamily="18" charset="0"/>
              </a:rPr>
              <a:t>maximo</a:t>
            </a:r>
            <a:r>
              <a:rPr lang="it-IT" sz="2400" dirty="0">
                <a:latin typeface="Times New Roman" pitchFamily="18" charset="0"/>
                <a:cs typeface="Times New Roman" pitchFamily="18" charset="0"/>
              </a:rPr>
              <a:t> </a:t>
            </a:r>
            <a:r>
              <a:rPr lang="it-IT" sz="2400" dirty="0" err="1">
                <a:latin typeface="Times New Roman" pitchFamily="18" charset="0"/>
                <a:cs typeface="Times New Roman" pitchFamily="18" charset="0"/>
              </a:rPr>
              <a:t>los</a:t>
            </a:r>
            <a:r>
              <a:rPr lang="it-IT" sz="2400" dirty="0">
                <a:latin typeface="Times New Roman" pitchFamily="18" charset="0"/>
                <a:cs typeface="Times New Roman" pitchFamily="18" charset="0"/>
              </a:rPr>
              <a:t> </a:t>
            </a:r>
            <a:r>
              <a:rPr lang="it-IT" sz="2400" dirty="0" err="1">
                <a:latin typeface="Times New Roman" pitchFamily="18" charset="0"/>
                <a:cs typeface="Times New Roman" pitchFamily="18" charset="0"/>
              </a:rPr>
              <a:t>recursos</a:t>
            </a:r>
            <a:r>
              <a:rPr lang="it-IT" sz="2400" dirty="0">
                <a:latin typeface="Times New Roman" pitchFamily="18" charset="0"/>
                <a:cs typeface="Times New Roman" pitchFamily="18" charset="0"/>
              </a:rPr>
              <a:t> </a:t>
            </a:r>
            <a:r>
              <a:rPr lang="it-IT" sz="2400" dirty="0" err="1">
                <a:latin typeface="Times New Roman" pitchFamily="18" charset="0"/>
                <a:cs typeface="Times New Roman" pitchFamily="18" charset="0"/>
              </a:rPr>
              <a:t>naturales</a:t>
            </a:r>
            <a:r>
              <a:rPr lang="it-IT" sz="2400" dirty="0">
                <a:latin typeface="Times New Roman" pitchFamily="18" charset="0"/>
                <a:cs typeface="Times New Roman" pitchFamily="18" charset="0"/>
              </a:rPr>
              <a:t>, la </a:t>
            </a:r>
            <a:r>
              <a:rPr lang="it-IT" sz="2400" dirty="0" err="1">
                <a:latin typeface="Times New Roman" pitchFamily="18" charset="0"/>
                <a:cs typeface="Times New Roman" pitchFamily="18" charset="0"/>
              </a:rPr>
              <a:t>belleza</a:t>
            </a:r>
            <a:r>
              <a:rPr lang="it-IT" sz="2400" dirty="0">
                <a:latin typeface="Times New Roman" pitchFamily="18" charset="0"/>
                <a:cs typeface="Times New Roman" pitchFamily="18" charset="0"/>
              </a:rPr>
              <a:t> del </a:t>
            </a:r>
            <a:r>
              <a:rPr lang="it-IT" sz="2400" dirty="0" err="1">
                <a:latin typeface="Times New Roman" pitchFamily="18" charset="0"/>
                <a:cs typeface="Times New Roman" pitchFamily="18" charset="0"/>
              </a:rPr>
              <a:t>paisaje</a:t>
            </a:r>
            <a:r>
              <a:rPr lang="it-IT" sz="2400" dirty="0">
                <a:latin typeface="Times New Roman" pitchFamily="18" charset="0"/>
                <a:cs typeface="Times New Roman" pitchFamily="18" charset="0"/>
              </a:rPr>
              <a:t>, la </a:t>
            </a:r>
            <a:r>
              <a:rPr lang="it-IT" sz="2400" dirty="0" err="1">
                <a:latin typeface="Times New Roman" pitchFamily="18" charset="0"/>
                <a:cs typeface="Times New Roman" pitchFamily="18" charset="0"/>
              </a:rPr>
              <a:t>calidad</a:t>
            </a:r>
            <a:r>
              <a:rPr lang="it-IT" sz="2400" dirty="0">
                <a:latin typeface="Times New Roman" pitchFamily="18" charset="0"/>
                <a:cs typeface="Times New Roman" pitchFamily="18" charset="0"/>
              </a:rPr>
              <a:t> del </a:t>
            </a:r>
            <a:r>
              <a:rPr lang="it-IT" sz="2400" dirty="0" err="1">
                <a:latin typeface="Times New Roman" pitchFamily="18" charset="0"/>
                <a:cs typeface="Times New Roman" pitchFamily="18" charset="0"/>
              </a:rPr>
              <a:t>agua</a:t>
            </a:r>
            <a:r>
              <a:rPr lang="it-IT" sz="2400" dirty="0">
                <a:latin typeface="Times New Roman" pitchFamily="18" charset="0"/>
                <a:cs typeface="Times New Roman" pitchFamily="18" charset="0"/>
              </a:rPr>
              <a:t> y la </a:t>
            </a:r>
            <a:r>
              <a:rPr lang="it-IT" sz="2400" dirty="0" err="1">
                <a:latin typeface="Times New Roman" pitchFamily="18" charset="0"/>
                <a:cs typeface="Times New Roman" pitchFamily="18" charset="0"/>
              </a:rPr>
              <a:t>biodiversidad</a:t>
            </a:r>
            <a:r>
              <a:rPr lang="it-IT" sz="2400" dirty="0">
                <a:latin typeface="Times New Roman" pitchFamily="18" charset="0"/>
                <a:cs typeface="Times New Roman" pitchFamily="18" charset="0"/>
              </a:rPr>
              <a:t>, </a:t>
            </a:r>
            <a:r>
              <a:rPr lang="it-IT" sz="2400" dirty="0" err="1">
                <a:latin typeface="Times New Roman" pitchFamily="18" charset="0"/>
                <a:cs typeface="Times New Roman" pitchFamily="18" charset="0"/>
              </a:rPr>
              <a:t>ofreciendo</a:t>
            </a:r>
            <a:r>
              <a:rPr lang="it-IT" sz="2400" dirty="0">
                <a:latin typeface="Times New Roman" pitchFamily="18" charset="0"/>
                <a:cs typeface="Times New Roman" pitchFamily="18" charset="0"/>
              </a:rPr>
              <a:t> al </a:t>
            </a:r>
            <a:r>
              <a:rPr lang="it-IT" sz="2400" dirty="0" err="1">
                <a:latin typeface="Times New Roman" pitchFamily="18" charset="0"/>
                <a:cs typeface="Times New Roman" pitchFamily="18" charset="0"/>
              </a:rPr>
              <a:t>mismo</a:t>
            </a:r>
            <a:r>
              <a:rPr lang="it-IT" sz="2400" dirty="0">
                <a:latin typeface="Times New Roman" pitchFamily="18" charset="0"/>
                <a:cs typeface="Times New Roman" pitchFamily="18" charset="0"/>
              </a:rPr>
              <a:t> </a:t>
            </a:r>
            <a:r>
              <a:rPr lang="it-IT" sz="2400" dirty="0" err="1">
                <a:latin typeface="Times New Roman" pitchFamily="18" charset="0"/>
                <a:cs typeface="Times New Roman" pitchFamily="18" charset="0"/>
              </a:rPr>
              <a:t>tiempo</a:t>
            </a:r>
            <a:r>
              <a:rPr lang="it-IT" sz="2400" dirty="0">
                <a:latin typeface="Times New Roman" pitchFamily="18" charset="0"/>
                <a:cs typeface="Times New Roman" pitchFamily="18" charset="0"/>
              </a:rPr>
              <a:t> un </a:t>
            </a:r>
            <a:r>
              <a:rPr lang="it-IT" sz="2400" dirty="0" err="1">
                <a:latin typeface="Times New Roman" pitchFamily="18" charset="0"/>
                <a:cs typeface="Times New Roman" pitchFamily="18" charset="0"/>
              </a:rPr>
              <a:t>desarrollo</a:t>
            </a:r>
            <a:r>
              <a:rPr lang="it-IT" sz="2400" dirty="0">
                <a:latin typeface="Times New Roman" pitchFamily="18" charset="0"/>
                <a:cs typeface="Times New Roman" pitchFamily="18" charset="0"/>
              </a:rPr>
              <a:t> </a:t>
            </a:r>
            <a:r>
              <a:rPr lang="it-IT" sz="2400" dirty="0" err="1">
                <a:latin typeface="Times New Roman" pitchFamily="18" charset="0"/>
                <a:cs typeface="Times New Roman" pitchFamily="18" charset="0"/>
              </a:rPr>
              <a:t>económico</a:t>
            </a:r>
            <a:r>
              <a:rPr lang="it-IT" sz="2400" dirty="0">
                <a:latin typeface="Times New Roman" pitchFamily="18" charset="0"/>
                <a:cs typeface="Times New Roman" pitchFamily="18" charset="0"/>
              </a:rPr>
              <a:t> </a:t>
            </a:r>
            <a:r>
              <a:rPr lang="it-IT" sz="2400" dirty="0" err="1">
                <a:latin typeface="Times New Roman" pitchFamily="18" charset="0"/>
                <a:cs typeface="Times New Roman" pitchFamily="18" charset="0"/>
              </a:rPr>
              <a:t>más</a:t>
            </a:r>
            <a:r>
              <a:rPr lang="it-IT" sz="2400" dirty="0">
                <a:latin typeface="Times New Roman" pitchFamily="18" charset="0"/>
                <a:cs typeface="Times New Roman" pitchFamily="18" charset="0"/>
              </a:rPr>
              <a:t> </a:t>
            </a:r>
            <a:r>
              <a:rPr lang="it-IT" sz="2400" dirty="0" err="1">
                <a:latin typeface="Times New Roman" pitchFamily="18" charset="0"/>
                <a:cs typeface="Times New Roman" pitchFamily="18" charset="0"/>
              </a:rPr>
              <a:t>justo</a:t>
            </a:r>
            <a:r>
              <a:rPr lang="it-IT" sz="2400" dirty="0">
                <a:latin typeface="Times New Roman" pitchFamily="18" charset="0"/>
                <a:cs typeface="Times New Roman" pitchFamily="18" charset="0"/>
              </a:rPr>
              <a:t> para </a:t>
            </a:r>
            <a:r>
              <a:rPr lang="it-IT" sz="2400" dirty="0" err="1">
                <a:latin typeface="Times New Roman" pitchFamily="18" charset="0"/>
                <a:cs typeface="Times New Roman" pitchFamily="18" charset="0"/>
              </a:rPr>
              <a:t>las</a:t>
            </a:r>
            <a:r>
              <a:rPr lang="it-IT" sz="2400" dirty="0">
                <a:latin typeface="Times New Roman" pitchFamily="18" charset="0"/>
                <a:cs typeface="Times New Roman" pitchFamily="18" charset="0"/>
              </a:rPr>
              <a:t> </a:t>
            </a:r>
            <a:r>
              <a:rPr lang="it-IT" sz="2400" dirty="0" err="1">
                <a:latin typeface="Times New Roman" pitchFamily="18" charset="0"/>
                <a:cs typeface="Times New Roman" pitchFamily="18" charset="0"/>
              </a:rPr>
              <a:t>comunidades</a:t>
            </a:r>
            <a:r>
              <a:rPr lang="it-IT" sz="2400" dirty="0">
                <a:latin typeface="Times New Roman" pitchFamily="18" charset="0"/>
                <a:cs typeface="Times New Roman" pitchFamily="18" charset="0"/>
              </a:rPr>
              <a:t> </a:t>
            </a:r>
            <a:r>
              <a:rPr lang="it-IT" sz="2400" dirty="0" err="1">
                <a:latin typeface="Times New Roman" pitchFamily="18" charset="0"/>
                <a:cs typeface="Times New Roman" pitchFamily="18" charset="0"/>
              </a:rPr>
              <a:t>locales</a:t>
            </a:r>
            <a:r>
              <a:rPr lang="it-IT" sz="2400" dirty="0">
                <a:latin typeface="Times New Roman" pitchFamily="18" charset="0"/>
                <a:cs typeface="Times New Roman" pitchFamily="18" charset="0"/>
              </a:rPr>
              <a:t> </a:t>
            </a:r>
            <a:r>
              <a:rPr lang="it-IT" sz="2400" dirty="0" err="1">
                <a:latin typeface="Times New Roman" pitchFamily="18" charset="0"/>
                <a:cs typeface="Times New Roman" pitchFamily="18" charset="0"/>
              </a:rPr>
              <a:t>mejorando</a:t>
            </a:r>
            <a:r>
              <a:rPr lang="it-IT" sz="2400" dirty="0">
                <a:latin typeface="Times New Roman" pitchFamily="18" charset="0"/>
                <a:cs typeface="Times New Roman" pitchFamily="18" charset="0"/>
              </a:rPr>
              <a:t> la </a:t>
            </a:r>
            <a:r>
              <a:rPr lang="it-IT" sz="2400" dirty="0" err="1">
                <a:latin typeface="Times New Roman" pitchFamily="18" charset="0"/>
                <a:cs typeface="Times New Roman" pitchFamily="18" charset="0"/>
              </a:rPr>
              <a:t>calidad</a:t>
            </a:r>
            <a:r>
              <a:rPr lang="it-IT" sz="2400" dirty="0">
                <a:latin typeface="Times New Roman" pitchFamily="18" charset="0"/>
                <a:cs typeface="Times New Roman" pitchFamily="18" charset="0"/>
              </a:rPr>
              <a:t> de </a:t>
            </a:r>
            <a:r>
              <a:rPr lang="it-IT" sz="2400" dirty="0" err="1">
                <a:latin typeface="Times New Roman" pitchFamily="18" charset="0"/>
                <a:cs typeface="Times New Roman" pitchFamily="18" charset="0"/>
              </a:rPr>
              <a:t>vida</a:t>
            </a:r>
            <a:r>
              <a:rPr lang="it-IT" sz="2400" dirty="0">
                <a:latin typeface="Times New Roman" pitchFamily="18" charset="0"/>
                <a:cs typeface="Times New Roman" pitchFamily="18" charset="0"/>
              </a:rPr>
              <a:t> de </a:t>
            </a:r>
            <a:r>
              <a:rPr lang="it-IT" sz="2400" dirty="0" err="1">
                <a:latin typeface="Times New Roman" pitchFamily="18" charset="0"/>
                <a:cs typeface="Times New Roman" pitchFamily="18" charset="0"/>
              </a:rPr>
              <a:t>millones</a:t>
            </a:r>
            <a:r>
              <a:rPr lang="it-IT" sz="2400" dirty="0">
                <a:latin typeface="Times New Roman" pitchFamily="18" charset="0"/>
                <a:cs typeface="Times New Roman" pitchFamily="18" charset="0"/>
              </a:rPr>
              <a:t> de </a:t>
            </a:r>
            <a:r>
              <a:rPr lang="it-IT" sz="2400" dirty="0" err="1">
                <a:latin typeface="Times New Roman" pitchFamily="18" charset="0"/>
                <a:cs typeface="Times New Roman" pitchFamily="18" charset="0"/>
              </a:rPr>
              <a:t>personas</a:t>
            </a:r>
            <a:r>
              <a:rPr lang="it-IT" sz="2400" dirty="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xmlns="" val="2776926410"/>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1143000"/>
          </a:xfrm>
        </p:spPr>
        <p:txBody>
          <a:bodyPr/>
          <a:lstStyle/>
          <a:p>
            <a:r>
              <a:rPr lang="it-IT" dirty="0" err="1" smtClean="0">
                <a:effectLst>
                  <a:outerShdw blurRad="38100" dist="38100" dir="2700000" algn="tl">
                    <a:srgbClr val="000000">
                      <a:alpha val="43137"/>
                    </a:srgbClr>
                  </a:outerShdw>
                </a:effectLst>
                <a:latin typeface="Times New Roman" pitchFamily="18" charset="0"/>
                <a:cs typeface="Times New Roman" pitchFamily="18" charset="0"/>
              </a:rPr>
              <a:t>Areas</a:t>
            </a:r>
            <a:r>
              <a:rPr lang="it-IT" dirty="0" smtClean="0">
                <a:effectLst>
                  <a:outerShdw blurRad="38100" dist="38100" dir="2700000" algn="tl">
                    <a:srgbClr val="000000">
                      <a:alpha val="43137"/>
                    </a:srgbClr>
                  </a:outerShdw>
                </a:effectLst>
                <a:latin typeface="Times New Roman" pitchFamily="18" charset="0"/>
                <a:cs typeface="Times New Roman" pitchFamily="18" charset="0"/>
              </a:rPr>
              <a:t> </a:t>
            </a:r>
            <a:r>
              <a:rPr lang="it-IT" dirty="0" err="1" smtClean="0">
                <a:effectLst>
                  <a:outerShdw blurRad="38100" dist="38100" dir="2700000" algn="tl">
                    <a:srgbClr val="000000">
                      <a:alpha val="43137"/>
                    </a:srgbClr>
                  </a:outerShdw>
                </a:effectLst>
                <a:latin typeface="Times New Roman" pitchFamily="18" charset="0"/>
                <a:cs typeface="Times New Roman" pitchFamily="18" charset="0"/>
              </a:rPr>
              <a:t>verdes</a:t>
            </a:r>
            <a:r>
              <a:rPr lang="it-IT" dirty="0" smtClean="0">
                <a:effectLst>
                  <a:outerShdw blurRad="38100" dist="38100" dir="2700000" algn="tl">
                    <a:srgbClr val="000000">
                      <a:alpha val="43137"/>
                    </a:srgbClr>
                  </a:outerShdw>
                </a:effectLst>
                <a:latin typeface="Times New Roman" pitchFamily="18" charset="0"/>
                <a:cs typeface="Times New Roman" pitchFamily="18" charset="0"/>
              </a:rPr>
              <a:t> en </a:t>
            </a:r>
            <a:r>
              <a:rPr lang="it-IT" dirty="0" err="1" smtClean="0">
                <a:effectLst>
                  <a:outerShdw blurRad="38100" dist="38100" dir="2700000" algn="tl">
                    <a:srgbClr val="000000">
                      <a:alpha val="43137"/>
                    </a:srgbClr>
                  </a:outerShdw>
                </a:effectLst>
                <a:latin typeface="Times New Roman" pitchFamily="18" charset="0"/>
                <a:cs typeface="Times New Roman" pitchFamily="18" charset="0"/>
              </a:rPr>
              <a:t>España</a:t>
            </a:r>
            <a:endParaRPr lang="it-IT"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egnaposto contenuto 2"/>
          <p:cNvSpPr>
            <a:spLocks noGrp="1"/>
          </p:cNvSpPr>
          <p:nvPr>
            <p:ph idx="1"/>
          </p:nvPr>
        </p:nvSpPr>
        <p:spPr>
          <a:xfrm>
            <a:off x="0" y="4490686"/>
            <a:ext cx="9144000" cy="1951678"/>
          </a:xfrm>
        </p:spPr>
        <p:txBody>
          <a:bodyPr>
            <a:noAutofit/>
          </a:bodyPr>
          <a:lstStyle/>
          <a:p>
            <a:pPr>
              <a:buNone/>
            </a:pPr>
            <a:r>
              <a:rPr lang="it-IT" sz="2600" b="1" dirty="0" smtClean="0">
                <a:latin typeface="Times New Roman" pitchFamily="18" charset="0"/>
                <a:cs typeface="Times New Roman" pitchFamily="18" charset="0"/>
              </a:rPr>
              <a:t>    </a:t>
            </a:r>
            <a:r>
              <a:rPr lang="it-IT" sz="2600" b="1" dirty="0" err="1" smtClean="0">
                <a:latin typeface="Times New Roman" pitchFamily="18" charset="0"/>
                <a:cs typeface="Times New Roman" pitchFamily="18" charset="0"/>
              </a:rPr>
              <a:t>España</a:t>
            </a:r>
            <a:r>
              <a:rPr lang="it-IT" sz="2600" b="1" dirty="0" smtClean="0">
                <a:latin typeface="Times New Roman" pitchFamily="18" charset="0"/>
                <a:cs typeface="Times New Roman" pitchFamily="18" charset="0"/>
              </a:rPr>
              <a:t> partecipa en </a:t>
            </a:r>
            <a:r>
              <a:rPr lang="it-IT" sz="2600" b="1" dirty="0" err="1" smtClean="0">
                <a:latin typeface="Times New Roman" pitchFamily="18" charset="0"/>
                <a:cs typeface="Times New Roman" pitchFamily="18" charset="0"/>
              </a:rPr>
              <a:t>diversos</a:t>
            </a:r>
            <a:r>
              <a:rPr lang="it-IT" sz="2600" b="1" dirty="0" smtClean="0">
                <a:latin typeface="Times New Roman" pitchFamily="18" charset="0"/>
                <a:cs typeface="Times New Roman" pitchFamily="18" charset="0"/>
              </a:rPr>
              <a:t> </a:t>
            </a:r>
            <a:r>
              <a:rPr lang="it-IT" sz="2600" b="1" dirty="0" err="1" smtClean="0">
                <a:latin typeface="Times New Roman" pitchFamily="18" charset="0"/>
                <a:cs typeface="Times New Roman" pitchFamily="18" charset="0"/>
              </a:rPr>
              <a:t>programas</a:t>
            </a:r>
            <a:r>
              <a:rPr lang="it-IT" sz="2600" b="1" dirty="0" smtClean="0">
                <a:latin typeface="Times New Roman" pitchFamily="18" charset="0"/>
                <a:cs typeface="Times New Roman" pitchFamily="18" charset="0"/>
              </a:rPr>
              <a:t> </a:t>
            </a:r>
            <a:r>
              <a:rPr lang="it-IT" sz="2600" b="1" dirty="0" err="1" smtClean="0">
                <a:latin typeface="Times New Roman" pitchFamily="18" charset="0"/>
                <a:cs typeface="Times New Roman" pitchFamily="18" charset="0"/>
              </a:rPr>
              <a:t>internacionales</a:t>
            </a:r>
            <a:r>
              <a:rPr lang="it-IT" sz="2600" b="1" dirty="0" smtClean="0">
                <a:latin typeface="Times New Roman" pitchFamily="18" charset="0"/>
                <a:cs typeface="Times New Roman" pitchFamily="18" charset="0"/>
              </a:rPr>
              <a:t> para impulsar </a:t>
            </a:r>
            <a:r>
              <a:rPr lang="it-IT" sz="2600" b="1" dirty="0" err="1" smtClean="0">
                <a:latin typeface="Times New Roman" pitchFamily="18" charset="0"/>
                <a:cs typeface="Times New Roman" pitchFamily="18" charset="0"/>
              </a:rPr>
              <a:t>el</a:t>
            </a:r>
            <a:r>
              <a:rPr lang="it-IT" sz="2600" b="1" dirty="0" smtClean="0">
                <a:latin typeface="Times New Roman" pitchFamily="18" charset="0"/>
                <a:cs typeface="Times New Roman" pitchFamily="18" charset="0"/>
              </a:rPr>
              <a:t> turismo </a:t>
            </a:r>
            <a:r>
              <a:rPr lang="it-IT" sz="2600" b="1" dirty="0" err="1" smtClean="0">
                <a:latin typeface="Times New Roman" pitchFamily="18" charset="0"/>
                <a:cs typeface="Times New Roman" pitchFamily="18" charset="0"/>
              </a:rPr>
              <a:t>sostenible</a:t>
            </a:r>
            <a:r>
              <a:rPr lang="it-IT" sz="2600" b="1" dirty="0" smtClean="0">
                <a:latin typeface="Times New Roman" pitchFamily="18" charset="0"/>
                <a:cs typeface="Times New Roman" pitchFamily="18" charset="0"/>
              </a:rPr>
              <a:t>; </a:t>
            </a:r>
            <a:r>
              <a:rPr lang="it-IT" sz="2600" b="1" dirty="0" err="1" smtClean="0">
                <a:latin typeface="Times New Roman" pitchFamily="18" charset="0"/>
                <a:cs typeface="Times New Roman" pitchFamily="18" charset="0"/>
              </a:rPr>
              <a:t>entre</a:t>
            </a:r>
            <a:r>
              <a:rPr lang="it-IT" sz="2600" b="1" dirty="0" smtClean="0">
                <a:latin typeface="Times New Roman" pitchFamily="18" charset="0"/>
                <a:cs typeface="Times New Roman" pitchFamily="18" charset="0"/>
              </a:rPr>
              <a:t> </a:t>
            </a:r>
            <a:r>
              <a:rPr lang="it-IT" sz="2600" b="1" dirty="0" err="1" smtClean="0">
                <a:latin typeface="Times New Roman" pitchFamily="18" charset="0"/>
                <a:cs typeface="Times New Roman" pitchFamily="18" charset="0"/>
              </a:rPr>
              <a:t>los</a:t>
            </a:r>
            <a:r>
              <a:rPr lang="it-IT" sz="2600" b="1" dirty="0" smtClean="0">
                <a:latin typeface="Times New Roman" pitchFamily="18" charset="0"/>
                <a:cs typeface="Times New Roman" pitchFamily="18" charset="0"/>
              </a:rPr>
              <a:t> </a:t>
            </a:r>
            <a:r>
              <a:rPr lang="it-IT" sz="2600" b="1" dirty="0" err="1" smtClean="0">
                <a:latin typeface="Times New Roman" pitchFamily="18" charset="0"/>
                <a:cs typeface="Times New Roman" pitchFamily="18" charset="0"/>
              </a:rPr>
              <a:t>organizadores</a:t>
            </a:r>
            <a:r>
              <a:rPr lang="it-IT" sz="2600" b="1" dirty="0" smtClean="0">
                <a:latin typeface="Times New Roman" pitchFamily="18" charset="0"/>
                <a:cs typeface="Times New Roman" pitchFamily="18" charset="0"/>
              </a:rPr>
              <a:t> se </a:t>
            </a:r>
            <a:r>
              <a:rPr lang="it-IT" sz="2600" b="1" dirty="0" err="1" smtClean="0">
                <a:latin typeface="Times New Roman" pitchFamily="18" charset="0"/>
                <a:cs typeface="Times New Roman" pitchFamily="18" charset="0"/>
              </a:rPr>
              <a:t>encuentra</a:t>
            </a:r>
            <a:r>
              <a:rPr lang="it-IT" sz="2600" b="1" dirty="0" smtClean="0">
                <a:latin typeface="Times New Roman" pitchFamily="18" charset="0"/>
                <a:cs typeface="Times New Roman" pitchFamily="18" charset="0"/>
              </a:rPr>
              <a:t> </a:t>
            </a:r>
            <a:r>
              <a:rPr lang="it-IT" sz="2600" b="1" dirty="0" err="1" smtClean="0">
                <a:latin typeface="Times New Roman" pitchFamily="18" charset="0"/>
                <a:cs typeface="Times New Roman" pitchFamily="18" charset="0"/>
              </a:rPr>
              <a:t>el</a:t>
            </a:r>
            <a:r>
              <a:rPr lang="it-IT" sz="2600" b="1" dirty="0" smtClean="0">
                <a:latin typeface="Times New Roman" pitchFamily="18" charset="0"/>
                <a:cs typeface="Times New Roman" pitchFamily="18" charset="0"/>
              </a:rPr>
              <a:t> “</a:t>
            </a:r>
            <a:r>
              <a:rPr lang="it-IT" sz="2600" b="1" dirty="0" err="1" smtClean="0">
                <a:latin typeface="Times New Roman" pitchFamily="18" charset="0"/>
                <a:cs typeface="Times New Roman" pitchFamily="18" charset="0"/>
              </a:rPr>
              <a:t>Instituto</a:t>
            </a:r>
            <a:r>
              <a:rPr lang="it-IT" sz="2600" b="1" dirty="0" smtClean="0">
                <a:latin typeface="Times New Roman" pitchFamily="18" charset="0"/>
                <a:cs typeface="Times New Roman" pitchFamily="18" charset="0"/>
              </a:rPr>
              <a:t> Tecnologico </a:t>
            </a:r>
            <a:r>
              <a:rPr lang="it-IT" sz="2600" b="1" dirty="0" err="1" smtClean="0">
                <a:latin typeface="Times New Roman" pitchFamily="18" charset="0"/>
                <a:cs typeface="Times New Roman" pitchFamily="18" charset="0"/>
              </a:rPr>
              <a:t>Hotelero</a:t>
            </a:r>
            <a:r>
              <a:rPr lang="it-IT" sz="2600" b="1" dirty="0" smtClean="0">
                <a:latin typeface="Times New Roman" pitchFamily="18" charset="0"/>
                <a:cs typeface="Times New Roman" pitchFamily="18" charset="0"/>
              </a:rPr>
              <a:t>”, una </a:t>
            </a:r>
            <a:r>
              <a:rPr lang="it-IT" sz="2600" b="1" dirty="0" err="1" smtClean="0">
                <a:latin typeface="Times New Roman" pitchFamily="18" charset="0"/>
                <a:cs typeface="Times New Roman" pitchFamily="18" charset="0"/>
              </a:rPr>
              <a:t>organizacion</a:t>
            </a:r>
            <a:r>
              <a:rPr lang="it-IT" sz="2600" b="1" dirty="0" smtClean="0">
                <a:latin typeface="Times New Roman" pitchFamily="18" charset="0"/>
                <a:cs typeface="Times New Roman" pitchFamily="18" charset="0"/>
              </a:rPr>
              <a:t> </a:t>
            </a:r>
            <a:r>
              <a:rPr lang="it-IT" sz="2600" b="1" dirty="0" err="1" smtClean="0">
                <a:latin typeface="Times New Roman" pitchFamily="18" charset="0"/>
                <a:cs typeface="Times New Roman" pitchFamily="18" charset="0"/>
              </a:rPr>
              <a:t>que</a:t>
            </a:r>
            <a:r>
              <a:rPr lang="it-IT" sz="2600" b="1" dirty="0" smtClean="0">
                <a:latin typeface="Times New Roman" pitchFamily="18" charset="0"/>
                <a:cs typeface="Times New Roman" pitchFamily="18" charset="0"/>
              </a:rPr>
              <a:t> </a:t>
            </a:r>
            <a:r>
              <a:rPr lang="it-IT" sz="2600" b="1" dirty="0" err="1" smtClean="0">
                <a:latin typeface="Times New Roman" pitchFamily="18" charset="0"/>
                <a:cs typeface="Times New Roman" pitchFamily="18" charset="0"/>
              </a:rPr>
              <a:t>promueve</a:t>
            </a:r>
            <a:r>
              <a:rPr lang="it-IT" sz="2600" b="1" dirty="0" smtClean="0">
                <a:latin typeface="Times New Roman" pitchFamily="18" charset="0"/>
                <a:cs typeface="Times New Roman" pitchFamily="18" charset="0"/>
              </a:rPr>
              <a:t> la </a:t>
            </a:r>
            <a:r>
              <a:rPr lang="it-IT" sz="2600" b="1" dirty="0" err="1" smtClean="0">
                <a:latin typeface="Times New Roman" pitchFamily="18" charset="0"/>
                <a:cs typeface="Times New Roman" pitchFamily="18" charset="0"/>
              </a:rPr>
              <a:t>eficencia</a:t>
            </a:r>
            <a:r>
              <a:rPr lang="it-IT" sz="2600" b="1" dirty="0" smtClean="0">
                <a:latin typeface="Times New Roman" pitchFamily="18" charset="0"/>
                <a:cs typeface="Times New Roman" pitchFamily="18" charset="0"/>
              </a:rPr>
              <a:t> y la </a:t>
            </a:r>
            <a:r>
              <a:rPr lang="it-IT" sz="2600" b="1" dirty="0" err="1" smtClean="0">
                <a:latin typeface="Times New Roman" pitchFamily="18" charset="0"/>
                <a:cs typeface="Times New Roman" pitchFamily="18" charset="0"/>
              </a:rPr>
              <a:t>sostenibilidad</a:t>
            </a:r>
            <a:r>
              <a:rPr lang="it-IT" sz="2600" b="1" dirty="0" smtClean="0">
                <a:latin typeface="Times New Roman" pitchFamily="18" charset="0"/>
                <a:cs typeface="Times New Roman" pitchFamily="18" charset="0"/>
              </a:rPr>
              <a:t> de </a:t>
            </a:r>
            <a:r>
              <a:rPr lang="it-IT" sz="2600" b="1" dirty="0" err="1" smtClean="0">
                <a:latin typeface="Times New Roman" pitchFamily="18" charset="0"/>
                <a:cs typeface="Times New Roman" pitchFamily="18" charset="0"/>
              </a:rPr>
              <a:t>las</a:t>
            </a:r>
            <a:r>
              <a:rPr lang="it-IT" sz="2600" b="1" dirty="0" smtClean="0">
                <a:latin typeface="Times New Roman" pitchFamily="18" charset="0"/>
                <a:cs typeface="Times New Roman" pitchFamily="18" charset="0"/>
              </a:rPr>
              <a:t> </a:t>
            </a:r>
            <a:r>
              <a:rPr lang="it-IT" sz="2600" b="1" dirty="0" err="1" smtClean="0">
                <a:latin typeface="Times New Roman" pitchFamily="18" charset="0"/>
                <a:cs typeface="Times New Roman" pitchFamily="18" charset="0"/>
              </a:rPr>
              <a:t>impresas</a:t>
            </a:r>
            <a:r>
              <a:rPr lang="it-IT" sz="2600" b="1" dirty="0" smtClean="0">
                <a:latin typeface="Times New Roman" pitchFamily="18" charset="0"/>
                <a:cs typeface="Times New Roman" pitchFamily="18" charset="0"/>
              </a:rPr>
              <a:t> </a:t>
            </a:r>
            <a:r>
              <a:rPr lang="it-IT" sz="2600" b="1" dirty="0" err="1" smtClean="0">
                <a:latin typeface="Times New Roman" pitchFamily="18" charset="0"/>
                <a:cs typeface="Times New Roman" pitchFamily="18" charset="0"/>
              </a:rPr>
              <a:t>vinculadas</a:t>
            </a:r>
            <a:r>
              <a:rPr lang="it-IT" sz="2600" b="1" dirty="0" smtClean="0">
                <a:latin typeface="Times New Roman" pitchFamily="18" charset="0"/>
                <a:cs typeface="Times New Roman" pitchFamily="18" charset="0"/>
              </a:rPr>
              <a:t> a la industria </a:t>
            </a:r>
            <a:r>
              <a:rPr lang="it-IT" sz="2600" b="1" dirty="0" err="1" smtClean="0">
                <a:latin typeface="Times New Roman" pitchFamily="18" charset="0"/>
                <a:cs typeface="Times New Roman" pitchFamily="18" charset="0"/>
              </a:rPr>
              <a:t>hotelera</a:t>
            </a:r>
            <a:r>
              <a:rPr lang="it-IT" sz="2600" b="1" dirty="0" smtClean="0">
                <a:latin typeface="Times New Roman" pitchFamily="18" charset="0"/>
                <a:cs typeface="Times New Roman" pitchFamily="18" charset="0"/>
              </a:rPr>
              <a:t> y turistica</a:t>
            </a:r>
            <a:endParaRPr lang="it-IT" sz="2600" b="1" dirty="0">
              <a:latin typeface="Times New Roman" pitchFamily="18" charset="0"/>
              <a:cs typeface="Times New Roman" pitchFamily="18" charset="0"/>
            </a:endParaRP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4000" b="-44000"/>
          </a:stretch>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620688"/>
            <a:ext cx="8229600" cy="2908920"/>
          </a:xfrm>
        </p:spPr>
        <p:txBody>
          <a:bodyPr/>
          <a:lstStyle/>
          <a:p>
            <a:pPr>
              <a:buNone/>
            </a:pP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Ademas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contamos</a:t>
            </a:r>
            <a:r>
              <a:rPr lang="it-IT" sz="2400" dirty="0" smtClean="0">
                <a:latin typeface="Times New Roman" pitchFamily="18" charset="0"/>
                <a:cs typeface="Times New Roman" pitchFamily="18" charset="0"/>
              </a:rPr>
              <a:t> con </a:t>
            </a:r>
            <a:r>
              <a:rPr lang="it-IT" sz="2400" dirty="0" err="1" smtClean="0">
                <a:latin typeface="Times New Roman" pitchFamily="18" charset="0"/>
                <a:cs typeface="Times New Roman" pitchFamily="18" charset="0"/>
              </a:rPr>
              <a:t>màs</a:t>
            </a:r>
            <a:r>
              <a:rPr lang="it-IT" sz="2400" dirty="0" smtClean="0">
                <a:latin typeface="Times New Roman" pitchFamily="18" charset="0"/>
                <a:cs typeface="Times New Roman" pitchFamily="18" charset="0"/>
              </a:rPr>
              <a:t> de 30 </a:t>
            </a:r>
            <a:r>
              <a:rPr lang="it-IT" sz="2400" dirty="0" err="1" smtClean="0">
                <a:latin typeface="Times New Roman" pitchFamily="18" charset="0"/>
                <a:cs typeface="Times New Roman" pitchFamily="18" charset="0"/>
              </a:rPr>
              <a:t>espacios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naturales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protegidos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acreditados</a:t>
            </a:r>
            <a:r>
              <a:rPr lang="it-IT" sz="2400" dirty="0" smtClean="0">
                <a:latin typeface="Times New Roman" pitchFamily="18" charset="0"/>
                <a:cs typeface="Times New Roman" pitchFamily="18" charset="0"/>
              </a:rPr>
              <a:t> con la “Carta Europea de Turismo </a:t>
            </a:r>
            <a:r>
              <a:rPr lang="it-IT" sz="2400" dirty="0" err="1" smtClean="0">
                <a:latin typeface="Times New Roman" pitchFamily="18" charset="0"/>
                <a:cs typeface="Times New Roman" pitchFamily="18" charset="0"/>
              </a:rPr>
              <a:t>Sostenible</a:t>
            </a:r>
            <a:r>
              <a:rPr lang="it-IT" sz="2400" dirty="0" smtClean="0">
                <a:latin typeface="Times New Roman" pitchFamily="18" charset="0"/>
                <a:cs typeface="Times New Roman" pitchFamily="18" charset="0"/>
              </a:rPr>
              <a:t>” (CETS), </a:t>
            </a:r>
            <a:r>
              <a:rPr lang="it-IT" sz="2400" dirty="0" err="1" smtClean="0">
                <a:latin typeface="Times New Roman" pitchFamily="18" charset="0"/>
                <a:cs typeface="Times New Roman" pitchFamily="18" charset="0"/>
              </a:rPr>
              <a:t>como</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el</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Parque</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Nacional</a:t>
            </a:r>
            <a:r>
              <a:rPr lang="it-IT" sz="2400" dirty="0" smtClean="0">
                <a:latin typeface="Times New Roman" pitchFamily="18" charset="0"/>
                <a:cs typeface="Times New Roman" pitchFamily="18" charset="0"/>
              </a:rPr>
              <a:t> de </a:t>
            </a:r>
            <a:r>
              <a:rPr lang="it-IT" sz="2400" dirty="0" err="1" smtClean="0">
                <a:latin typeface="Times New Roman" pitchFamily="18" charset="0"/>
                <a:cs typeface="Times New Roman" pitchFamily="18" charset="0"/>
              </a:rPr>
              <a:t>Garajonay</a:t>
            </a:r>
            <a:r>
              <a:rPr lang="it-IT" sz="2400" dirty="0" smtClean="0">
                <a:latin typeface="Times New Roman" pitchFamily="18" charset="0"/>
                <a:cs typeface="Times New Roman" pitchFamily="18" charset="0"/>
              </a:rPr>
              <a:t> en la </a:t>
            </a:r>
            <a:r>
              <a:rPr lang="it-IT" sz="2400" dirty="0" err="1" smtClean="0">
                <a:latin typeface="Times New Roman" pitchFamily="18" charset="0"/>
                <a:cs typeface="Times New Roman" pitchFamily="18" charset="0"/>
              </a:rPr>
              <a:t>isla</a:t>
            </a:r>
            <a:r>
              <a:rPr lang="it-IT" sz="2400" dirty="0" smtClean="0">
                <a:latin typeface="Times New Roman" pitchFamily="18" charset="0"/>
                <a:cs typeface="Times New Roman" pitchFamily="18" charset="0"/>
              </a:rPr>
              <a:t> canaria de La </a:t>
            </a:r>
            <a:r>
              <a:rPr lang="it-IT" sz="2400" dirty="0" err="1" smtClean="0">
                <a:latin typeface="Times New Roman" pitchFamily="18" charset="0"/>
                <a:cs typeface="Times New Roman" pitchFamily="18" charset="0"/>
              </a:rPr>
              <a:t>Gomera</a:t>
            </a:r>
            <a:r>
              <a:rPr lang="it-IT" sz="2400" dirty="0" smtClean="0">
                <a:latin typeface="Times New Roman" pitchFamily="18" charset="0"/>
                <a:cs typeface="Times New Roman" pitchFamily="18" charset="0"/>
              </a:rPr>
              <a:t>. </a:t>
            </a:r>
          </a:p>
          <a:p>
            <a:pPr>
              <a:buNone/>
            </a:pPr>
            <a:endParaRPr lang="it-IT" dirty="0"/>
          </a:p>
        </p:txBody>
      </p:sp>
      <p:sp>
        <p:nvSpPr>
          <p:cNvPr id="4" name="CasellaDiTesto 3"/>
          <p:cNvSpPr txBox="1"/>
          <p:nvPr/>
        </p:nvSpPr>
        <p:spPr>
          <a:xfrm>
            <a:off x="2051720" y="2564904"/>
            <a:ext cx="6264696" cy="3785652"/>
          </a:xfrm>
          <a:prstGeom prst="rect">
            <a:avLst/>
          </a:prstGeom>
          <a:noFill/>
        </p:spPr>
        <p:txBody>
          <a:bodyPr wrap="square" rtlCol="0">
            <a:spAutoFit/>
          </a:bodyPr>
          <a:lstStyle/>
          <a:p>
            <a:r>
              <a:rPr lang="it-IT" sz="2400" dirty="0" smtClean="0">
                <a:latin typeface="Times New Roman" pitchFamily="18" charset="0"/>
                <a:cs typeface="Times New Roman" pitchFamily="18" charset="0"/>
              </a:rPr>
              <a:t>Se </a:t>
            </a:r>
            <a:r>
              <a:rPr lang="it-IT" sz="2400" dirty="0" err="1" smtClean="0">
                <a:latin typeface="Times New Roman" pitchFamily="18" charset="0"/>
                <a:cs typeface="Times New Roman" pitchFamily="18" charset="0"/>
              </a:rPr>
              <a:t>trata</a:t>
            </a:r>
            <a:r>
              <a:rPr lang="it-IT" sz="2400" dirty="0" smtClean="0">
                <a:latin typeface="Times New Roman" pitchFamily="18" charset="0"/>
                <a:cs typeface="Times New Roman" pitchFamily="18" charset="0"/>
              </a:rPr>
              <a:t> de </a:t>
            </a:r>
            <a:r>
              <a:rPr lang="it-IT" sz="2400" dirty="0" err="1" smtClean="0">
                <a:latin typeface="Times New Roman" pitchFamily="18" charset="0"/>
                <a:cs typeface="Times New Roman" pitchFamily="18" charset="0"/>
              </a:rPr>
              <a:t>areas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naturales</a:t>
            </a:r>
            <a:r>
              <a:rPr lang="it-IT" sz="2400" dirty="0" smtClean="0">
                <a:latin typeface="Times New Roman" pitchFamily="18" charset="0"/>
                <a:cs typeface="Times New Roman" pitchFamily="18" charset="0"/>
              </a:rPr>
              <a:t> donde </a:t>
            </a:r>
            <a:r>
              <a:rPr lang="it-IT" sz="2400" dirty="0" err="1" smtClean="0">
                <a:latin typeface="Times New Roman" pitchFamily="18" charset="0"/>
                <a:cs typeface="Times New Roman" pitchFamily="18" charset="0"/>
              </a:rPr>
              <a:t>trabajan</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empresas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que</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desarrollan</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actividades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turisticas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comprometidas</a:t>
            </a:r>
            <a:r>
              <a:rPr lang="it-IT" sz="2400" dirty="0" smtClean="0">
                <a:latin typeface="Times New Roman" pitchFamily="18" charset="0"/>
                <a:cs typeface="Times New Roman" pitchFamily="18" charset="0"/>
              </a:rPr>
              <a:t> con la </a:t>
            </a:r>
            <a:r>
              <a:rPr lang="it-IT" sz="2400" dirty="0" err="1" smtClean="0">
                <a:latin typeface="Times New Roman" pitchFamily="18" charset="0"/>
                <a:cs typeface="Times New Roman" pitchFamily="18" charset="0"/>
              </a:rPr>
              <a:t>proteccion</a:t>
            </a:r>
            <a:r>
              <a:rPr lang="it-IT" sz="2400" dirty="0" smtClean="0">
                <a:latin typeface="Times New Roman" pitchFamily="18" charset="0"/>
                <a:cs typeface="Times New Roman" pitchFamily="18" charset="0"/>
              </a:rPr>
              <a:t> del medio ambiente. </a:t>
            </a:r>
            <a:r>
              <a:rPr lang="it-IT" sz="2400" dirty="0" err="1" smtClean="0">
                <a:latin typeface="Times New Roman" pitchFamily="18" charset="0"/>
                <a:cs typeface="Times New Roman" pitchFamily="18" charset="0"/>
              </a:rPr>
              <a:t>España</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participa</a:t>
            </a:r>
            <a:r>
              <a:rPr lang="it-IT" sz="2400" dirty="0" smtClean="0">
                <a:latin typeface="Times New Roman" pitchFamily="18" charset="0"/>
                <a:cs typeface="Times New Roman" pitchFamily="18" charset="0"/>
              </a:rPr>
              <a:t> del “</a:t>
            </a:r>
            <a:r>
              <a:rPr lang="it-IT" sz="2400" dirty="0" err="1" smtClean="0">
                <a:latin typeface="Times New Roman" pitchFamily="18" charset="0"/>
                <a:cs typeface="Times New Roman" pitchFamily="18" charset="0"/>
              </a:rPr>
              <a:t>Convenio</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Ramsar</a:t>
            </a:r>
            <a:r>
              <a:rPr lang="it-IT" sz="2400" dirty="0" smtClean="0">
                <a:latin typeface="Times New Roman" pitchFamily="18" charset="0"/>
                <a:cs typeface="Times New Roman" pitchFamily="18" charset="0"/>
              </a:rPr>
              <a:t>” para la </a:t>
            </a:r>
            <a:r>
              <a:rPr lang="it-IT" sz="2400" dirty="0" err="1" smtClean="0">
                <a:latin typeface="Times New Roman" pitchFamily="18" charset="0"/>
                <a:cs typeface="Times New Roman" pitchFamily="18" charset="0"/>
              </a:rPr>
              <a:t>proteccion</a:t>
            </a:r>
            <a:r>
              <a:rPr lang="it-IT" sz="2400" dirty="0" smtClean="0">
                <a:latin typeface="Times New Roman" pitchFamily="18" charset="0"/>
                <a:cs typeface="Times New Roman" pitchFamily="18" charset="0"/>
              </a:rPr>
              <a:t> de </a:t>
            </a:r>
            <a:r>
              <a:rPr lang="it-IT" sz="2400" dirty="0" err="1" smtClean="0">
                <a:latin typeface="Times New Roman" pitchFamily="18" charset="0"/>
                <a:cs typeface="Times New Roman" pitchFamily="18" charset="0"/>
              </a:rPr>
              <a:t>us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humedales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que</a:t>
            </a:r>
            <a:r>
              <a:rPr lang="it-IT" sz="2400" dirty="0" smtClean="0">
                <a:latin typeface="Times New Roman" pitchFamily="18" charset="0"/>
                <a:cs typeface="Times New Roman" pitchFamily="18" charset="0"/>
              </a:rPr>
              <a:t> son </a:t>
            </a:r>
            <a:r>
              <a:rPr lang="it-IT" sz="2400" dirty="0" err="1" smtClean="0">
                <a:latin typeface="Times New Roman" pitchFamily="18" charset="0"/>
                <a:cs typeface="Times New Roman" pitchFamily="18" charset="0"/>
              </a:rPr>
              <a:t>habitats</a:t>
            </a:r>
            <a:r>
              <a:rPr lang="it-IT" sz="2400" dirty="0" smtClean="0">
                <a:latin typeface="Times New Roman" pitchFamily="18" charset="0"/>
                <a:cs typeface="Times New Roman" pitchFamily="18" charset="0"/>
              </a:rPr>
              <a:t> de </a:t>
            </a:r>
            <a:r>
              <a:rPr lang="it-IT" sz="2400" dirty="0" err="1" smtClean="0">
                <a:latin typeface="Times New Roman" pitchFamily="18" charset="0"/>
                <a:cs typeface="Times New Roman" pitchFamily="18" charset="0"/>
              </a:rPr>
              <a:t>aves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acuaticos</a:t>
            </a:r>
            <a:r>
              <a:rPr lang="it-IT" sz="2400" dirty="0" smtClean="0">
                <a:latin typeface="Times New Roman" pitchFamily="18" charset="0"/>
                <a:cs typeface="Times New Roman" pitchFamily="18" charset="0"/>
              </a:rPr>
              <a:t> en </a:t>
            </a:r>
            <a:r>
              <a:rPr lang="it-IT" sz="2400" dirty="0" err="1" smtClean="0">
                <a:latin typeface="Times New Roman" pitchFamily="18" charset="0"/>
                <a:cs typeface="Times New Roman" pitchFamily="18" charset="0"/>
              </a:rPr>
              <a:t>los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que</a:t>
            </a:r>
            <a:r>
              <a:rPr lang="it-IT" sz="2400" dirty="0" smtClean="0">
                <a:latin typeface="Times New Roman" pitchFamily="18" charset="0"/>
                <a:cs typeface="Times New Roman" pitchFamily="18" charset="0"/>
              </a:rPr>
              <a:t> se </a:t>
            </a:r>
            <a:r>
              <a:rPr lang="it-IT" sz="2400" dirty="0" err="1" smtClean="0">
                <a:latin typeface="Times New Roman" pitchFamily="18" charset="0"/>
                <a:cs typeface="Times New Roman" pitchFamily="18" charset="0"/>
              </a:rPr>
              <a:t>trata</a:t>
            </a:r>
            <a:r>
              <a:rPr lang="it-IT" sz="2400" dirty="0" smtClean="0">
                <a:latin typeface="Times New Roman" pitchFamily="18" charset="0"/>
                <a:cs typeface="Times New Roman" pitchFamily="18" charset="0"/>
              </a:rPr>
              <a:t> de mantener su ecosistema y </a:t>
            </a:r>
            <a:r>
              <a:rPr lang="it-IT" sz="2400" dirty="0" err="1" smtClean="0">
                <a:latin typeface="Times New Roman" pitchFamily="18" charset="0"/>
                <a:cs typeface="Times New Roman" pitchFamily="18" charset="0"/>
              </a:rPr>
              <a:t>garantizar</a:t>
            </a:r>
            <a:r>
              <a:rPr lang="it-IT" sz="2400" dirty="0" smtClean="0">
                <a:latin typeface="Times New Roman" pitchFamily="18" charset="0"/>
                <a:cs typeface="Times New Roman" pitchFamily="18" charset="0"/>
              </a:rPr>
              <a:t> su futuro. </a:t>
            </a:r>
            <a:r>
              <a:rPr lang="it-IT" sz="2400" dirty="0" err="1" smtClean="0">
                <a:latin typeface="Times New Roman" pitchFamily="18" charset="0"/>
                <a:cs typeface="Times New Roman" pitchFamily="18" charset="0"/>
              </a:rPr>
              <a:t>Diversas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zonas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maritimas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tambien</a:t>
            </a:r>
            <a:r>
              <a:rPr lang="it-IT" sz="2400" dirty="0" smtClean="0">
                <a:latin typeface="Times New Roman" pitchFamily="18" charset="0"/>
                <a:cs typeface="Times New Roman" pitchFamily="18" charset="0"/>
              </a:rPr>
              <a:t> han </a:t>
            </a:r>
            <a:r>
              <a:rPr lang="it-IT" sz="2400" dirty="0" err="1" smtClean="0">
                <a:latin typeface="Times New Roman" pitchFamily="18" charset="0"/>
                <a:cs typeface="Times New Roman" pitchFamily="18" charset="0"/>
              </a:rPr>
              <a:t>sido</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designadas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como</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zonas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protegidas</a:t>
            </a:r>
            <a:r>
              <a:rPr lang="it-IT" sz="2400" dirty="0" smtClean="0">
                <a:latin typeface="Times New Roman" pitchFamily="18" charset="0"/>
                <a:cs typeface="Times New Roman" pitchFamily="18" charset="0"/>
              </a:rPr>
              <a:t> dentro del </a:t>
            </a:r>
            <a:r>
              <a:rPr lang="it-IT" sz="2400" dirty="0" err="1" smtClean="0">
                <a:latin typeface="Times New Roman" pitchFamily="18" charset="0"/>
                <a:cs typeface="Times New Roman" pitchFamily="18" charset="0"/>
              </a:rPr>
              <a:t>acuerdo</a:t>
            </a:r>
            <a:r>
              <a:rPr lang="it-IT" sz="2400" dirty="0" smtClean="0">
                <a:latin typeface="Times New Roman" pitchFamily="18" charset="0"/>
                <a:cs typeface="Times New Roman" pitchFamily="18" charset="0"/>
              </a:rPr>
              <a:t> del “</a:t>
            </a:r>
            <a:r>
              <a:rPr lang="it-IT" sz="2400" dirty="0" err="1" smtClean="0">
                <a:latin typeface="Times New Roman" pitchFamily="18" charset="0"/>
                <a:cs typeface="Times New Roman" pitchFamily="18" charset="0"/>
              </a:rPr>
              <a:t>Plan</a:t>
            </a:r>
            <a:r>
              <a:rPr lang="it-IT" sz="2400" dirty="0" smtClean="0">
                <a:latin typeface="Times New Roman" pitchFamily="18" charset="0"/>
                <a:cs typeface="Times New Roman" pitchFamily="18" charset="0"/>
              </a:rPr>
              <a:t> de </a:t>
            </a:r>
            <a:r>
              <a:rPr lang="it-IT" sz="2400" dirty="0" err="1" smtClean="0">
                <a:latin typeface="Times New Roman" pitchFamily="18" charset="0"/>
                <a:cs typeface="Times New Roman" pitchFamily="18" charset="0"/>
              </a:rPr>
              <a:t>Accion</a:t>
            </a:r>
            <a:r>
              <a:rPr lang="it-IT" sz="2400" dirty="0">
                <a:latin typeface="Times New Roman" pitchFamily="18" charset="0"/>
                <a:cs typeface="Times New Roman" pitchFamily="18" charset="0"/>
              </a:rPr>
              <a:t> </a:t>
            </a:r>
            <a:r>
              <a:rPr lang="it-IT" sz="2400" dirty="0" smtClean="0">
                <a:latin typeface="Times New Roman" pitchFamily="18" charset="0"/>
                <a:cs typeface="Times New Roman" pitchFamily="18" charset="0"/>
              </a:rPr>
              <a:t>en </a:t>
            </a:r>
            <a:r>
              <a:rPr lang="it-IT" sz="2400" dirty="0" err="1" smtClean="0">
                <a:latin typeface="Times New Roman" pitchFamily="18" charset="0"/>
                <a:cs typeface="Times New Roman" pitchFamily="18" charset="0"/>
              </a:rPr>
              <a:t>el</a:t>
            </a:r>
            <a:r>
              <a:rPr lang="it-IT" sz="2400" dirty="0" smtClean="0">
                <a:latin typeface="Times New Roman" pitchFamily="18" charset="0"/>
                <a:cs typeface="Times New Roman" pitchFamily="18" charset="0"/>
              </a:rPr>
              <a:t> Mediterraneo”.</a:t>
            </a:r>
            <a:endParaRPr lang="it-IT" sz="2400" dirty="0">
              <a:latin typeface="Times New Roman" pitchFamily="18" charset="0"/>
              <a:cs typeface="Times New Roman" pitchFamily="18" charset="0"/>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alphaModFix amt="3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b="1" dirty="0" err="1" smtClean="0">
                <a:effectLst>
                  <a:outerShdw blurRad="38100" dist="38100" dir="2700000" algn="tl">
                    <a:srgbClr val="000000">
                      <a:alpha val="43137"/>
                    </a:srgbClr>
                  </a:outerShdw>
                </a:effectLst>
                <a:latin typeface="Times New Roman" pitchFamily="18" charset="0"/>
                <a:cs typeface="Times New Roman" pitchFamily="18" charset="0"/>
              </a:rPr>
              <a:t>Definición</a:t>
            </a:r>
            <a:r>
              <a:rPr lang="it-IT"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it-IT" b="1" dirty="0">
                <a:effectLst>
                  <a:outerShdw blurRad="38100" dist="38100" dir="2700000" algn="tl">
                    <a:srgbClr val="000000">
                      <a:alpha val="43137"/>
                    </a:srgbClr>
                  </a:outerShdw>
                </a:effectLst>
                <a:latin typeface="Times New Roman" pitchFamily="18" charset="0"/>
                <a:cs typeface="Times New Roman" pitchFamily="18" charset="0"/>
              </a:rPr>
              <a:t>de turismo </a:t>
            </a:r>
            <a:r>
              <a:rPr lang="it-IT" b="1" dirty="0" err="1">
                <a:effectLst>
                  <a:outerShdw blurRad="38100" dist="38100" dir="2700000" algn="tl">
                    <a:srgbClr val="000000">
                      <a:alpha val="43137"/>
                    </a:srgbClr>
                  </a:outerShdw>
                </a:effectLst>
                <a:latin typeface="Times New Roman" pitchFamily="18" charset="0"/>
                <a:cs typeface="Times New Roman" pitchFamily="18" charset="0"/>
              </a:rPr>
              <a:t>sustentable</a:t>
            </a:r>
            <a:r>
              <a:rPr lang="it-IT" b="1" dirty="0">
                <a:effectLst>
                  <a:outerShdw blurRad="38100" dist="38100" dir="2700000" algn="tl">
                    <a:srgbClr val="000000">
                      <a:alpha val="43137"/>
                    </a:srgbClr>
                  </a:outerShdw>
                </a:effectLst>
                <a:latin typeface="Times New Roman" pitchFamily="18" charset="0"/>
                <a:cs typeface="Times New Roman" pitchFamily="18" charset="0"/>
              </a:rPr>
              <a:t> </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10000"/>
          </a:bodyPr>
          <a:lstStyle/>
          <a:p>
            <a:r>
              <a:rPr lang="it-IT" dirty="0" err="1">
                <a:latin typeface="Times New Roman" pitchFamily="18" charset="0"/>
                <a:cs typeface="Times New Roman" pitchFamily="18" charset="0"/>
              </a:rPr>
              <a:t>El</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término</a:t>
            </a:r>
            <a:r>
              <a:rPr lang="it-IT" dirty="0">
                <a:latin typeface="Times New Roman" pitchFamily="18" charset="0"/>
                <a:cs typeface="Times New Roman" pitchFamily="18" charset="0"/>
              </a:rPr>
              <a:t> </a:t>
            </a:r>
            <a:r>
              <a:rPr lang="it-IT" b="1" dirty="0">
                <a:latin typeface="Times New Roman" pitchFamily="18" charset="0"/>
                <a:cs typeface="Times New Roman" pitchFamily="18" charset="0"/>
              </a:rPr>
              <a:t>''Turismo </a:t>
            </a:r>
            <a:r>
              <a:rPr lang="it-IT" b="1" dirty="0" err="1">
                <a:latin typeface="Times New Roman" pitchFamily="18" charset="0"/>
                <a:cs typeface="Times New Roman" pitchFamily="18" charset="0"/>
              </a:rPr>
              <a:t>Sustentable</a:t>
            </a:r>
            <a:r>
              <a:rPr lang="it-IT" b="1" dirty="0">
                <a:latin typeface="Times New Roman" pitchFamily="18" charset="0"/>
                <a:cs typeface="Times New Roman" pitchFamily="18" charset="0"/>
              </a:rPr>
              <a:t>'' </a:t>
            </a:r>
            <a:r>
              <a:rPr lang="it-IT" dirty="0" err="1">
                <a:latin typeface="Times New Roman" pitchFamily="18" charset="0"/>
                <a:cs typeface="Times New Roman" pitchFamily="18" charset="0"/>
              </a:rPr>
              <a:t>surgió</a:t>
            </a:r>
            <a:r>
              <a:rPr lang="it-IT" dirty="0">
                <a:latin typeface="Times New Roman" pitchFamily="18" charset="0"/>
                <a:cs typeface="Times New Roman" pitchFamily="18" charset="0"/>
              </a:rPr>
              <a:t> en </a:t>
            </a:r>
            <a:r>
              <a:rPr lang="it-IT" dirty="0" err="1">
                <a:latin typeface="Times New Roman" pitchFamily="18" charset="0"/>
                <a:cs typeface="Times New Roman" pitchFamily="18" charset="0"/>
              </a:rPr>
              <a:t>los</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años</a:t>
            </a:r>
            <a:r>
              <a:rPr lang="it-IT" dirty="0">
                <a:latin typeface="Times New Roman" pitchFamily="18" charset="0"/>
                <a:cs typeface="Times New Roman" pitchFamily="18" charset="0"/>
              </a:rPr>
              <a:t> 90 </a:t>
            </a:r>
            <a:r>
              <a:rPr lang="it-IT" dirty="0" err="1">
                <a:latin typeface="Times New Roman" pitchFamily="18" charset="0"/>
                <a:cs typeface="Times New Roman" pitchFamily="18" charset="0"/>
              </a:rPr>
              <a:t>como</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respuesta</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inmediata</a:t>
            </a:r>
            <a:r>
              <a:rPr lang="it-IT" dirty="0">
                <a:latin typeface="Times New Roman" pitchFamily="18" charset="0"/>
                <a:cs typeface="Times New Roman" pitchFamily="18" charset="0"/>
              </a:rPr>
              <a:t> al </a:t>
            </a:r>
            <a:r>
              <a:rPr lang="it-IT" dirty="0" err="1">
                <a:latin typeface="Times New Roman" pitchFamily="18" charset="0"/>
                <a:cs typeface="Times New Roman" pitchFamily="18" charset="0"/>
              </a:rPr>
              <a:t>impacto</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ambiental</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que</a:t>
            </a:r>
            <a:r>
              <a:rPr lang="it-IT" dirty="0">
                <a:latin typeface="Times New Roman" pitchFamily="18" charset="0"/>
                <a:cs typeface="Times New Roman" pitchFamily="18" charset="0"/>
              </a:rPr>
              <a:t> se </a:t>
            </a:r>
            <a:r>
              <a:rPr lang="it-IT" dirty="0" err="1">
                <a:latin typeface="Times New Roman" pitchFamily="18" charset="0"/>
                <a:cs typeface="Times New Roman" pitchFamily="18" charset="0"/>
              </a:rPr>
              <a:t>evidenció</a:t>
            </a:r>
            <a:r>
              <a:rPr lang="it-IT" dirty="0">
                <a:latin typeface="Times New Roman" pitchFamily="18" charset="0"/>
                <a:cs typeface="Times New Roman" pitchFamily="18" charset="0"/>
              </a:rPr>
              <a:t> ante del </a:t>
            </a:r>
            <a:r>
              <a:rPr lang="it-IT" dirty="0" err="1">
                <a:latin typeface="Times New Roman" pitchFamily="18" charset="0"/>
                <a:cs typeface="Times New Roman" pitchFamily="18" charset="0"/>
              </a:rPr>
              <a:t>creciente</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tránsito</a:t>
            </a:r>
            <a:r>
              <a:rPr lang="it-IT" dirty="0">
                <a:latin typeface="Times New Roman" pitchFamily="18" charset="0"/>
                <a:cs typeface="Times New Roman" pitchFamily="18" charset="0"/>
              </a:rPr>
              <a:t> de </a:t>
            </a:r>
            <a:r>
              <a:rPr lang="it-IT" dirty="0" err="1">
                <a:latin typeface="Times New Roman" pitchFamily="18" charset="0"/>
                <a:cs typeface="Times New Roman" pitchFamily="18" charset="0"/>
              </a:rPr>
              <a:t>viajeros</a:t>
            </a:r>
            <a:r>
              <a:rPr lang="it-IT" dirty="0" smtClean="0">
                <a:latin typeface="Times New Roman" pitchFamily="18" charset="0"/>
                <a:cs typeface="Times New Roman" pitchFamily="18" charset="0"/>
              </a:rPr>
              <a:t>.</a:t>
            </a:r>
          </a:p>
          <a:p>
            <a:r>
              <a:rPr lang="it-IT" dirty="0">
                <a:latin typeface="Times New Roman" pitchFamily="18" charset="0"/>
                <a:cs typeface="Times New Roman" pitchFamily="18" charset="0"/>
              </a:rPr>
              <a:t/>
            </a:r>
            <a:br>
              <a:rPr lang="it-IT" dirty="0">
                <a:latin typeface="Times New Roman" pitchFamily="18" charset="0"/>
                <a:cs typeface="Times New Roman" pitchFamily="18" charset="0"/>
              </a:rPr>
            </a:br>
            <a:r>
              <a:rPr lang="it-IT" dirty="0" err="1">
                <a:latin typeface="Times New Roman" pitchFamily="18" charset="0"/>
                <a:cs typeface="Times New Roman" pitchFamily="18" charset="0"/>
              </a:rPr>
              <a:t>Así</a:t>
            </a:r>
            <a:r>
              <a:rPr lang="it-IT" dirty="0">
                <a:latin typeface="Times New Roman" pitchFamily="18" charset="0"/>
                <a:cs typeface="Times New Roman" pitchFamily="18" charset="0"/>
              </a:rPr>
              <a:t>, la </a:t>
            </a:r>
            <a:r>
              <a:rPr lang="it-IT" dirty="0" err="1">
                <a:latin typeface="Times New Roman" pitchFamily="18" charset="0"/>
                <a:cs typeface="Times New Roman" pitchFamily="18" charset="0"/>
              </a:rPr>
              <a:t>primera</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definición</a:t>
            </a:r>
            <a:r>
              <a:rPr lang="it-IT" dirty="0">
                <a:latin typeface="Times New Roman" pitchFamily="18" charset="0"/>
                <a:cs typeface="Times New Roman" pitchFamily="18" charset="0"/>
              </a:rPr>
              <a:t> de turismo </a:t>
            </a:r>
            <a:r>
              <a:rPr lang="it-IT" dirty="0" err="1">
                <a:latin typeface="Times New Roman" pitchFamily="18" charset="0"/>
                <a:cs typeface="Times New Roman" pitchFamily="18" charset="0"/>
              </a:rPr>
              <a:t>sustentable</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fue</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brindada</a:t>
            </a:r>
            <a:r>
              <a:rPr lang="it-IT" dirty="0">
                <a:latin typeface="Times New Roman" pitchFamily="18" charset="0"/>
                <a:cs typeface="Times New Roman" pitchFamily="18" charset="0"/>
              </a:rPr>
              <a:t> en </a:t>
            </a:r>
            <a:r>
              <a:rPr lang="it-IT" b="1" dirty="0">
                <a:latin typeface="Times New Roman" pitchFamily="18" charset="0"/>
                <a:cs typeface="Times New Roman" pitchFamily="18" charset="0"/>
              </a:rPr>
              <a:t>1991</a:t>
            </a:r>
            <a:r>
              <a:rPr lang="it-IT" dirty="0">
                <a:latin typeface="Times New Roman" pitchFamily="18" charset="0"/>
                <a:cs typeface="Times New Roman" pitchFamily="18" charset="0"/>
              </a:rPr>
              <a:t>, en </a:t>
            </a:r>
            <a:r>
              <a:rPr lang="it-IT" dirty="0" err="1">
                <a:latin typeface="Times New Roman" pitchFamily="18" charset="0"/>
                <a:cs typeface="Times New Roman" pitchFamily="18" charset="0"/>
              </a:rPr>
              <a:t>el</a:t>
            </a:r>
            <a:r>
              <a:rPr lang="it-IT" dirty="0">
                <a:latin typeface="Times New Roman" pitchFamily="18" charset="0"/>
                <a:cs typeface="Times New Roman" pitchFamily="18" charset="0"/>
              </a:rPr>
              <a:t> marco del </a:t>
            </a:r>
            <a:r>
              <a:rPr lang="it-IT" b="1" dirty="0">
                <a:latin typeface="Times New Roman" pitchFamily="18" charset="0"/>
                <a:cs typeface="Times New Roman" pitchFamily="18" charset="0"/>
              </a:rPr>
              <a:t>41 </a:t>
            </a:r>
            <a:r>
              <a:rPr lang="it-IT" b="1" dirty="0" err="1">
                <a:latin typeface="Times New Roman" pitchFamily="18" charset="0"/>
                <a:cs typeface="Times New Roman" pitchFamily="18" charset="0"/>
              </a:rPr>
              <a:t>Congreso</a:t>
            </a:r>
            <a:r>
              <a:rPr lang="it-IT" b="1" dirty="0">
                <a:latin typeface="Times New Roman" pitchFamily="18" charset="0"/>
                <a:cs typeface="Times New Roman" pitchFamily="18" charset="0"/>
              </a:rPr>
              <a:t> de la </a:t>
            </a:r>
            <a:r>
              <a:rPr lang="it-IT" b="1" dirty="0" err="1">
                <a:latin typeface="Times New Roman" pitchFamily="18" charset="0"/>
                <a:cs typeface="Times New Roman" pitchFamily="18" charset="0"/>
              </a:rPr>
              <a:t>Asociación</a:t>
            </a:r>
            <a:r>
              <a:rPr lang="it-IT" b="1" dirty="0">
                <a:latin typeface="Times New Roman" pitchFamily="18" charset="0"/>
                <a:cs typeface="Times New Roman" pitchFamily="18" charset="0"/>
              </a:rPr>
              <a:t> </a:t>
            </a:r>
            <a:r>
              <a:rPr lang="it-IT" b="1" dirty="0" err="1">
                <a:latin typeface="Times New Roman" pitchFamily="18" charset="0"/>
                <a:cs typeface="Times New Roman" pitchFamily="18" charset="0"/>
              </a:rPr>
              <a:t>Internacional</a:t>
            </a:r>
            <a:r>
              <a:rPr lang="it-IT" b="1" dirty="0">
                <a:latin typeface="Times New Roman" pitchFamily="18" charset="0"/>
                <a:cs typeface="Times New Roman" pitchFamily="18" charset="0"/>
              </a:rPr>
              <a:t> de </a:t>
            </a:r>
            <a:r>
              <a:rPr lang="it-IT" b="1" dirty="0" err="1">
                <a:latin typeface="Times New Roman" pitchFamily="18" charset="0"/>
                <a:cs typeface="Times New Roman" pitchFamily="18" charset="0"/>
              </a:rPr>
              <a:t>Expertos</a:t>
            </a:r>
            <a:r>
              <a:rPr lang="it-IT" b="1" dirty="0">
                <a:latin typeface="Times New Roman" pitchFamily="18" charset="0"/>
                <a:cs typeface="Times New Roman" pitchFamily="18" charset="0"/>
              </a:rPr>
              <a:t> </a:t>
            </a:r>
            <a:r>
              <a:rPr lang="it-IT" b="1" dirty="0" err="1">
                <a:latin typeface="Times New Roman" pitchFamily="18" charset="0"/>
                <a:cs typeface="Times New Roman" pitchFamily="18" charset="0"/>
              </a:rPr>
              <a:t>Científicos</a:t>
            </a:r>
            <a:r>
              <a:rPr lang="it-IT" b="1" dirty="0">
                <a:latin typeface="Times New Roman" pitchFamily="18" charset="0"/>
                <a:cs typeface="Times New Roman" pitchFamily="18" charset="0"/>
              </a:rPr>
              <a:t> en Turismo</a:t>
            </a:r>
            <a:r>
              <a:rPr lang="it-IT" dirty="0">
                <a:latin typeface="Times New Roman" pitchFamily="18" charset="0"/>
                <a:cs typeface="Times New Roman" pitchFamily="18" charset="0"/>
              </a:rPr>
              <a:t> y </a:t>
            </a:r>
            <a:r>
              <a:rPr lang="it-IT" dirty="0" err="1">
                <a:latin typeface="Times New Roman" pitchFamily="18" charset="0"/>
                <a:cs typeface="Times New Roman" pitchFamily="18" charset="0"/>
              </a:rPr>
              <a:t>surgió</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como</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aplicación</a:t>
            </a:r>
            <a:r>
              <a:rPr lang="it-IT" dirty="0">
                <a:latin typeface="Times New Roman" pitchFamily="18" charset="0"/>
                <a:cs typeface="Times New Roman" pitchFamily="18" charset="0"/>
              </a:rPr>
              <a:t> del principio de </a:t>
            </a:r>
            <a:r>
              <a:rPr lang="it-IT" dirty="0" err="1">
                <a:latin typeface="Times New Roman" pitchFamily="18" charset="0"/>
                <a:cs typeface="Times New Roman" pitchFamily="18" charset="0"/>
              </a:rPr>
              <a:t>desarrollo</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sustentable</a:t>
            </a:r>
            <a:r>
              <a:rPr lang="it-IT" dirty="0">
                <a:latin typeface="Times New Roman" pitchFamily="18" charset="0"/>
                <a:cs typeface="Times New Roman" pitchFamily="18" charset="0"/>
              </a:rPr>
              <a:t> : '' </a:t>
            </a:r>
            <a:r>
              <a:rPr lang="it-IT" dirty="0" err="1">
                <a:latin typeface="Times New Roman" pitchFamily="18" charset="0"/>
                <a:cs typeface="Times New Roman" pitchFamily="18" charset="0"/>
              </a:rPr>
              <a:t>el</a:t>
            </a:r>
            <a:r>
              <a:rPr lang="it-IT" dirty="0">
                <a:latin typeface="Times New Roman" pitchFamily="18" charset="0"/>
                <a:cs typeface="Times New Roman" pitchFamily="18" charset="0"/>
              </a:rPr>
              <a:t> turismo </a:t>
            </a:r>
            <a:r>
              <a:rPr lang="it-IT" dirty="0" err="1">
                <a:latin typeface="Times New Roman" pitchFamily="18" charset="0"/>
                <a:cs typeface="Times New Roman" pitchFamily="18" charset="0"/>
              </a:rPr>
              <a:t>sostenible</a:t>
            </a:r>
            <a:r>
              <a:rPr lang="it-IT" dirty="0">
                <a:latin typeface="Times New Roman" pitchFamily="18" charset="0"/>
                <a:cs typeface="Times New Roman" pitchFamily="18" charset="0"/>
              </a:rPr>
              <a:t> ed </a:t>
            </a:r>
            <a:r>
              <a:rPr lang="it-IT" dirty="0" err="1">
                <a:latin typeface="Times New Roman" pitchFamily="18" charset="0"/>
                <a:cs typeface="Times New Roman" pitchFamily="18" charset="0"/>
              </a:rPr>
              <a:t>aquel</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que</a:t>
            </a:r>
            <a:r>
              <a:rPr lang="it-IT" dirty="0">
                <a:latin typeface="Times New Roman" pitchFamily="18" charset="0"/>
                <a:cs typeface="Times New Roman" pitchFamily="18" charset="0"/>
              </a:rPr>
              <a:t> mantiene equilibrio </a:t>
            </a:r>
            <a:r>
              <a:rPr lang="it-IT" dirty="0" err="1">
                <a:latin typeface="Times New Roman" pitchFamily="18" charset="0"/>
                <a:cs typeface="Times New Roman" pitchFamily="18" charset="0"/>
              </a:rPr>
              <a:t>entre</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los</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intereses</a:t>
            </a:r>
            <a:r>
              <a:rPr lang="it-IT" dirty="0">
                <a:latin typeface="Times New Roman" pitchFamily="18" charset="0"/>
                <a:cs typeface="Times New Roman" pitchFamily="18" charset="0"/>
              </a:rPr>
              <a:t> </a:t>
            </a:r>
            <a:r>
              <a:rPr lang="it-IT" u="sng" dirty="0" err="1">
                <a:latin typeface="Times New Roman" pitchFamily="18" charset="0"/>
                <a:cs typeface="Times New Roman" pitchFamily="18" charset="0"/>
              </a:rPr>
              <a:t>sociales</a:t>
            </a:r>
            <a:r>
              <a:rPr lang="it-IT" u="sng" dirty="0">
                <a:latin typeface="Times New Roman" pitchFamily="18" charset="0"/>
                <a:cs typeface="Times New Roman" pitchFamily="18" charset="0"/>
              </a:rPr>
              <a:t>, </a:t>
            </a:r>
            <a:r>
              <a:rPr lang="it-IT" u="sng" dirty="0" err="1">
                <a:latin typeface="Times New Roman" pitchFamily="18" charset="0"/>
                <a:cs typeface="Times New Roman" pitchFamily="18" charset="0"/>
              </a:rPr>
              <a:t>económicos</a:t>
            </a:r>
            <a:r>
              <a:rPr lang="it-IT" u="sng" dirty="0">
                <a:latin typeface="Times New Roman" pitchFamily="18" charset="0"/>
                <a:cs typeface="Times New Roman" pitchFamily="18" charset="0"/>
              </a:rPr>
              <a:t> y </a:t>
            </a:r>
            <a:r>
              <a:rPr lang="it-IT" u="sng" dirty="0" err="1">
                <a:latin typeface="Times New Roman" pitchFamily="18" charset="0"/>
                <a:cs typeface="Times New Roman" pitchFamily="18" charset="0"/>
              </a:rPr>
              <a:t>ecológicos</a:t>
            </a:r>
            <a:r>
              <a:rPr lang="it-IT" u="sng" dirty="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xmlns="" val="3568530660"/>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039" y="311881"/>
            <a:ext cx="8229600" cy="4525963"/>
          </a:xfrm>
        </p:spPr>
        <p:txBody>
          <a:bodyPr>
            <a:normAutofit fontScale="85000" lnSpcReduction="10000"/>
          </a:bodyPr>
          <a:lstStyle/>
          <a:p>
            <a:r>
              <a:rPr lang="it-IT" dirty="0">
                <a:latin typeface="Times New Roman" pitchFamily="18" charset="0"/>
                <a:cs typeface="Times New Roman" pitchFamily="18" charset="0"/>
              </a:rPr>
              <a:t>La </a:t>
            </a:r>
            <a:r>
              <a:rPr lang="it-IT" b="1" dirty="0" err="1">
                <a:latin typeface="Times New Roman" pitchFamily="18" charset="0"/>
                <a:cs typeface="Times New Roman" pitchFamily="18" charset="0"/>
              </a:rPr>
              <a:t>Organización</a:t>
            </a:r>
            <a:r>
              <a:rPr lang="it-IT" b="1" dirty="0">
                <a:latin typeface="Times New Roman" pitchFamily="18" charset="0"/>
                <a:cs typeface="Times New Roman" pitchFamily="18" charset="0"/>
              </a:rPr>
              <a:t> </a:t>
            </a:r>
            <a:r>
              <a:rPr lang="it-IT" b="1" dirty="0" err="1">
                <a:latin typeface="Times New Roman" pitchFamily="18" charset="0"/>
                <a:cs typeface="Times New Roman" pitchFamily="18" charset="0"/>
              </a:rPr>
              <a:t>Mundial</a:t>
            </a:r>
            <a:r>
              <a:rPr lang="it-IT" b="1" dirty="0">
                <a:latin typeface="Times New Roman" pitchFamily="18" charset="0"/>
                <a:cs typeface="Times New Roman" pitchFamily="18" charset="0"/>
              </a:rPr>
              <a:t> de Turismo (OMT) </a:t>
            </a:r>
            <a:r>
              <a:rPr lang="it-IT" dirty="0">
                <a:latin typeface="Times New Roman" pitchFamily="18" charset="0"/>
                <a:cs typeface="Times New Roman" pitchFamily="18" charset="0"/>
              </a:rPr>
              <a:t>en </a:t>
            </a:r>
            <a:r>
              <a:rPr lang="it-IT" dirty="0" err="1">
                <a:latin typeface="Times New Roman" pitchFamily="18" charset="0"/>
                <a:cs typeface="Times New Roman" pitchFamily="18" charset="0"/>
              </a:rPr>
              <a:t>el</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año</a:t>
            </a:r>
            <a:r>
              <a:rPr lang="it-IT" dirty="0">
                <a:latin typeface="Times New Roman" pitchFamily="18" charset="0"/>
                <a:cs typeface="Times New Roman" pitchFamily="18" charset="0"/>
              </a:rPr>
              <a:t> 2000 </a:t>
            </a:r>
            <a:r>
              <a:rPr lang="it-IT" dirty="0" err="1">
                <a:latin typeface="Times New Roman" pitchFamily="18" charset="0"/>
                <a:cs typeface="Times New Roman" pitchFamily="18" charset="0"/>
              </a:rPr>
              <a:t>agregó</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que</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el</a:t>
            </a:r>
            <a:r>
              <a:rPr lang="it-IT" dirty="0">
                <a:latin typeface="Times New Roman" pitchFamily="18" charset="0"/>
                <a:cs typeface="Times New Roman" pitchFamily="18" charset="0"/>
              </a:rPr>
              <a:t> turismo </a:t>
            </a:r>
            <a:r>
              <a:rPr lang="it-IT" dirty="0" err="1">
                <a:latin typeface="Times New Roman" pitchFamily="18" charset="0"/>
                <a:cs typeface="Times New Roman" pitchFamily="18" charset="0"/>
              </a:rPr>
              <a:t>sustentable</a:t>
            </a:r>
            <a:r>
              <a:rPr lang="it-IT" dirty="0">
                <a:latin typeface="Times New Roman" pitchFamily="18" charset="0"/>
                <a:cs typeface="Times New Roman" pitchFamily="18" charset="0"/>
              </a:rPr>
              <a:t> es </a:t>
            </a:r>
            <a:r>
              <a:rPr lang="it-IT" dirty="0" err="1">
                <a:latin typeface="Times New Roman" pitchFamily="18" charset="0"/>
                <a:cs typeface="Times New Roman" pitchFamily="18" charset="0"/>
              </a:rPr>
              <a:t>aquel</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que</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atiende</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las</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necesidades</a:t>
            </a:r>
            <a:r>
              <a:rPr lang="it-IT" dirty="0">
                <a:latin typeface="Times New Roman" pitchFamily="18" charset="0"/>
                <a:cs typeface="Times New Roman" pitchFamily="18" charset="0"/>
              </a:rPr>
              <a:t> de </a:t>
            </a:r>
            <a:r>
              <a:rPr lang="it-IT" dirty="0" err="1">
                <a:latin typeface="Times New Roman" pitchFamily="18" charset="0"/>
                <a:cs typeface="Times New Roman" pitchFamily="18" charset="0"/>
              </a:rPr>
              <a:t>los</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viajeros</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actuales</a:t>
            </a:r>
            <a:r>
              <a:rPr lang="it-IT" dirty="0">
                <a:latin typeface="Times New Roman" pitchFamily="18" charset="0"/>
                <a:cs typeface="Times New Roman" pitchFamily="18" charset="0"/>
              </a:rPr>
              <a:t> y de </a:t>
            </a:r>
            <a:r>
              <a:rPr lang="it-IT" dirty="0" err="1">
                <a:latin typeface="Times New Roman" pitchFamily="18" charset="0"/>
                <a:cs typeface="Times New Roman" pitchFamily="18" charset="0"/>
              </a:rPr>
              <a:t>las</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regiones</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receptoras</a:t>
            </a:r>
            <a:r>
              <a:rPr lang="it-IT" dirty="0">
                <a:latin typeface="Times New Roman" pitchFamily="18" charset="0"/>
                <a:cs typeface="Times New Roman" pitchFamily="18" charset="0"/>
              </a:rPr>
              <a:t>, al </a:t>
            </a:r>
            <a:r>
              <a:rPr lang="it-IT" dirty="0" err="1">
                <a:latin typeface="Times New Roman" pitchFamily="18" charset="0"/>
                <a:cs typeface="Times New Roman" pitchFamily="18" charset="0"/>
              </a:rPr>
              <a:t>mismo</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tiempo</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que</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protege</a:t>
            </a:r>
            <a:r>
              <a:rPr lang="it-IT" dirty="0">
                <a:latin typeface="Times New Roman" pitchFamily="18" charset="0"/>
                <a:cs typeface="Times New Roman" pitchFamily="18" charset="0"/>
              </a:rPr>
              <a:t> y fomenta </a:t>
            </a:r>
            <a:r>
              <a:rPr lang="it-IT" dirty="0" err="1">
                <a:latin typeface="Times New Roman" pitchFamily="18" charset="0"/>
                <a:cs typeface="Times New Roman" pitchFamily="18" charset="0"/>
              </a:rPr>
              <a:t>las</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oportunidades</a:t>
            </a:r>
            <a:r>
              <a:rPr lang="it-IT" dirty="0">
                <a:latin typeface="Times New Roman" pitchFamily="18" charset="0"/>
                <a:cs typeface="Times New Roman" pitchFamily="18" charset="0"/>
              </a:rPr>
              <a:t> para </a:t>
            </a:r>
            <a:r>
              <a:rPr lang="it-IT" dirty="0" err="1">
                <a:latin typeface="Times New Roman" pitchFamily="18" charset="0"/>
                <a:cs typeface="Times New Roman" pitchFamily="18" charset="0"/>
              </a:rPr>
              <a:t>el</a:t>
            </a:r>
            <a:r>
              <a:rPr lang="it-IT" dirty="0">
                <a:latin typeface="Times New Roman" pitchFamily="18" charset="0"/>
                <a:cs typeface="Times New Roman" pitchFamily="18" charset="0"/>
              </a:rPr>
              <a:t> futuro</a:t>
            </a:r>
            <a:r>
              <a:rPr lang="it-IT" dirty="0" smtClean="0">
                <a:latin typeface="Times New Roman" pitchFamily="18" charset="0"/>
                <a:cs typeface="Times New Roman" pitchFamily="18" charset="0"/>
              </a:rPr>
              <a:t>'’</a:t>
            </a:r>
          </a:p>
          <a:p>
            <a:endParaRPr lang="it-IT" dirty="0">
              <a:latin typeface="Times New Roman" pitchFamily="18" charset="0"/>
              <a:cs typeface="Times New Roman" pitchFamily="18" charset="0"/>
            </a:endParaRPr>
          </a:p>
          <a:p>
            <a:r>
              <a:rPr lang="it-IT" dirty="0">
                <a:latin typeface="Times New Roman" pitchFamily="18" charset="0"/>
                <a:cs typeface="Times New Roman" pitchFamily="18" charset="0"/>
              </a:rPr>
              <a:t>La</a:t>
            </a:r>
            <a:r>
              <a:rPr lang="it-IT" b="1" dirty="0">
                <a:latin typeface="Times New Roman" pitchFamily="18" charset="0"/>
                <a:cs typeface="Times New Roman" pitchFamily="18" charset="0"/>
              </a:rPr>
              <a:t> Carta de Lanzarote</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redactada</a:t>
            </a:r>
            <a:r>
              <a:rPr lang="it-IT" dirty="0">
                <a:latin typeface="Times New Roman" pitchFamily="18" charset="0"/>
                <a:cs typeface="Times New Roman" pitchFamily="18" charset="0"/>
              </a:rPr>
              <a:t> por </a:t>
            </a:r>
            <a:r>
              <a:rPr lang="it-IT" dirty="0" err="1">
                <a:latin typeface="Times New Roman" pitchFamily="18" charset="0"/>
                <a:cs typeface="Times New Roman" pitchFamily="18" charset="0"/>
              </a:rPr>
              <a:t>los</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asistentes</a:t>
            </a:r>
            <a:r>
              <a:rPr lang="it-IT" dirty="0">
                <a:latin typeface="Times New Roman" pitchFamily="18" charset="0"/>
                <a:cs typeface="Times New Roman" pitchFamily="18" charset="0"/>
              </a:rPr>
              <a:t> a la </a:t>
            </a:r>
            <a:r>
              <a:rPr lang="it-IT" dirty="0" err="1">
                <a:latin typeface="Times New Roman" pitchFamily="18" charset="0"/>
                <a:cs typeface="Times New Roman" pitchFamily="18" charset="0"/>
              </a:rPr>
              <a:t>Conferencia</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Mundial</a:t>
            </a:r>
            <a:r>
              <a:rPr lang="it-IT" dirty="0">
                <a:latin typeface="Times New Roman" pitchFamily="18" charset="0"/>
                <a:cs typeface="Times New Roman" pitchFamily="18" charset="0"/>
              </a:rPr>
              <a:t> de Turismo </a:t>
            </a:r>
            <a:r>
              <a:rPr lang="it-IT" dirty="0" err="1">
                <a:latin typeface="Times New Roman" pitchFamily="18" charset="0"/>
                <a:cs typeface="Times New Roman" pitchFamily="18" charset="0"/>
              </a:rPr>
              <a:t>Sostenible</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señala</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que</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siendo</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el</a:t>
            </a:r>
            <a:r>
              <a:rPr lang="it-IT" dirty="0">
                <a:latin typeface="Times New Roman" pitchFamily="18" charset="0"/>
                <a:cs typeface="Times New Roman" pitchFamily="18" charset="0"/>
              </a:rPr>
              <a:t> turismo un potente </a:t>
            </a:r>
            <a:r>
              <a:rPr lang="it-IT" dirty="0" err="1">
                <a:latin typeface="Times New Roman" pitchFamily="18" charset="0"/>
                <a:cs typeface="Times New Roman" pitchFamily="18" charset="0"/>
              </a:rPr>
              <a:t>instrumento</a:t>
            </a:r>
            <a:r>
              <a:rPr lang="it-IT" dirty="0">
                <a:latin typeface="Times New Roman" pitchFamily="18" charset="0"/>
                <a:cs typeface="Times New Roman" pitchFamily="18" charset="0"/>
              </a:rPr>
              <a:t> de </a:t>
            </a:r>
            <a:r>
              <a:rPr lang="it-IT" dirty="0" err="1">
                <a:latin typeface="Times New Roman" pitchFamily="18" charset="0"/>
                <a:cs typeface="Times New Roman" pitchFamily="18" charset="0"/>
              </a:rPr>
              <a:t>desarrollo</a:t>
            </a:r>
            <a:r>
              <a:rPr lang="it-IT" dirty="0">
                <a:latin typeface="Times New Roman" pitchFamily="18" charset="0"/>
                <a:cs typeface="Times New Roman" pitchFamily="18" charset="0"/>
              </a:rPr>
              <a:t>, </a:t>
            </a:r>
            <a:r>
              <a:rPr lang="it-IT" u="sng" dirty="0" err="1">
                <a:latin typeface="Times New Roman" pitchFamily="18" charset="0"/>
                <a:cs typeface="Times New Roman" pitchFamily="18" charset="0"/>
              </a:rPr>
              <a:t>puede</a:t>
            </a:r>
            <a:r>
              <a:rPr lang="it-IT" u="sng" dirty="0">
                <a:latin typeface="Times New Roman" pitchFamily="18" charset="0"/>
                <a:cs typeface="Times New Roman" pitchFamily="18" charset="0"/>
              </a:rPr>
              <a:t> y </a:t>
            </a:r>
            <a:r>
              <a:rPr lang="it-IT" u="sng" dirty="0" err="1">
                <a:latin typeface="Times New Roman" pitchFamily="18" charset="0"/>
                <a:cs typeface="Times New Roman" pitchFamily="18" charset="0"/>
              </a:rPr>
              <a:t>debe</a:t>
            </a:r>
            <a:r>
              <a:rPr lang="it-IT" u="sng" dirty="0">
                <a:latin typeface="Times New Roman" pitchFamily="18" charset="0"/>
                <a:cs typeface="Times New Roman" pitchFamily="18" charset="0"/>
              </a:rPr>
              <a:t> </a:t>
            </a:r>
            <a:r>
              <a:rPr lang="it-IT" u="sng" dirty="0" err="1">
                <a:latin typeface="Times New Roman" pitchFamily="18" charset="0"/>
                <a:cs typeface="Times New Roman" pitchFamily="18" charset="0"/>
              </a:rPr>
              <a:t>participar</a:t>
            </a:r>
            <a:r>
              <a:rPr lang="it-IT" u="sng" dirty="0">
                <a:latin typeface="Times New Roman" pitchFamily="18" charset="0"/>
                <a:cs typeface="Times New Roman" pitchFamily="18" charset="0"/>
              </a:rPr>
              <a:t> </a:t>
            </a:r>
            <a:r>
              <a:rPr lang="it-IT" u="sng" dirty="0" err="1">
                <a:latin typeface="Times New Roman" pitchFamily="18" charset="0"/>
                <a:cs typeface="Times New Roman" pitchFamily="18" charset="0"/>
              </a:rPr>
              <a:t>activamente</a:t>
            </a:r>
            <a:r>
              <a:rPr lang="it-IT" u="sng" dirty="0">
                <a:latin typeface="Times New Roman" pitchFamily="18" charset="0"/>
                <a:cs typeface="Times New Roman" pitchFamily="18" charset="0"/>
              </a:rPr>
              <a:t> en la </a:t>
            </a:r>
            <a:r>
              <a:rPr lang="it-IT" u="sng" dirty="0" err="1">
                <a:latin typeface="Times New Roman" pitchFamily="18" charset="0"/>
                <a:cs typeface="Times New Roman" pitchFamily="18" charset="0"/>
              </a:rPr>
              <a:t>estrategia</a:t>
            </a:r>
            <a:r>
              <a:rPr lang="it-IT" u="sng" dirty="0">
                <a:latin typeface="Times New Roman" pitchFamily="18" charset="0"/>
                <a:cs typeface="Times New Roman" pitchFamily="18" charset="0"/>
              </a:rPr>
              <a:t> del </a:t>
            </a:r>
            <a:r>
              <a:rPr lang="it-IT" u="sng" dirty="0" err="1">
                <a:latin typeface="Times New Roman" pitchFamily="18" charset="0"/>
                <a:cs typeface="Times New Roman" pitchFamily="18" charset="0"/>
              </a:rPr>
              <a:t>desarrollo</a:t>
            </a:r>
            <a:r>
              <a:rPr lang="it-IT" u="sng" dirty="0">
                <a:latin typeface="Times New Roman" pitchFamily="18" charset="0"/>
                <a:cs typeface="Times New Roman" pitchFamily="18" charset="0"/>
              </a:rPr>
              <a:t> </a:t>
            </a:r>
            <a:r>
              <a:rPr lang="it-IT" u="sng" dirty="0" err="1">
                <a:latin typeface="Times New Roman" pitchFamily="18" charset="0"/>
                <a:cs typeface="Times New Roman" pitchFamily="18" charset="0"/>
              </a:rPr>
              <a:t>sostenible</a:t>
            </a:r>
            <a:r>
              <a:rPr lang="it-IT" u="sng" dirty="0">
                <a:latin typeface="Times New Roman" pitchFamily="18" charset="0"/>
                <a:cs typeface="Times New Roman" pitchFamily="18" charset="0"/>
              </a:rPr>
              <a:t> de una </a:t>
            </a:r>
            <a:r>
              <a:rPr lang="it-IT" u="sng" dirty="0" err="1" smtClean="0">
                <a:latin typeface="Times New Roman" pitchFamily="18" charset="0"/>
                <a:cs typeface="Times New Roman" pitchFamily="18" charset="0"/>
              </a:rPr>
              <a:t>nación</a:t>
            </a:r>
            <a:r>
              <a:rPr lang="it-IT" u="sng" dirty="0" smtClean="0">
                <a:latin typeface="Times New Roman" pitchFamily="18" charset="0"/>
                <a:cs typeface="Times New Roman" pitchFamily="18" charset="0"/>
              </a:rPr>
              <a:t>.</a:t>
            </a:r>
            <a:endParaRPr lang="it-IT" u="sng" dirty="0">
              <a:latin typeface="Times New Roman" pitchFamily="18" charset="0"/>
              <a:cs typeface="Times New Roman" pitchFamily="18" charset="0"/>
            </a:endParaRPr>
          </a:p>
          <a:p>
            <a:endParaRPr lang="en-US" dirty="0"/>
          </a:p>
        </p:txBody>
      </p:sp>
      <p:pic>
        <p:nvPicPr>
          <p:cNvPr id="4" name="Picture 3" descr="img0105.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3597" y="5039041"/>
            <a:ext cx="6243202" cy="1586484"/>
          </a:xfrm>
          <a:prstGeom prst="rect">
            <a:avLst/>
          </a:prstGeom>
        </p:spPr>
      </p:pic>
    </p:spTree>
    <p:extLst>
      <p:ext uri="{BB962C8B-B14F-4D97-AF65-F5344CB8AC3E}">
        <p14:creationId xmlns:p14="http://schemas.microsoft.com/office/powerpoint/2010/main" xmlns="" val="2204223152"/>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b="1" dirty="0" err="1" smtClean="0">
                <a:effectLst>
                  <a:outerShdw blurRad="38100" dist="38100" dir="2700000" algn="tl">
                    <a:srgbClr val="000000">
                      <a:alpha val="43137"/>
                    </a:srgbClr>
                  </a:outerShdw>
                </a:effectLst>
                <a:latin typeface="Times New Roman" pitchFamily="18" charset="0"/>
                <a:cs typeface="Times New Roman" pitchFamily="18" charset="0"/>
              </a:rPr>
              <a:t>Cálculos</a:t>
            </a:r>
            <a:r>
              <a:rPr lang="it-IT"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it-IT" b="1" dirty="0">
                <a:effectLst>
                  <a:outerShdw blurRad="38100" dist="38100" dir="2700000" algn="tl">
                    <a:srgbClr val="000000">
                      <a:alpha val="43137"/>
                    </a:srgbClr>
                  </a:outerShdw>
                </a:effectLst>
                <a:latin typeface="Times New Roman" pitchFamily="18" charset="0"/>
                <a:cs typeface="Times New Roman" pitchFamily="18" charset="0"/>
              </a:rPr>
              <a:t>de la </a:t>
            </a:r>
            <a:r>
              <a:rPr lang="it-IT" b="1" dirty="0" smtClean="0">
                <a:effectLst>
                  <a:outerShdw blurRad="38100" dist="38100" dir="2700000" algn="tl">
                    <a:srgbClr val="000000">
                      <a:alpha val="43137"/>
                    </a:srgbClr>
                  </a:outerShdw>
                </a:effectLst>
                <a:latin typeface="Times New Roman" pitchFamily="18" charset="0"/>
                <a:cs typeface="Times New Roman" pitchFamily="18" charset="0"/>
              </a:rPr>
              <a:t>OMT:</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it-IT" spc="-20" dirty="0" smtClean="0">
                <a:solidFill>
                  <a:srgbClr val="1D2129"/>
                </a:solidFill>
                <a:effectLst/>
                <a:latin typeface="Times New Roman" pitchFamily="18" charset="0"/>
                <a:ea typeface="ＭＳ 明朝"/>
                <a:cs typeface="Times New Roman" pitchFamily="18" charset="0"/>
              </a:rPr>
              <a:t>Las </a:t>
            </a:r>
            <a:r>
              <a:rPr lang="it-IT" spc="-20" dirty="0" err="1" smtClean="0">
                <a:solidFill>
                  <a:srgbClr val="1D2129"/>
                </a:solidFill>
                <a:effectLst/>
                <a:latin typeface="Times New Roman" pitchFamily="18" charset="0"/>
                <a:ea typeface="ＭＳ 明朝"/>
                <a:cs typeface="Times New Roman" pitchFamily="18" charset="0"/>
              </a:rPr>
              <a:t>cifras</a:t>
            </a:r>
            <a:r>
              <a:rPr lang="it-IT" spc="-20" dirty="0" smtClean="0">
                <a:solidFill>
                  <a:srgbClr val="1D2129"/>
                </a:solidFill>
                <a:effectLst/>
                <a:latin typeface="Times New Roman" pitchFamily="18" charset="0"/>
                <a:ea typeface="ＭＳ 明朝"/>
                <a:cs typeface="Times New Roman" pitchFamily="18" charset="0"/>
              </a:rPr>
              <a:t> de </a:t>
            </a:r>
            <a:r>
              <a:rPr lang="it-IT" spc="-20" dirty="0" err="1" smtClean="0">
                <a:solidFill>
                  <a:srgbClr val="1D2129"/>
                </a:solidFill>
                <a:effectLst/>
                <a:latin typeface="Times New Roman" pitchFamily="18" charset="0"/>
                <a:ea typeface="ＭＳ 明朝"/>
                <a:cs typeface="Times New Roman" pitchFamily="18" charset="0"/>
              </a:rPr>
              <a:t>ese</a:t>
            </a:r>
            <a:r>
              <a:rPr lang="it-IT" spc="-20" dirty="0" smtClean="0">
                <a:solidFill>
                  <a:srgbClr val="1D2129"/>
                </a:solidFill>
                <a:effectLst/>
                <a:latin typeface="Times New Roman" pitchFamily="18" charset="0"/>
                <a:ea typeface="ＭＳ 明朝"/>
                <a:cs typeface="Times New Roman" pitchFamily="18" charset="0"/>
              </a:rPr>
              <a:t> </a:t>
            </a:r>
            <a:r>
              <a:rPr lang="it-IT" spc="-20" dirty="0" err="1" smtClean="0">
                <a:solidFill>
                  <a:srgbClr val="1D2129"/>
                </a:solidFill>
                <a:effectLst/>
                <a:latin typeface="Times New Roman" pitchFamily="18" charset="0"/>
                <a:ea typeface="ＭＳ 明朝"/>
                <a:cs typeface="Times New Roman" pitchFamily="18" charset="0"/>
              </a:rPr>
              <a:t>crecimiento</a:t>
            </a:r>
            <a:r>
              <a:rPr lang="it-IT" spc="-20" dirty="0" smtClean="0">
                <a:solidFill>
                  <a:srgbClr val="1D2129"/>
                </a:solidFill>
                <a:effectLst/>
                <a:latin typeface="Times New Roman" pitchFamily="18" charset="0"/>
                <a:ea typeface="ＭＳ 明朝"/>
                <a:cs typeface="Times New Roman" pitchFamily="18" charset="0"/>
              </a:rPr>
              <a:t> son realmente </a:t>
            </a:r>
            <a:r>
              <a:rPr lang="it-IT" spc="-20" dirty="0" err="1" smtClean="0">
                <a:solidFill>
                  <a:srgbClr val="1D2129"/>
                </a:solidFill>
                <a:effectLst/>
                <a:latin typeface="Times New Roman" pitchFamily="18" charset="0"/>
                <a:ea typeface="ＭＳ 明朝"/>
                <a:cs typeface="Times New Roman" pitchFamily="18" charset="0"/>
              </a:rPr>
              <a:t>impactantes</a:t>
            </a:r>
            <a:r>
              <a:rPr lang="it-IT" spc="-20" dirty="0" smtClean="0">
                <a:solidFill>
                  <a:srgbClr val="1D2129"/>
                </a:solidFill>
                <a:effectLst/>
                <a:latin typeface="Times New Roman" pitchFamily="18" charset="0"/>
                <a:ea typeface="ＭＳ 明朝"/>
                <a:cs typeface="Times New Roman" pitchFamily="18" charset="0"/>
              </a:rPr>
              <a:t>: </a:t>
            </a:r>
            <a:r>
              <a:rPr lang="it-IT" spc="-20" dirty="0" err="1" smtClean="0">
                <a:solidFill>
                  <a:srgbClr val="1D2129"/>
                </a:solidFill>
                <a:effectLst/>
                <a:latin typeface="Times New Roman" pitchFamily="18" charset="0"/>
                <a:ea typeface="ＭＳ 明朝"/>
                <a:cs typeface="Times New Roman" pitchFamily="18" charset="0"/>
              </a:rPr>
              <a:t>según</a:t>
            </a:r>
            <a:r>
              <a:rPr lang="it-IT" spc="-20" dirty="0" smtClean="0">
                <a:solidFill>
                  <a:srgbClr val="1D2129"/>
                </a:solidFill>
                <a:effectLst/>
                <a:latin typeface="Times New Roman" pitchFamily="18" charset="0"/>
                <a:ea typeface="ＭＳ 明朝"/>
                <a:cs typeface="Times New Roman" pitchFamily="18" charset="0"/>
              </a:rPr>
              <a:t> </a:t>
            </a:r>
            <a:r>
              <a:rPr lang="it-IT" spc="-20" dirty="0" err="1" smtClean="0">
                <a:solidFill>
                  <a:srgbClr val="1D2129"/>
                </a:solidFill>
                <a:effectLst/>
                <a:latin typeface="Times New Roman" pitchFamily="18" charset="0"/>
                <a:ea typeface="ＭＳ 明朝"/>
                <a:cs typeface="Times New Roman" pitchFamily="18" charset="0"/>
              </a:rPr>
              <a:t>cálculos</a:t>
            </a:r>
            <a:r>
              <a:rPr lang="it-IT" spc="-20" dirty="0" smtClean="0">
                <a:solidFill>
                  <a:srgbClr val="1D2129"/>
                </a:solidFill>
                <a:effectLst/>
                <a:latin typeface="Times New Roman" pitchFamily="18" charset="0"/>
                <a:ea typeface="ＭＳ 明朝"/>
                <a:cs typeface="Times New Roman" pitchFamily="18" charset="0"/>
              </a:rPr>
              <a:t> de la </a:t>
            </a:r>
            <a:r>
              <a:rPr lang="it-IT" dirty="0" err="1">
                <a:latin typeface="Times New Roman" pitchFamily="18" charset="0"/>
                <a:cs typeface="Times New Roman" pitchFamily="18" charset="0"/>
              </a:rPr>
              <a:t>Organización</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Mundial</a:t>
            </a:r>
            <a:r>
              <a:rPr lang="it-IT" dirty="0">
                <a:latin typeface="Times New Roman" pitchFamily="18" charset="0"/>
                <a:cs typeface="Times New Roman" pitchFamily="18" charset="0"/>
              </a:rPr>
              <a:t> de </a:t>
            </a:r>
            <a:r>
              <a:rPr lang="it-IT" dirty="0" smtClean="0">
                <a:latin typeface="Times New Roman" pitchFamily="18" charset="0"/>
                <a:cs typeface="Times New Roman" pitchFamily="18" charset="0"/>
              </a:rPr>
              <a:t>Turismo </a:t>
            </a:r>
            <a:r>
              <a:rPr lang="it-IT" spc="-20" dirty="0" smtClean="0">
                <a:solidFill>
                  <a:srgbClr val="1D2129"/>
                </a:solidFill>
                <a:effectLst/>
                <a:latin typeface="Times New Roman" pitchFamily="18" charset="0"/>
                <a:ea typeface="ＭＳ 明朝"/>
                <a:cs typeface="Times New Roman" pitchFamily="18" charset="0"/>
              </a:rPr>
              <a:t>en 2020 se </a:t>
            </a:r>
            <a:r>
              <a:rPr lang="it-IT" spc="-20" dirty="0" err="1" smtClean="0">
                <a:solidFill>
                  <a:srgbClr val="1D2129"/>
                </a:solidFill>
                <a:effectLst/>
                <a:latin typeface="Times New Roman" pitchFamily="18" charset="0"/>
                <a:ea typeface="ＭＳ 明朝"/>
                <a:cs typeface="Times New Roman" pitchFamily="18" charset="0"/>
              </a:rPr>
              <a:t>registrarán</a:t>
            </a:r>
            <a:r>
              <a:rPr lang="it-IT" spc="-20" dirty="0" smtClean="0">
                <a:solidFill>
                  <a:srgbClr val="1D2129"/>
                </a:solidFill>
                <a:effectLst/>
                <a:latin typeface="Times New Roman" pitchFamily="18" charset="0"/>
                <a:ea typeface="ＭＳ 明朝"/>
                <a:cs typeface="Times New Roman" pitchFamily="18" charset="0"/>
              </a:rPr>
              <a:t> </a:t>
            </a:r>
            <a:r>
              <a:rPr lang="it-IT" b="1" spc="-20" dirty="0" smtClean="0">
                <a:solidFill>
                  <a:srgbClr val="1D2129"/>
                </a:solidFill>
                <a:effectLst/>
                <a:latin typeface="Times New Roman" pitchFamily="18" charset="0"/>
                <a:ea typeface="ＭＳ 明朝"/>
                <a:cs typeface="Times New Roman" pitchFamily="18" charset="0"/>
              </a:rPr>
              <a:t>1.500 </a:t>
            </a:r>
            <a:r>
              <a:rPr lang="it-IT" b="1" spc="-20" dirty="0" err="1" smtClean="0">
                <a:solidFill>
                  <a:srgbClr val="1D2129"/>
                </a:solidFill>
                <a:effectLst/>
                <a:latin typeface="Times New Roman" pitchFamily="18" charset="0"/>
                <a:ea typeface="ＭＳ 明朝"/>
                <a:cs typeface="Times New Roman" pitchFamily="18" charset="0"/>
              </a:rPr>
              <a:t>millones</a:t>
            </a:r>
            <a:r>
              <a:rPr lang="it-IT" b="1" spc="-20" dirty="0" smtClean="0">
                <a:solidFill>
                  <a:srgbClr val="1D2129"/>
                </a:solidFill>
                <a:effectLst/>
                <a:latin typeface="Times New Roman" pitchFamily="18" charset="0"/>
                <a:ea typeface="ＭＳ 明朝"/>
                <a:cs typeface="Times New Roman" pitchFamily="18" charset="0"/>
              </a:rPr>
              <a:t> </a:t>
            </a:r>
            <a:r>
              <a:rPr lang="it-IT" spc="-20" dirty="0" smtClean="0">
                <a:solidFill>
                  <a:srgbClr val="1D2129"/>
                </a:solidFill>
                <a:effectLst/>
                <a:latin typeface="Times New Roman" pitchFamily="18" charset="0"/>
                <a:ea typeface="ＭＳ 明朝"/>
                <a:cs typeface="Times New Roman" pitchFamily="18" charset="0"/>
              </a:rPr>
              <a:t>de </a:t>
            </a:r>
            <a:r>
              <a:rPr lang="it-IT" spc="-20" dirty="0" err="1" smtClean="0">
                <a:solidFill>
                  <a:srgbClr val="1D2129"/>
                </a:solidFill>
                <a:effectLst/>
                <a:latin typeface="Times New Roman" pitchFamily="18" charset="0"/>
                <a:ea typeface="ＭＳ 明朝"/>
                <a:cs typeface="Times New Roman" pitchFamily="18" charset="0"/>
              </a:rPr>
              <a:t>arribos</a:t>
            </a:r>
            <a:r>
              <a:rPr lang="it-IT" spc="-20" dirty="0" smtClean="0">
                <a:solidFill>
                  <a:srgbClr val="1D2129"/>
                </a:solidFill>
                <a:effectLst/>
                <a:latin typeface="Times New Roman" pitchFamily="18" charset="0"/>
                <a:ea typeface="ＭＳ 明朝"/>
                <a:cs typeface="Times New Roman" pitchFamily="18" charset="0"/>
              </a:rPr>
              <a:t> en </a:t>
            </a:r>
            <a:r>
              <a:rPr lang="it-IT" spc="-20" dirty="0" err="1" smtClean="0">
                <a:solidFill>
                  <a:srgbClr val="1D2129"/>
                </a:solidFill>
                <a:effectLst/>
                <a:latin typeface="Times New Roman" pitchFamily="18" charset="0"/>
                <a:ea typeface="ＭＳ 明朝"/>
                <a:cs typeface="Times New Roman" pitchFamily="18" charset="0"/>
              </a:rPr>
              <a:t>el</a:t>
            </a:r>
            <a:r>
              <a:rPr lang="it-IT" spc="-20" dirty="0" smtClean="0">
                <a:solidFill>
                  <a:srgbClr val="1D2129"/>
                </a:solidFill>
                <a:effectLst/>
                <a:latin typeface="Times New Roman" pitchFamily="18" charset="0"/>
                <a:ea typeface="ＭＳ 明朝"/>
                <a:cs typeface="Times New Roman" pitchFamily="18" charset="0"/>
              </a:rPr>
              <a:t> </a:t>
            </a:r>
            <a:r>
              <a:rPr lang="it-IT" spc="-20" dirty="0" err="1" smtClean="0">
                <a:solidFill>
                  <a:srgbClr val="1D2129"/>
                </a:solidFill>
                <a:effectLst/>
                <a:latin typeface="Times New Roman" pitchFamily="18" charset="0"/>
                <a:ea typeface="ＭＳ 明朝"/>
                <a:cs typeface="Times New Roman" pitchFamily="18" charset="0"/>
              </a:rPr>
              <a:t>mundo</a:t>
            </a:r>
            <a:r>
              <a:rPr lang="it-IT" spc="-20" dirty="0" smtClean="0">
                <a:solidFill>
                  <a:srgbClr val="1D2129"/>
                </a:solidFill>
                <a:effectLst/>
                <a:latin typeface="Times New Roman" pitchFamily="18" charset="0"/>
                <a:ea typeface="ＭＳ 明朝"/>
                <a:cs typeface="Times New Roman" pitchFamily="18" charset="0"/>
              </a:rPr>
              <a:t>, </a:t>
            </a:r>
            <a:r>
              <a:rPr lang="it-IT" spc="-20" dirty="0" err="1" smtClean="0">
                <a:solidFill>
                  <a:srgbClr val="1D2129"/>
                </a:solidFill>
                <a:effectLst/>
                <a:latin typeface="Times New Roman" pitchFamily="18" charset="0"/>
                <a:ea typeface="ＭＳ 明朝"/>
                <a:cs typeface="Times New Roman" pitchFamily="18" charset="0"/>
              </a:rPr>
              <a:t>el</a:t>
            </a:r>
            <a:r>
              <a:rPr lang="it-IT" spc="-20" dirty="0" smtClean="0">
                <a:solidFill>
                  <a:srgbClr val="1D2129"/>
                </a:solidFill>
                <a:effectLst/>
                <a:latin typeface="Times New Roman" pitchFamily="18" charset="0"/>
                <a:ea typeface="ＭＳ 明朝"/>
                <a:cs typeface="Times New Roman" pitchFamily="18" charset="0"/>
              </a:rPr>
              <a:t> doble del </a:t>
            </a:r>
            <a:r>
              <a:rPr lang="it-IT" spc="-20" dirty="0" err="1" smtClean="0">
                <a:solidFill>
                  <a:srgbClr val="1D2129"/>
                </a:solidFill>
                <a:effectLst/>
                <a:latin typeface="Times New Roman" pitchFamily="18" charset="0"/>
                <a:ea typeface="ＭＳ 明朝"/>
                <a:cs typeface="Times New Roman" pitchFamily="18" charset="0"/>
              </a:rPr>
              <a:t>nivel</a:t>
            </a:r>
            <a:r>
              <a:rPr lang="it-IT" spc="-20" dirty="0" smtClean="0">
                <a:solidFill>
                  <a:srgbClr val="1D2129"/>
                </a:solidFill>
                <a:effectLst/>
                <a:latin typeface="Times New Roman" pitchFamily="18" charset="0"/>
                <a:ea typeface="ＭＳ 明朝"/>
                <a:cs typeface="Times New Roman" pitchFamily="18" charset="0"/>
              </a:rPr>
              <a:t> </a:t>
            </a:r>
            <a:r>
              <a:rPr lang="it-IT" spc="-20" dirty="0" err="1" smtClean="0">
                <a:solidFill>
                  <a:srgbClr val="1D2129"/>
                </a:solidFill>
                <a:effectLst/>
                <a:latin typeface="Times New Roman" pitchFamily="18" charset="0"/>
                <a:ea typeface="ＭＳ 明朝"/>
                <a:cs typeface="Times New Roman" pitchFamily="18" charset="0"/>
              </a:rPr>
              <a:t>actual</a:t>
            </a:r>
            <a:r>
              <a:rPr lang="it-IT" spc="-20" dirty="0" smtClean="0">
                <a:solidFill>
                  <a:srgbClr val="1D2129"/>
                </a:solidFill>
                <a:effectLst/>
                <a:latin typeface="Times New Roman" pitchFamily="18" charset="0"/>
                <a:ea typeface="ＭＳ 明朝"/>
                <a:cs typeface="Times New Roman" pitchFamily="18" charset="0"/>
              </a:rPr>
              <a:t>.</a:t>
            </a:r>
            <a:endParaRPr lang="it-IT" dirty="0" smtClean="0">
              <a:effectLst/>
              <a:latin typeface="Times New Roman" pitchFamily="18" charset="0"/>
              <a:ea typeface="ＭＳ 明朝"/>
              <a:cs typeface="Times New Roman" pitchFamily="18" charset="0"/>
            </a:endParaRPr>
          </a:p>
          <a:p>
            <a:endParaRPr lang="en-US" dirty="0"/>
          </a:p>
        </p:txBody>
      </p:sp>
      <p:pic>
        <p:nvPicPr>
          <p:cNvPr id="4" name="Picture 3" descr="green.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04033" y="4160528"/>
            <a:ext cx="2714437" cy="2697471"/>
          </a:xfrm>
          <a:prstGeom prst="rect">
            <a:avLst/>
          </a:prstGeom>
        </p:spPr>
      </p:pic>
    </p:spTree>
    <p:extLst>
      <p:ext uri="{BB962C8B-B14F-4D97-AF65-F5344CB8AC3E}">
        <p14:creationId xmlns:p14="http://schemas.microsoft.com/office/powerpoint/2010/main" xmlns="" val="3346999048"/>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alphaModFix amt="23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it-IT" sz="4000" b="1" dirty="0">
                <a:latin typeface="Times New Roman" pitchFamily="18" charset="0"/>
                <a:cs typeface="Times New Roman" pitchFamily="18" charset="0"/>
              </a:rPr>
              <a:t> </a:t>
            </a:r>
            <a:r>
              <a:rPr lang="it-IT" sz="4000" b="1" dirty="0" smtClean="0">
                <a:effectLst>
                  <a:outerShdw blurRad="38100" dist="38100" dir="2700000" algn="tl">
                    <a:srgbClr val="000000">
                      <a:alpha val="43137"/>
                    </a:srgbClr>
                  </a:outerShdw>
                </a:effectLst>
                <a:latin typeface="Times New Roman" pitchFamily="18" charset="0"/>
                <a:cs typeface="Times New Roman" pitchFamily="18" charset="0"/>
              </a:rPr>
              <a:t>Los </a:t>
            </a:r>
            <a:r>
              <a:rPr lang="it-IT" sz="4000" b="1" dirty="0">
                <a:effectLst>
                  <a:outerShdw blurRad="38100" dist="38100" dir="2700000" algn="tl">
                    <a:srgbClr val="000000">
                      <a:alpha val="43137"/>
                    </a:srgbClr>
                  </a:outerShdw>
                </a:effectLst>
                <a:latin typeface="Times New Roman" pitchFamily="18" charset="0"/>
                <a:cs typeface="Times New Roman" pitchFamily="18" charset="0"/>
              </a:rPr>
              <a:t>''</a:t>
            </a:r>
            <a:r>
              <a:rPr lang="it-IT" sz="4000" b="1" dirty="0" err="1">
                <a:effectLst>
                  <a:outerShdw blurRad="38100" dist="38100" dir="2700000" algn="tl">
                    <a:srgbClr val="000000">
                      <a:alpha val="43137"/>
                    </a:srgbClr>
                  </a:outerShdw>
                </a:effectLst>
                <a:latin typeface="Times New Roman" pitchFamily="18" charset="0"/>
                <a:cs typeface="Times New Roman" pitchFamily="18" charset="0"/>
              </a:rPr>
              <a:t>Criterios</a:t>
            </a:r>
            <a:r>
              <a:rPr lang="it-IT" sz="4000" b="1" dirty="0">
                <a:effectLst>
                  <a:outerShdw blurRad="38100" dist="38100" dir="2700000" algn="tl">
                    <a:srgbClr val="000000">
                      <a:alpha val="43137"/>
                    </a:srgbClr>
                  </a:outerShdw>
                </a:effectLst>
                <a:latin typeface="Times New Roman" pitchFamily="18" charset="0"/>
                <a:cs typeface="Times New Roman" pitchFamily="18" charset="0"/>
              </a:rPr>
              <a:t> </a:t>
            </a:r>
            <a:r>
              <a:rPr lang="it-IT" sz="4000" b="1" dirty="0" err="1">
                <a:effectLst>
                  <a:outerShdw blurRad="38100" dist="38100" dir="2700000" algn="tl">
                    <a:srgbClr val="000000">
                      <a:alpha val="43137"/>
                    </a:srgbClr>
                  </a:outerShdw>
                </a:effectLst>
                <a:latin typeface="Times New Roman" pitchFamily="18" charset="0"/>
                <a:cs typeface="Times New Roman" pitchFamily="18" charset="0"/>
              </a:rPr>
              <a:t>Globales</a:t>
            </a:r>
            <a:r>
              <a:rPr lang="it-IT" sz="4000" b="1" dirty="0">
                <a:effectLst>
                  <a:outerShdw blurRad="38100" dist="38100" dir="2700000" algn="tl">
                    <a:srgbClr val="000000">
                      <a:alpha val="43137"/>
                    </a:srgbClr>
                  </a:outerShdw>
                </a:effectLst>
                <a:latin typeface="Times New Roman" pitchFamily="18" charset="0"/>
                <a:cs typeface="Times New Roman" pitchFamily="18" charset="0"/>
              </a:rPr>
              <a:t> de Turismo </a:t>
            </a:r>
            <a:r>
              <a:rPr lang="it-IT" sz="4000" b="1" dirty="0" err="1">
                <a:effectLst>
                  <a:outerShdw blurRad="38100" dist="38100" dir="2700000" algn="tl">
                    <a:srgbClr val="000000">
                      <a:alpha val="43137"/>
                    </a:srgbClr>
                  </a:outerShdw>
                </a:effectLst>
                <a:latin typeface="Times New Roman" pitchFamily="18" charset="0"/>
                <a:cs typeface="Times New Roman" pitchFamily="18" charset="0"/>
              </a:rPr>
              <a:t>Sustentable</a:t>
            </a:r>
            <a:r>
              <a:rPr lang="it-IT" sz="4000" b="1" dirty="0">
                <a:effectLst>
                  <a:outerShdw blurRad="38100" dist="38100" dir="2700000" algn="tl">
                    <a:srgbClr val="000000">
                      <a:alpha val="43137"/>
                    </a:srgbClr>
                  </a:outerShdw>
                </a:effectLst>
                <a:latin typeface="Times New Roman" pitchFamily="18" charset="0"/>
                <a:cs typeface="Times New Roman" pitchFamily="18" charset="0"/>
              </a:rPr>
              <a:t> para </a:t>
            </a:r>
            <a:r>
              <a:rPr lang="it-IT" sz="4000" b="1" dirty="0" err="1">
                <a:effectLst>
                  <a:outerShdw blurRad="38100" dist="38100" dir="2700000" algn="tl">
                    <a:srgbClr val="000000">
                      <a:alpha val="43137"/>
                    </a:srgbClr>
                  </a:outerShdw>
                </a:effectLst>
                <a:latin typeface="Times New Roman" pitchFamily="18" charset="0"/>
                <a:cs typeface="Times New Roman" pitchFamily="18" charset="0"/>
              </a:rPr>
              <a:t>Destinos</a:t>
            </a:r>
            <a:r>
              <a:rPr lang="it-IT" sz="4000" b="1" dirty="0">
                <a:effectLst>
                  <a:outerShdw blurRad="38100" dist="38100" dir="2700000" algn="tl">
                    <a:srgbClr val="000000">
                      <a:alpha val="43137"/>
                    </a:srgbClr>
                  </a:outerShdw>
                </a:effectLst>
                <a:latin typeface="Times New Roman" pitchFamily="18" charset="0"/>
                <a:cs typeface="Times New Roman" pitchFamily="18" charset="0"/>
              </a:rPr>
              <a:t>''</a:t>
            </a:r>
            <a:r>
              <a:rPr lang="it-IT" sz="4000" b="1"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en-US"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0" y="1410346"/>
            <a:ext cx="9144000" cy="5447654"/>
          </a:xfrm>
        </p:spPr>
        <p:txBody>
          <a:bodyPr>
            <a:normAutofit fontScale="70000" lnSpcReduction="20000"/>
          </a:bodyPr>
          <a:lstStyle/>
          <a:p>
            <a:pPr marL="0" indent="0">
              <a:spcBef>
                <a:spcPts val="450"/>
              </a:spcBef>
              <a:spcAft>
                <a:spcPts val="450"/>
              </a:spcAft>
              <a:buNone/>
            </a:pPr>
            <a:r>
              <a:rPr lang="it-IT" sz="3700" spc="-20" dirty="0" err="1" smtClean="0">
                <a:solidFill>
                  <a:srgbClr val="1D2129"/>
                </a:solidFill>
                <a:effectLst/>
                <a:latin typeface="Times New Roman" pitchFamily="18" charset="0"/>
                <a:ea typeface="ＭＳ 明朝"/>
                <a:cs typeface="Times New Roman" pitchFamily="18" charset="0"/>
              </a:rPr>
              <a:t>El</a:t>
            </a:r>
            <a:r>
              <a:rPr lang="it-IT" sz="3700" spc="-20" dirty="0" smtClean="0">
                <a:solidFill>
                  <a:srgbClr val="1D2129"/>
                </a:solidFill>
                <a:effectLst/>
                <a:latin typeface="Times New Roman" pitchFamily="18" charset="0"/>
                <a:ea typeface="ＭＳ 明朝"/>
                <a:cs typeface="Times New Roman" pitchFamily="18" charset="0"/>
              </a:rPr>
              <a:t> Global </a:t>
            </a:r>
            <a:r>
              <a:rPr lang="it-IT" sz="3700" spc="-20" dirty="0" err="1" smtClean="0">
                <a:solidFill>
                  <a:srgbClr val="1D2129"/>
                </a:solidFill>
                <a:effectLst/>
                <a:latin typeface="Times New Roman" pitchFamily="18" charset="0"/>
                <a:ea typeface="ＭＳ 明朝"/>
                <a:cs typeface="Times New Roman" pitchFamily="18" charset="0"/>
              </a:rPr>
              <a:t>Sustainable</a:t>
            </a:r>
            <a:r>
              <a:rPr lang="it-IT" sz="3700" spc="-20" dirty="0" smtClean="0">
                <a:solidFill>
                  <a:srgbClr val="1D2129"/>
                </a:solidFill>
                <a:effectLst/>
                <a:latin typeface="Times New Roman" pitchFamily="18" charset="0"/>
                <a:ea typeface="ＭＳ 明朝"/>
                <a:cs typeface="Times New Roman" pitchFamily="18" charset="0"/>
              </a:rPr>
              <a:t> </a:t>
            </a:r>
            <a:r>
              <a:rPr lang="it-IT" sz="3700" spc="-20" dirty="0" err="1" smtClean="0">
                <a:solidFill>
                  <a:srgbClr val="1D2129"/>
                </a:solidFill>
                <a:effectLst/>
                <a:latin typeface="Times New Roman" pitchFamily="18" charset="0"/>
                <a:ea typeface="ＭＳ 明朝"/>
                <a:cs typeface="Times New Roman" pitchFamily="18" charset="0"/>
              </a:rPr>
              <a:t>Tourism</a:t>
            </a:r>
            <a:r>
              <a:rPr lang="it-IT" sz="3700" spc="-20" dirty="0" smtClean="0">
                <a:solidFill>
                  <a:srgbClr val="1D2129"/>
                </a:solidFill>
                <a:effectLst/>
                <a:latin typeface="Times New Roman" pitchFamily="18" charset="0"/>
                <a:ea typeface="ＭＳ 明朝"/>
                <a:cs typeface="Times New Roman" pitchFamily="18" charset="0"/>
              </a:rPr>
              <a:t> </a:t>
            </a:r>
            <a:r>
              <a:rPr lang="it-IT" sz="3700" spc="-20" dirty="0" err="1" smtClean="0">
                <a:solidFill>
                  <a:srgbClr val="1D2129"/>
                </a:solidFill>
                <a:effectLst/>
                <a:latin typeface="Times New Roman" pitchFamily="18" charset="0"/>
                <a:ea typeface="ＭＳ 明朝"/>
                <a:cs typeface="Times New Roman" pitchFamily="18" charset="0"/>
              </a:rPr>
              <a:t>Council</a:t>
            </a:r>
            <a:r>
              <a:rPr lang="it-IT" sz="3700" spc="-20" dirty="0" smtClean="0">
                <a:solidFill>
                  <a:srgbClr val="1D2129"/>
                </a:solidFill>
                <a:effectLst/>
                <a:latin typeface="Times New Roman" pitchFamily="18" charset="0"/>
                <a:ea typeface="ＭＳ 明朝"/>
                <a:cs typeface="Times New Roman" pitchFamily="18" charset="0"/>
              </a:rPr>
              <a:t> </a:t>
            </a:r>
            <a:r>
              <a:rPr lang="it-IT" sz="3700" spc="-20" dirty="0" err="1" smtClean="0">
                <a:solidFill>
                  <a:srgbClr val="1D2129"/>
                </a:solidFill>
                <a:effectLst/>
                <a:latin typeface="Times New Roman" pitchFamily="18" charset="0"/>
                <a:ea typeface="ＭＳ 明朝"/>
                <a:cs typeface="Times New Roman" pitchFamily="18" charset="0"/>
              </a:rPr>
              <a:t>lanzó</a:t>
            </a:r>
            <a:r>
              <a:rPr lang="it-IT" sz="3700" spc="-20" dirty="0" smtClean="0">
                <a:solidFill>
                  <a:srgbClr val="1D2129"/>
                </a:solidFill>
                <a:effectLst/>
                <a:latin typeface="Times New Roman" pitchFamily="18" charset="0"/>
                <a:ea typeface="ＭＳ 明朝"/>
                <a:cs typeface="Times New Roman" pitchFamily="18" charset="0"/>
              </a:rPr>
              <a:t> en </a:t>
            </a:r>
            <a:r>
              <a:rPr lang="it-IT" sz="3700" spc="-20" dirty="0" err="1" smtClean="0">
                <a:solidFill>
                  <a:srgbClr val="1D2129"/>
                </a:solidFill>
                <a:effectLst/>
                <a:latin typeface="Times New Roman" pitchFamily="18" charset="0"/>
                <a:ea typeface="ＭＳ 明朝"/>
                <a:cs typeface="Times New Roman" pitchFamily="18" charset="0"/>
              </a:rPr>
              <a:t>noviembre</a:t>
            </a:r>
            <a:r>
              <a:rPr lang="it-IT" sz="3700" spc="-20" dirty="0" smtClean="0">
                <a:solidFill>
                  <a:srgbClr val="1D2129"/>
                </a:solidFill>
                <a:effectLst/>
                <a:latin typeface="Times New Roman" pitchFamily="18" charset="0"/>
                <a:ea typeface="ＭＳ 明朝"/>
                <a:cs typeface="Times New Roman" pitchFamily="18" charset="0"/>
              </a:rPr>
              <a:t> 2013 </a:t>
            </a:r>
            <a:r>
              <a:rPr lang="it-IT" sz="3700" spc="-20" dirty="0" err="1" smtClean="0">
                <a:solidFill>
                  <a:srgbClr val="1D2129"/>
                </a:solidFill>
                <a:effectLst/>
                <a:latin typeface="Times New Roman" pitchFamily="18" charset="0"/>
                <a:ea typeface="ＭＳ 明朝"/>
                <a:cs typeface="Times New Roman" pitchFamily="18" charset="0"/>
              </a:rPr>
              <a:t>los</a:t>
            </a:r>
            <a:r>
              <a:rPr lang="it-IT" sz="3700" spc="-20" dirty="0" smtClean="0">
                <a:solidFill>
                  <a:srgbClr val="1D2129"/>
                </a:solidFill>
                <a:effectLst/>
                <a:latin typeface="Times New Roman" pitchFamily="18" charset="0"/>
                <a:ea typeface="ＭＳ 明朝"/>
                <a:cs typeface="Times New Roman" pitchFamily="18" charset="0"/>
              </a:rPr>
              <a:t> </a:t>
            </a:r>
            <a:r>
              <a:rPr lang="it-IT" sz="3700" i="1" u="sng" spc="-20" dirty="0" smtClean="0">
                <a:solidFill>
                  <a:srgbClr val="1D2129"/>
                </a:solidFill>
                <a:effectLst/>
                <a:latin typeface="Times New Roman" pitchFamily="18" charset="0"/>
                <a:ea typeface="ＭＳ 明朝"/>
                <a:cs typeface="Times New Roman" pitchFamily="18" charset="0"/>
              </a:rPr>
              <a:t>''</a:t>
            </a:r>
            <a:r>
              <a:rPr lang="it-IT" sz="3700" i="1" u="sng" spc="-20" dirty="0" err="1" smtClean="0">
                <a:solidFill>
                  <a:srgbClr val="1D2129"/>
                </a:solidFill>
                <a:effectLst/>
                <a:latin typeface="Times New Roman" pitchFamily="18" charset="0"/>
                <a:ea typeface="ＭＳ 明朝"/>
                <a:cs typeface="Times New Roman" pitchFamily="18" charset="0"/>
              </a:rPr>
              <a:t>Criterios</a:t>
            </a:r>
            <a:r>
              <a:rPr lang="it-IT" sz="3700" i="1" u="sng" spc="-20" dirty="0" smtClean="0">
                <a:solidFill>
                  <a:srgbClr val="1D2129"/>
                </a:solidFill>
                <a:effectLst/>
                <a:latin typeface="Times New Roman" pitchFamily="18" charset="0"/>
                <a:ea typeface="ＭＳ 明朝"/>
                <a:cs typeface="Times New Roman" pitchFamily="18" charset="0"/>
              </a:rPr>
              <a:t> </a:t>
            </a:r>
            <a:r>
              <a:rPr lang="it-IT" sz="3700" i="1" u="sng" spc="-20" dirty="0" err="1" smtClean="0">
                <a:solidFill>
                  <a:srgbClr val="1D2129"/>
                </a:solidFill>
                <a:effectLst/>
                <a:latin typeface="Times New Roman" pitchFamily="18" charset="0"/>
                <a:ea typeface="ＭＳ 明朝"/>
                <a:cs typeface="Times New Roman" pitchFamily="18" charset="0"/>
              </a:rPr>
              <a:t>Globales</a:t>
            </a:r>
            <a:r>
              <a:rPr lang="it-IT" sz="3700" i="1" u="sng" spc="-20" dirty="0" smtClean="0">
                <a:solidFill>
                  <a:srgbClr val="1D2129"/>
                </a:solidFill>
                <a:effectLst/>
                <a:latin typeface="Times New Roman" pitchFamily="18" charset="0"/>
                <a:ea typeface="ＭＳ 明朝"/>
                <a:cs typeface="Times New Roman" pitchFamily="18" charset="0"/>
              </a:rPr>
              <a:t> de Turismo </a:t>
            </a:r>
            <a:r>
              <a:rPr lang="it-IT" sz="3700" i="1" u="sng" spc="-20" dirty="0" err="1" smtClean="0">
                <a:solidFill>
                  <a:srgbClr val="1D2129"/>
                </a:solidFill>
                <a:effectLst/>
                <a:latin typeface="Times New Roman" pitchFamily="18" charset="0"/>
                <a:ea typeface="ＭＳ 明朝"/>
                <a:cs typeface="Times New Roman" pitchFamily="18" charset="0"/>
              </a:rPr>
              <a:t>Sustentable</a:t>
            </a:r>
            <a:r>
              <a:rPr lang="it-IT" sz="3700" i="1" u="sng" spc="-20" dirty="0" smtClean="0">
                <a:solidFill>
                  <a:srgbClr val="1D2129"/>
                </a:solidFill>
                <a:effectLst/>
                <a:latin typeface="Times New Roman" pitchFamily="18" charset="0"/>
                <a:ea typeface="ＭＳ 明朝"/>
                <a:cs typeface="Times New Roman" pitchFamily="18" charset="0"/>
              </a:rPr>
              <a:t> para </a:t>
            </a:r>
            <a:r>
              <a:rPr lang="it-IT" sz="3700" i="1" u="sng" spc="-20" dirty="0" err="1" smtClean="0">
                <a:solidFill>
                  <a:srgbClr val="1D2129"/>
                </a:solidFill>
                <a:effectLst/>
                <a:latin typeface="Times New Roman" pitchFamily="18" charset="0"/>
                <a:ea typeface="ＭＳ 明朝"/>
                <a:cs typeface="Times New Roman" pitchFamily="18" charset="0"/>
              </a:rPr>
              <a:t>Destinos</a:t>
            </a:r>
            <a:r>
              <a:rPr lang="it-IT" sz="3700" i="1" u="sng" spc="-20" dirty="0" smtClean="0">
                <a:solidFill>
                  <a:srgbClr val="1D2129"/>
                </a:solidFill>
                <a:effectLst/>
                <a:latin typeface="Times New Roman" pitchFamily="18" charset="0"/>
                <a:ea typeface="ＭＳ 明朝"/>
                <a:cs typeface="Times New Roman" pitchFamily="18" charset="0"/>
              </a:rPr>
              <a:t>'</a:t>
            </a:r>
            <a:r>
              <a:rPr lang="it-IT" sz="3700" u="sng" spc="-20" dirty="0" smtClean="0">
                <a:solidFill>
                  <a:srgbClr val="1D2129"/>
                </a:solidFill>
                <a:effectLst/>
                <a:latin typeface="Times New Roman" pitchFamily="18" charset="0"/>
                <a:ea typeface="ＭＳ 明朝"/>
                <a:cs typeface="Times New Roman" pitchFamily="18" charset="0"/>
              </a:rPr>
              <a:t>'</a:t>
            </a:r>
            <a:r>
              <a:rPr lang="it-IT" sz="3700" spc="-20" dirty="0" smtClean="0">
                <a:solidFill>
                  <a:srgbClr val="1D2129"/>
                </a:solidFill>
                <a:effectLst/>
                <a:latin typeface="Times New Roman" pitchFamily="18" charset="0"/>
                <a:ea typeface="ＭＳ 明朝"/>
                <a:cs typeface="Times New Roman" pitchFamily="18" charset="0"/>
              </a:rPr>
              <a:t>, una </a:t>
            </a:r>
            <a:r>
              <a:rPr lang="it-IT" sz="3700" spc="-20" dirty="0" err="1" smtClean="0">
                <a:solidFill>
                  <a:srgbClr val="1D2129"/>
                </a:solidFill>
                <a:effectLst/>
                <a:latin typeface="Times New Roman" pitchFamily="18" charset="0"/>
                <a:ea typeface="ＭＳ 明朝"/>
                <a:cs typeface="Times New Roman" pitchFamily="18" charset="0"/>
              </a:rPr>
              <a:t>guía</a:t>
            </a:r>
            <a:r>
              <a:rPr lang="it-IT" sz="3700" spc="-20" dirty="0" smtClean="0">
                <a:solidFill>
                  <a:srgbClr val="1D2129"/>
                </a:solidFill>
                <a:effectLst/>
                <a:latin typeface="Times New Roman" pitchFamily="18" charset="0"/>
                <a:ea typeface="ＭＳ 明朝"/>
                <a:cs typeface="Times New Roman" pitchFamily="18" charset="0"/>
              </a:rPr>
              <a:t> </a:t>
            </a:r>
            <a:r>
              <a:rPr lang="it-IT" sz="3700" spc="-20" dirty="0" err="1" smtClean="0">
                <a:solidFill>
                  <a:srgbClr val="1D2129"/>
                </a:solidFill>
                <a:effectLst/>
                <a:latin typeface="Times New Roman" pitchFamily="18" charset="0"/>
                <a:ea typeface="ＭＳ 明朝"/>
                <a:cs typeface="Times New Roman" pitchFamily="18" charset="0"/>
              </a:rPr>
              <a:t>que</a:t>
            </a:r>
            <a:r>
              <a:rPr lang="it-IT" sz="3700" spc="-20" dirty="0" smtClean="0">
                <a:solidFill>
                  <a:srgbClr val="1D2129"/>
                </a:solidFill>
                <a:effectLst/>
                <a:latin typeface="Times New Roman" pitchFamily="18" charset="0"/>
                <a:ea typeface="ＭＳ 明朝"/>
                <a:cs typeface="Times New Roman" pitchFamily="18" charset="0"/>
              </a:rPr>
              <a:t> se basa en </a:t>
            </a:r>
            <a:r>
              <a:rPr lang="it-IT" sz="3700" spc="-20" dirty="0" err="1" smtClean="0">
                <a:solidFill>
                  <a:srgbClr val="1D2129"/>
                </a:solidFill>
                <a:effectLst/>
                <a:latin typeface="Times New Roman" pitchFamily="18" charset="0"/>
                <a:ea typeface="ＭＳ 明朝"/>
                <a:cs typeface="Times New Roman" pitchFamily="18" charset="0"/>
              </a:rPr>
              <a:t>cuatro</a:t>
            </a:r>
            <a:r>
              <a:rPr lang="it-IT" sz="3700" spc="-20" dirty="0" smtClean="0">
                <a:solidFill>
                  <a:srgbClr val="1D2129"/>
                </a:solidFill>
                <a:effectLst/>
                <a:latin typeface="Times New Roman" pitchFamily="18" charset="0"/>
                <a:ea typeface="ＭＳ 明朝"/>
                <a:cs typeface="Times New Roman" pitchFamily="18" charset="0"/>
              </a:rPr>
              <a:t> </a:t>
            </a:r>
            <a:r>
              <a:rPr lang="it-IT" sz="3700" spc="-20" dirty="0" err="1" smtClean="0">
                <a:solidFill>
                  <a:srgbClr val="1D2129"/>
                </a:solidFill>
                <a:effectLst/>
                <a:latin typeface="Times New Roman" pitchFamily="18" charset="0"/>
                <a:ea typeface="ＭＳ 明朝"/>
                <a:cs typeface="Times New Roman" pitchFamily="18" charset="0"/>
              </a:rPr>
              <a:t>componentes</a:t>
            </a:r>
            <a:r>
              <a:rPr lang="it-IT" sz="3700" spc="-20" dirty="0" smtClean="0">
                <a:solidFill>
                  <a:srgbClr val="1D2129"/>
                </a:solidFill>
                <a:effectLst/>
                <a:latin typeface="Times New Roman" pitchFamily="18" charset="0"/>
                <a:ea typeface="ＭＳ 明朝"/>
                <a:cs typeface="Times New Roman" pitchFamily="18" charset="0"/>
              </a:rPr>
              <a:t> </a:t>
            </a:r>
            <a:r>
              <a:rPr lang="it-IT" sz="3700" spc="-20" dirty="0" err="1" smtClean="0">
                <a:solidFill>
                  <a:srgbClr val="1D2129"/>
                </a:solidFill>
                <a:effectLst/>
                <a:latin typeface="Times New Roman" pitchFamily="18" charset="0"/>
                <a:ea typeface="ＭＳ 明朝"/>
                <a:cs typeface="Times New Roman" pitchFamily="18" charset="0"/>
              </a:rPr>
              <a:t>básicos</a:t>
            </a:r>
            <a:r>
              <a:rPr lang="it-IT" sz="3700" spc="-20" dirty="0" smtClean="0">
                <a:solidFill>
                  <a:srgbClr val="1D2129"/>
                </a:solidFill>
                <a:effectLst/>
                <a:latin typeface="Times New Roman" pitchFamily="18" charset="0"/>
                <a:ea typeface="ＭＳ 明朝"/>
                <a:cs typeface="Times New Roman" pitchFamily="18" charset="0"/>
              </a:rPr>
              <a:t> y </a:t>
            </a:r>
            <a:r>
              <a:rPr lang="it-IT" sz="3700" spc="-20" dirty="0" err="1" smtClean="0">
                <a:solidFill>
                  <a:srgbClr val="1D2129"/>
                </a:solidFill>
                <a:effectLst/>
                <a:latin typeface="Times New Roman" pitchFamily="18" charset="0"/>
                <a:ea typeface="ＭＳ 明朝"/>
                <a:cs typeface="Times New Roman" pitchFamily="18" charset="0"/>
              </a:rPr>
              <a:t>desarrolla</a:t>
            </a:r>
            <a:r>
              <a:rPr lang="it-IT" sz="3700" spc="-20" dirty="0" smtClean="0">
                <a:solidFill>
                  <a:srgbClr val="1D2129"/>
                </a:solidFill>
                <a:effectLst/>
                <a:latin typeface="Times New Roman" pitchFamily="18" charset="0"/>
                <a:ea typeface="ＭＳ 明朝"/>
                <a:cs typeface="Times New Roman" pitchFamily="18" charset="0"/>
              </a:rPr>
              <a:t> en un total de 41 </a:t>
            </a:r>
            <a:r>
              <a:rPr lang="it-IT" sz="3700" spc="-20" dirty="0" err="1" smtClean="0">
                <a:solidFill>
                  <a:srgbClr val="1D2129"/>
                </a:solidFill>
                <a:effectLst/>
                <a:latin typeface="Times New Roman" pitchFamily="18" charset="0"/>
                <a:ea typeface="ＭＳ 明朝"/>
                <a:cs typeface="Times New Roman" pitchFamily="18" charset="0"/>
              </a:rPr>
              <a:t>criterios</a:t>
            </a:r>
            <a:r>
              <a:rPr lang="it-IT" sz="3700" spc="-20" dirty="0" smtClean="0">
                <a:solidFill>
                  <a:srgbClr val="1D2129"/>
                </a:solidFill>
                <a:effectLst/>
                <a:latin typeface="Times New Roman" pitchFamily="18" charset="0"/>
                <a:ea typeface="ＭＳ 明朝"/>
                <a:cs typeface="Times New Roman" pitchFamily="18" charset="0"/>
              </a:rPr>
              <a:t>. De forma </a:t>
            </a:r>
            <a:r>
              <a:rPr lang="it-IT" sz="3700" spc="-20" dirty="0" err="1" smtClean="0">
                <a:solidFill>
                  <a:srgbClr val="1D2129"/>
                </a:solidFill>
                <a:effectLst/>
                <a:latin typeface="Times New Roman" pitchFamily="18" charset="0"/>
                <a:ea typeface="ＭＳ 明朝"/>
                <a:cs typeface="Times New Roman" pitchFamily="18" charset="0"/>
              </a:rPr>
              <a:t>general</a:t>
            </a:r>
            <a:r>
              <a:rPr lang="it-IT" sz="3700" spc="-20" dirty="0" smtClean="0">
                <a:solidFill>
                  <a:srgbClr val="1D2129"/>
                </a:solidFill>
                <a:effectLst/>
                <a:latin typeface="Times New Roman" pitchFamily="18" charset="0"/>
                <a:ea typeface="ＭＳ 明朝"/>
                <a:cs typeface="Times New Roman" pitchFamily="18" charset="0"/>
              </a:rPr>
              <a:t>:</a:t>
            </a:r>
          </a:p>
          <a:p>
            <a:pPr>
              <a:spcAft>
                <a:spcPts val="0"/>
              </a:spcAft>
              <a:buNone/>
            </a:pPr>
            <a:r>
              <a:rPr lang="it-IT" sz="3700" dirty="0" err="1" smtClean="0">
                <a:effectLst/>
                <a:latin typeface="Times New Roman" pitchFamily="18" charset="0"/>
                <a:ea typeface="ＭＳ 明朝"/>
                <a:cs typeface="Times New Roman" pitchFamily="18" charset="0"/>
              </a:rPr>
              <a:t>•</a:t>
            </a:r>
            <a:r>
              <a:rPr lang="it-IT" sz="3700" b="1" dirty="0" err="1" smtClean="0">
                <a:effectLst/>
                <a:latin typeface="Times New Roman" pitchFamily="18" charset="0"/>
                <a:ea typeface="ＭＳ 明朝"/>
                <a:cs typeface="Times New Roman" pitchFamily="18" charset="0"/>
              </a:rPr>
              <a:t>Maximizar</a:t>
            </a:r>
            <a:r>
              <a:rPr lang="it-IT" sz="3700" dirty="0" smtClean="0">
                <a:effectLst/>
                <a:latin typeface="Times New Roman" pitchFamily="18" charset="0"/>
                <a:ea typeface="ＭＳ 明朝"/>
                <a:cs typeface="Times New Roman" pitchFamily="18" charset="0"/>
              </a:rPr>
              <a:t> </a:t>
            </a:r>
            <a:r>
              <a:rPr lang="it-IT" sz="3700" dirty="0" err="1" smtClean="0">
                <a:effectLst/>
                <a:latin typeface="Times New Roman" pitchFamily="18" charset="0"/>
                <a:ea typeface="ＭＳ 明朝"/>
                <a:cs typeface="Times New Roman" pitchFamily="18" charset="0"/>
              </a:rPr>
              <a:t>los</a:t>
            </a:r>
            <a:r>
              <a:rPr lang="it-IT" sz="3700" dirty="0" smtClean="0">
                <a:effectLst/>
                <a:latin typeface="Times New Roman" pitchFamily="18" charset="0"/>
                <a:ea typeface="ＭＳ 明朝"/>
                <a:cs typeface="Times New Roman" pitchFamily="18" charset="0"/>
              </a:rPr>
              <a:t> </a:t>
            </a:r>
            <a:r>
              <a:rPr lang="it-IT" sz="3700" dirty="0" err="1" smtClean="0">
                <a:effectLst/>
                <a:latin typeface="Times New Roman" pitchFamily="18" charset="0"/>
                <a:ea typeface="ＭＳ 明朝"/>
                <a:cs typeface="Times New Roman" pitchFamily="18" charset="0"/>
              </a:rPr>
              <a:t>beneficios</a:t>
            </a:r>
            <a:r>
              <a:rPr lang="it-IT" sz="3700" dirty="0" smtClean="0">
                <a:effectLst/>
                <a:latin typeface="Times New Roman" pitchFamily="18" charset="0"/>
                <a:ea typeface="ＭＳ 明朝"/>
                <a:cs typeface="Times New Roman" pitchFamily="18" charset="0"/>
              </a:rPr>
              <a:t> para </a:t>
            </a:r>
            <a:r>
              <a:rPr lang="it-IT" sz="3700" dirty="0" err="1" smtClean="0">
                <a:effectLst/>
                <a:latin typeface="Times New Roman" pitchFamily="18" charset="0"/>
                <a:ea typeface="ＭＳ 明朝"/>
                <a:cs typeface="Times New Roman" pitchFamily="18" charset="0"/>
              </a:rPr>
              <a:t>el</a:t>
            </a:r>
            <a:r>
              <a:rPr lang="it-IT" sz="3700" dirty="0" smtClean="0">
                <a:effectLst/>
                <a:latin typeface="Times New Roman" pitchFamily="18" charset="0"/>
                <a:ea typeface="ＭＳ 明朝"/>
                <a:cs typeface="Times New Roman" pitchFamily="18" charset="0"/>
              </a:rPr>
              <a:t> patrimonio cultural y </a:t>
            </a:r>
            <a:r>
              <a:rPr lang="it-IT" sz="3700" b="1" dirty="0" err="1" smtClean="0">
                <a:effectLst/>
                <a:latin typeface="Times New Roman" pitchFamily="18" charset="0"/>
                <a:ea typeface="ＭＳ 明朝"/>
                <a:cs typeface="Times New Roman" pitchFamily="18" charset="0"/>
              </a:rPr>
              <a:t>minimizar</a:t>
            </a:r>
            <a:r>
              <a:rPr lang="it-IT" sz="3700" b="1" dirty="0" smtClean="0">
                <a:effectLst/>
                <a:latin typeface="Times New Roman" pitchFamily="18" charset="0"/>
                <a:ea typeface="ＭＳ 明朝"/>
                <a:cs typeface="Times New Roman" pitchFamily="18" charset="0"/>
              </a:rPr>
              <a:t> </a:t>
            </a:r>
            <a:r>
              <a:rPr lang="it-IT" sz="3700" dirty="0" err="1" smtClean="0">
                <a:effectLst/>
                <a:latin typeface="Times New Roman" pitchFamily="18" charset="0"/>
                <a:ea typeface="ＭＳ 明朝"/>
                <a:cs typeface="Times New Roman" pitchFamily="18" charset="0"/>
              </a:rPr>
              <a:t>los</a:t>
            </a:r>
            <a:r>
              <a:rPr lang="it-IT" sz="3700" dirty="0" smtClean="0">
                <a:effectLst/>
                <a:latin typeface="Times New Roman" pitchFamily="18" charset="0"/>
                <a:ea typeface="ＭＳ 明朝"/>
                <a:cs typeface="Times New Roman" pitchFamily="18" charset="0"/>
              </a:rPr>
              <a:t> </a:t>
            </a:r>
            <a:r>
              <a:rPr lang="it-IT" sz="3700" dirty="0" err="1" smtClean="0">
                <a:effectLst/>
                <a:latin typeface="Times New Roman" pitchFamily="18" charset="0"/>
                <a:ea typeface="ＭＳ 明朝"/>
                <a:cs typeface="Times New Roman" pitchFamily="18" charset="0"/>
              </a:rPr>
              <a:t>impactos</a:t>
            </a:r>
            <a:r>
              <a:rPr lang="it-IT" sz="3700" dirty="0" smtClean="0">
                <a:effectLst/>
                <a:latin typeface="Times New Roman" pitchFamily="18" charset="0"/>
                <a:ea typeface="ＭＳ 明朝"/>
                <a:cs typeface="Times New Roman" pitchFamily="18" charset="0"/>
              </a:rPr>
              <a:t> </a:t>
            </a:r>
            <a:r>
              <a:rPr lang="it-IT" sz="3700" dirty="0" err="1" smtClean="0">
                <a:effectLst/>
                <a:latin typeface="Times New Roman" pitchFamily="18" charset="0"/>
                <a:ea typeface="ＭＳ 明朝"/>
                <a:cs typeface="Times New Roman" pitchFamily="18" charset="0"/>
              </a:rPr>
              <a:t>negativos</a:t>
            </a:r>
            <a:r>
              <a:rPr lang="it-IT" sz="3700" dirty="0" smtClean="0">
                <a:effectLst/>
                <a:latin typeface="Times New Roman" pitchFamily="18" charset="0"/>
                <a:ea typeface="ＭＳ 明朝"/>
                <a:cs typeface="Times New Roman" pitchFamily="18" charset="0"/>
              </a:rPr>
              <a:t>, </a:t>
            </a:r>
            <a:r>
              <a:rPr lang="it-IT" sz="3700" dirty="0" err="1" smtClean="0">
                <a:effectLst/>
                <a:latin typeface="Times New Roman" pitchFamily="18" charset="0"/>
                <a:ea typeface="ＭＳ 明朝"/>
                <a:cs typeface="Times New Roman" pitchFamily="18" charset="0"/>
              </a:rPr>
              <a:t>contribuyendo</a:t>
            </a:r>
            <a:r>
              <a:rPr lang="it-IT" sz="3700" dirty="0" smtClean="0">
                <a:effectLst/>
                <a:latin typeface="Times New Roman" pitchFamily="18" charset="0"/>
                <a:ea typeface="ＭＳ 明朝"/>
                <a:cs typeface="Times New Roman" pitchFamily="18" charset="0"/>
              </a:rPr>
              <a:t> con la </a:t>
            </a:r>
            <a:r>
              <a:rPr lang="it-IT" sz="3700" b="1" dirty="0" err="1" smtClean="0">
                <a:effectLst/>
                <a:latin typeface="Times New Roman" pitchFamily="18" charset="0"/>
                <a:ea typeface="ＭＳ 明朝"/>
                <a:cs typeface="Times New Roman" pitchFamily="18" charset="0"/>
              </a:rPr>
              <a:t>protección</a:t>
            </a:r>
            <a:r>
              <a:rPr lang="it-IT" sz="3700" dirty="0" smtClean="0">
                <a:effectLst/>
                <a:latin typeface="Times New Roman" pitchFamily="18" charset="0"/>
                <a:ea typeface="ＭＳ 明朝"/>
                <a:cs typeface="Times New Roman" pitchFamily="18" charset="0"/>
              </a:rPr>
              <a:t> de </a:t>
            </a:r>
            <a:r>
              <a:rPr lang="it-IT" sz="3700" dirty="0" err="1" smtClean="0">
                <a:effectLst/>
                <a:latin typeface="Times New Roman" pitchFamily="18" charset="0"/>
                <a:ea typeface="ＭＳ 明朝"/>
                <a:cs typeface="Times New Roman" pitchFamily="18" charset="0"/>
              </a:rPr>
              <a:t>bienes</a:t>
            </a:r>
            <a:r>
              <a:rPr lang="it-IT" sz="3700" dirty="0" smtClean="0">
                <a:effectLst/>
                <a:latin typeface="Times New Roman" pitchFamily="18" charset="0"/>
                <a:ea typeface="ＭＳ 明朝"/>
                <a:cs typeface="Times New Roman" pitchFamily="18" charset="0"/>
              </a:rPr>
              <a:t> y </a:t>
            </a:r>
            <a:r>
              <a:rPr lang="it-IT" sz="3700" dirty="0" err="1" smtClean="0">
                <a:effectLst/>
                <a:latin typeface="Times New Roman" pitchFamily="18" charset="0"/>
                <a:ea typeface="ＭＳ 明朝"/>
                <a:cs typeface="Times New Roman" pitchFamily="18" charset="0"/>
              </a:rPr>
              <a:t>sitios</a:t>
            </a:r>
            <a:r>
              <a:rPr lang="it-IT" sz="3700" dirty="0" smtClean="0">
                <a:effectLst/>
                <a:latin typeface="Times New Roman" pitchFamily="18" charset="0"/>
                <a:ea typeface="ＭＳ 明朝"/>
                <a:cs typeface="Times New Roman" pitchFamily="18" charset="0"/>
              </a:rPr>
              <a:t> </a:t>
            </a:r>
            <a:r>
              <a:rPr lang="it-IT" sz="3700" dirty="0" err="1" smtClean="0">
                <a:effectLst/>
                <a:latin typeface="Times New Roman" pitchFamily="18" charset="0"/>
                <a:ea typeface="ＭＳ 明朝"/>
                <a:cs typeface="Times New Roman" pitchFamily="18" charset="0"/>
              </a:rPr>
              <a:t>arqueológicos</a:t>
            </a:r>
            <a:r>
              <a:rPr lang="it-IT" sz="3700" dirty="0" smtClean="0">
                <a:effectLst/>
                <a:latin typeface="Times New Roman" pitchFamily="18" charset="0"/>
                <a:ea typeface="ＭＳ 明朝"/>
                <a:cs typeface="Times New Roman" pitchFamily="18" charset="0"/>
              </a:rPr>
              <a:t>, </a:t>
            </a:r>
            <a:r>
              <a:rPr lang="it-IT" sz="3700" dirty="0" err="1" smtClean="0">
                <a:effectLst/>
                <a:latin typeface="Times New Roman" pitchFamily="18" charset="0"/>
                <a:ea typeface="ＭＳ 明朝"/>
                <a:cs typeface="Times New Roman" pitchFamily="18" charset="0"/>
              </a:rPr>
              <a:t>históricos</a:t>
            </a:r>
            <a:r>
              <a:rPr lang="it-IT" sz="3700" dirty="0" smtClean="0">
                <a:effectLst/>
                <a:latin typeface="Times New Roman" pitchFamily="18" charset="0"/>
                <a:ea typeface="ＭＳ 明朝"/>
                <a:cs typeface="Times New Roman" pitchFamily="18" charset="0"/>
              </a:rPr>
              <a:t> y </a:t>
            </a:r>
            <a:r>
              <a:rPr lang="it-IT" sz="3700" dirty="0" err="1" smtClean="0">
                <a:effectLst/>
                <a:latin typeface="Times New Roman" pitchFamily="18" charset="0"/>
                <a:ea typeface="ＭＳ 明朝"/>
                <a:cs typeface="Times New Roman" pitchFamily="18" charset="0"/>
              </a:rPr>
              <a:t>culturales</a:t>
            </a:r>
            <a:r>
              <a:rPr lang="it-IT" sz="3700" dirty="0" smtClean="0">
                <a:effectLst/>
                <a:latin typeface="Times New Roman" pitchFamily="18" charset="0"/>
                <a:ea typeface="ＭＳ 明朝"/>
                <a:cs typeface="Times New Roman" pitchFamily="18" charset="0"/>
              </a:rPr>
              <a:t> y </a:t>
            </a:r>
            <a:r>
              <a:rPr lang="it-IT" sz="3700" dirty="0" err="1" smtClean="0">
                <a:effectLst/>
                <a:latin typeface="Times New Roman" pitchFamily="18" charset="0"/>
                <a:ea typeface="ＭＳ 明朝"/>
                <a:cs typeface="Times New Roman" pitchFamily="18" charset="0"/>
              </a:rPr>
              <a:t>utilizando</a:t>
            </a:r>
            <a:r>
              <a:rPr lang="it-IT" sz="3700" dirty="0" smtClean="0">
                <a:effectLst/>
                <a:latin typeface="Times New Roman" pitchFamily="18" charset="0"/>
                <a:ea typeface="ＭＳ 明朝"/>
                <a:cs typeface="Times New Roman" pitchFamily="18" charset="0"/>
              </a:rPr>
              <a:t> </a:t>
            </a:r>
            <a:r>
              <a:rPr lang="it-IT" sz="3700" dirty="0" err="1" smtClean="0">
                <a:effectLst/>
                <a:latin typeface="Times New Roman" pitchFamily="18" charset="0"/>
                <a:ea typeface="ＭＳ 明朝"/>
                <a:cs typeface="Times New Roman" pitchFamily="18" charset="0"/>
              </a:rPr>
              <a:t>elementos</a:t>
            </a:r>
            <a:r>
              <a:rPr lang="it-IT" sz="3700" dirty="0" smtClean="0">
                <a:effectLst/>
                <a:latin typeface="Times New Roman" pitchFamily="18" charset="0"/>
                <a:ea typeface="ＭＳ 明朝"/>
                <a:cs typeface="Times New Roman" pitchFamily="18" charset="0"/>
              </a:rPr>
              <a:t> del arte, cultura y patrimonio cultural </a:t>
            </a:r>
            <a:r>
              <a:rPr lang="it-IT" sz="3700" dirty="0" err="1" smtClean="0">
                <a:effectLst/>
                <a:latin typeface="Times New Roman" pitchFamily="18" charset="0"/>
                <a:ea typeface="ＭＳ 明朝"/>
                <a:cs typeface="Times New Roman" pitchFamily="18" charset="0"/>
              </a:rPr>
              <a:t>locales</a:t>
            </a:r>
            <a:r>
              <a:rPr lang="it-IT" sz="3700" dirty="0" smtClean="0">
                <a:effectLst/>
                <a:latin typeface="Times New Roman" pitchFamily="18" charset="0"/>
                <a:ea typeface="ＭＳ 明朝"/>
                <a:cs typeface="Times New Roman" pitchFamily="18" charset="0"/>
              </a:rPr>
              <a:t> en </a:t>
            </a:r>
            <a:r>
              <a:rPr lang="it-IT" sz="3700" dirty="0" err="1" smtClean="0">
                <a:effectLst/>
                <a:latin typeface="Times New Roman" pitchFamily="18" charset="0"/>
                <a:ea typeface="ＭＳ 明朝"/>
                <a:cs typeface="Times New Roman" pitchFamily="18" charset="0"/>
              </a:rPr>
              <a:t>sus</a:t>
            </a:r>
            <a:r>
              <a:rPr lang="it-IT" sz="3700" dirty="0" smtClean="0">
                <a:effectLst/>
                <a:latin typeface="Times New Roman" pitchFamily="18" charset="0"/>
                <a:ea typeface="ＭＳ 明朝"/>
                <a:cs typeface="Times New Roman" pitchFamily="18" charset="0"/>
              </a:rPr>
              <a:t> </a:t>
            </a:r>
            <a:r>
              <a:rPr lang="it-IT" sz="3700" dirty="0" err="1" smtClean="0">
                <a:effectLst/>
                <a:latin typeface="Times New Roman" pitchFamily="18" charset="0"/>
                <a:ea typeface="ＭＳ 明朝"/>
                <a:cs typeface="Times New Roman" pitchFamily="18" charset="0"/>
              </a:rPr>
              <a:t>actividades</a:t>
            </a:r>
            <a:r>
              <a:rPr lang="it-IT" sz="3700" dirty="0" smtClean="0">
                <a:effectLst/>
                <a:latin typeface="Times New Roman" pitchFamily="18" charset="0"/>
                <a:ea typeface="ＭＳ 明朝"/>
                <a:cs typeface="Times New Roman" pitchFamily="18" charset="0"/>
              </a:rPr>
              <a:t>.</a:t>
            </a:r>
          </a:p>
          <a:p>
            <a:pPr>
              <a:spcAft>
                <a:spcPts val="0"/>
              </a:spcAft>
            </a:pPr>
            <a:endParaRPr lang="it-IT" sz="3700" dirty="0" smtClean="0">
              <a:effectLst/>
              <a:latin typeface="Times New Roman" pitchFamily="18" charset="0"/>
              <a:ea typeface="ＭＳ 明朝"/>
              <a:cs typeface="Times New Roman" pitchFamily="18" charset="0"/>
            </a:endParaRPr>
          </a:p>
          <a:p>
            <a:pPr>
              <a:spcAft>
                <a:spcPts val="0"/>
              </a:spcAft>
              <a:buNone/>
            </a:pPr>
            <a:r>
              <a:rPr lang="it-IT" sz="3700" dirty="0" err="1" smtClean="0">
                <a:effectLst/>
                <a:latin typeface="Times New Roman" pitchFamily="18" charset="0"/>
                <a:ea typeface="ＭＳ 明朝"/>
                <a:cs typeface="Times New Roman" pitchFamily="18" charset="0"/>
              </a:rPr>
              <a:t>•</a:t>
            </a:r>
            <a:r>
              <a:rPr lang="it-IT" sz="3700" b="1" dirty="0" err="1" smtClean="0">
                <a:effectLst/>
                <a:latin typeface="Times New Roman" pitchFamily="18" charset="0"/>
                <a:ea typeface="ＭＳ 明朝"/>
                <a:cs typeface="Times New Roman" pitchFamily="18" charset="0"/>
              </a:rPr>
              <a:t>Maximizar</a:t>
            </a:r>
            <a:r>
              <a:rPr lang="it-IT" sz="3700" dirty="0" smtClean="0">
                <a:effectLst/>
                <a:latin typeface="Times New Roman" pitchFamily="18" charset="0"/>
                <a:ea typeface="ＭＳ 明朝"/>
                <a:cs typeface="Times New Roman" pitchFamily="18" charset="0"/>
              </a:rPr>
              <a:t> </a:t>
            </a:r>
            <a:r>
              <a:rPr lang="it-IT" sz="3700" dirty="0" err="1" smtClean="0">
                <a:effectLst/>
                <a:latin typeface="Times New Roman" pitchFamily="18" charset="0"/>
                <a:ea typeface="ＭＳ 明朝"/>
                <a:cs typeface="Times New Roman" pitchFamily="18" charset="0"/>
              </a:rPr>
              <a:t>los</a:t>
            </a:r>
            <a:r>
              <a:rPr lang="it-IT" sz="3700" dirty="0" smtClean="0">
                <a:effectLst/>
                <a:latin typeface="Times New Roman" pitchFamily="18" charset="0"/>
                <a:ea typeface="ＭＳ 明朝"/>
                <a:cs typeface="Times New Roman" pitchFamily="18" charset="0"/>
              </a:rPr>
              <a:t> </a:t>
            </a:r>
            <a:r>
              <a:rPr lang="it-IT" sz="3700" dirty="0" err="1" smtClean="0">
                <a:effectLst/>
                <a:latin typeface="Times New Roman" pitchFamily="18" charset="0"/>
                <a:ea typeface="ＭＳ 明朝"/>
                <a:cs typeface="Times New Roman" pitchFamily="18" charset="0"/>
              </a:rPr>
              <a:t>beneficios</a:t>
            </a:r>
            <a:r>
              <a:rPr lang="it-IT" sz="3700" dirty="0" smtClean="0">
                <a:effectLst/>
                <a:latin typeface="Times New Roman" pitchFamily="18" charset="0"/>
                <a:ea typeface="ＭＳ 明朝"/>
                <a:cs typeface="Times New Roman" pitchFamily="18" charset="0"/>
              </a:rPr>
              <a:t> para </a:t>
            </a:r>
            <a:r>
              <a:rPr lang="it-IT" sz="3700" dirty="0" err="1" smtClean="0">
                <a:effectLst/>
                <a:latin typeface="Times New Roman" pitchFamily="18" charset="0"/>
                <a:ea typeface="ＭＳ 明朝"/>
                <a:cs typeface="Times New Roman" pitchFamily="18" charset="0"/>
              </a:rPr>
              <a:t>el</a:t>
            </a:r>
            <a:r>
              <a:rPr lang="it-IT" sz="3700" dirty="0" smtClean="0">
                <a:effectLst/>
                <a:latin typeface="Times New Roman" pitchFamily="18" charset="0"/>
                <a:ea typeface="ＭＳ 明朝"/>
                <a:cs typeface="Times New Roman" pitchFamily="18" charset="0"/>
              </a:rPr>
              <a:t> </a:t>
            </a:r>
            <a:r>
              <a:rPr lang="it-IT" sz="3700" dirty="0" err="1" smtClean="0">
                <a:effectLst/>
                <a:latin typeface="Times New Roman" pitchFamily="18" charset="0"/>
                <a:ea typeface="ＭＳ 明朝"/>
                <a:cs typeface="Times New Roman" pitchFamily="18" charset="0"/>
              </a:rPr>
              <a:t>medioambiente</a:t>
            </a:r>
            <a:r>
              <a:rPr lang="it-IT" sz="3700" dirty="0" smtClean="0">
                <a:effectLst/>
                <a:latin typeface="Times New Roman" pitchFamily="18" charset="0"/>
                <a:ea typeface="ＭＳ 明朝"/>
                <a:cs typeface="Times New Roman" pitchFamily="18" charset="0"/>
              </a:rPr>
              <a:t> y </a:t>
            </a:r>
            <a:r>
              <a:rPr lang="it-IT" sz="3700" b="1" dirty="0" err="1" smtClean="0">
                <a:effectLst/>
                <a:latin typeface="Times New Roman" pitchFamily="18" charset="0"/>
                <a:ea typeface="ＭＳ 明朝"/>
                <a:cs typeface="Times New Roman" pitchFamily="18" charset="0"/>
              </a:rPr>
              <a:t>minimizar</a:t>
            </a:r>
            <a:r>
              <a:rPr lang="it-IT" sz="3700" dirty="0" smtClean="0">
                <a:effectLst/>
                <a:latin typeface="Times New Roman" pitchFamily="18" charset="0"/>
                <a:ea typeface="ＭＳ 明朝"/>
                <a:cs typeface="Times New Roman" pitchFamily="18" charset="0"/>
              </a:rPr>
              <a:t> </a:t>
            </a:r>
            <a:r>
              <a:rPr lang="it-IT" sz="3700" dirty="0" err="1" smtClean="0">
                <a:effectLst/>
                <a:latin typeface="Times New Roman" pitchFamily="18" charset="0"/>
                <a:ea typeface="ＭＳ 明朝"/>
                <a:cs typeface="Times New Roman" pitchFamily="18" charset="0"/>
              </a:rPr>
              <a:t>los</a:t>
            </a:r>
            <a:r>
              <a:rPr lang="it-IT" sz="3700" dirty="0" smtClean="0">
                <a:effectLst/>
                <a:latin typeface="Times New Roman" pitchFamily="18" charset="0"/>
                <a:ea typeface="ＭＳ 明朝"/>
                <a:cs typeface="Times New Roman" pitchFamily="18" charset="0"/>
              </a:rPr>
              <a:t> </a:t>
            </a:r>
            <a:r>
              <a:rPr lang="it-IT" sz="3700" dirty="0" err="1" smtClean="0">
                <a:effectLst/>
                <a:latin typeface="Times New Roman" pitchFamily="18" charset="0"/>
                <a:ea typeface="ＭＳ 明朝"/>
                <a:cs typeface="Times New Roman" pitchFamily="18" charset="0"/>
              </a:rPr>
              <a:t>impactos</a:t>
            </a:r>
            <a:r>
              <a:rPr lang="it-IT" sz="3700" dirty="0" smtClean="0">
                <a:effectLst/>
                <a:latin typeface="Times New Roman" pitchFamily="18" charset="0"/>
                <a:ea typeface="ＭＳ 明朝"/>
                <a:cs typeface="Times New Roman" pitchFamily="18" charset="0"/>
              </a:rPr>
              <a:t> </a:t>
            </a:r>
            <a:r>
              <a:rPr lang="it-IT" sz="3700" dirty="0" err="1" smtClean="0">
                <a:effectLst/>
                <a:latin typeface="Times New Roman" pitchFamily="18" charset="0"/>
                <a:ea typeface="ＭＳ 明朝"/>
                <a:cs typeface="Times New Roman" pitchFamily="18" charset="0"/>
              </a:rPr>
              <a:t>negativos</a:t>
            </a:r>
            <a:r>
              <a:rPr lang="it-IT" sz="3700" dirty="0" smtClean="0">
                <a:effectLst/>
                <a:latin typeface="Times New Roman" pitchFamily="18" charset="0"/>
                <a:ea typeface="ＭＳ 明朝"/>
                <a:cs typeface="Times New Roman" pitchFamily="18" charset="0"/>
              </a:rPr>
              <a:t>, </a:t>
            </a:r>
            <a:r>
              <a:rPr lang="it-IT" sz="3700" b="1" dirty="0" smtClean="0">
                <a:effectLst/>
                <a:latin typeface="Times New Roman" pitchFamily="18" charset="0"/>
                <a:ea typeface="ＭＳ 明朝"/>
                <a:cs typeface="Times New Roman" pitchFamily="18" charset="0"/>
              </a:rPr>
              <a:t>moderando</a:t>
            </a:r>
            <a:r>
              <a:rPr lang="it-IT" sz="3700" dirty="0" smtClean="0">
                <a:effectLst/>
                <a:latin typeface="Times New Roman" pitchFamily="18" charset="0"/>
                <a:ea typeface="ＭＳ 明朝"/>
                <a:cs typeface="Times New Roman" pitchFamily="18" charset="0"/>
              </a:rPr>
              <a:t> </a:t>
            </a:r>
            <a:r>
              <a:rPr lang="it-IT" sz="3700" dirty="0" err="1" smtClean="0">
                <a:effectLst/>
                <a:latin typeface="Times New Roman" pitchFamily="18" charset="0"/>
                <a:ea typeface="ＭＳ 明朝"/>
                <a:cs typeface="Times New Roman" pitchFamily="18" charset="0"/>
              </a:rPr>
              <a:t>el</a:t>
            </a:r>
            <a:r>
              <a:rPr lang="it-IT" sz="3700" dirty="0" smtClean="0">
                <a:effectLst/>
                <a:latin typeface="Times New Roman" pitchFamily="18" charset="0"/>
                <a:ea typeface="ＭＳ 明朝"/>
                <a:cs typeface="Times New Roman" pitchFamily="18" charset="0"/>
              </a:rPr>
              <a:t> consumo energético y de </a:t>
            </a:r>
            <a:r>
              <a:rPr lang="it-IT" sz="3700" dirty="0" err="1" smtClean="0">
                <a:effectLst/>
                <a:latin typeface="Times New Roman" pitchFamily="18" charset="0"/>
                <a:ea typeface="ＭＳ 明朝"/>
                <a:cs typeface="Times New Roman" pitchFamily="18" charset="0"/>
              </a:rPr>
              <a:t>agua</a:t>
            </a:r>
            <a:r>
              <a:rPr lang="it-IT" sz="3700" dirty="0" smtClean="0">
                <a:effectLst/>
                <a:latin typeface="Times New Roman" pitchFamily="18" charset="0"/>
                <a:ea typeface="ＭＳ 明朝"/>
                <a:cs typeface="Times New Roman" pitchFamily="18" charset="0"/>
              </a:rPr>
              <a:t>, </a:t>
            </a:r>
            <a:r>
              <a:rPr lang="it-IT" sz="3700" b="1" dirty="0" err="1" smtClean="0">
                <a:effectLst/>
                <a:latin typeface="Times New Roman" pitchFamily="18" charset="0"/>
                <a:ea typeface="ＭＳ 明朝"/>
                <a:cs typeface="Times New Roman" pitchFamily="18" charset="0"/>
              </a:rPr>
              <a:t>reduciendo</a:t>
            </a:r>
            <a:r>
              <a:rPr lang="it-IT" sz="3700" dirty="0" smtClean="0">
                <a:effectLst/>
                <a:latin typeface="Times New Roman" pitchFamily="18" charset="0"/>
                <a:ea typeface="ＭＳ 明朝"/>
                <a:cs typeface="Times New Roman" pitchFamily="18" charset="0"/>
              </a:rPr>
              <a:t> la </a:t>
            </a:r>
            <a:r>
              <a:rPr lang="it-IT" sz="3700" dirty="0" err="1" smtClean="0">
                <a:effectLst/>
                <a:latin typeface="Times New Roman" pitchFamily="18" charset="0"/>
                <a:ea typeface="ＭＳ 明朝"/>
                <a:cs typeface="Times New Roman" pitchFamily="18" charset="0"/>
              </a:rPr>
              <a:t>contaminación</a:t>
            </a:r>
            <a:r>
              <a:rPr lang="it-IT" sz="3700" dirty="0" smtClean="0">
                <a:effectLst/>
                <a:latin typeface="Times New Roman" pitchFamily="18" charset="0"/>
                <a:ea typeface="ＭＳ 明朝"/>
                <a:cs typeface="Times New Roman" pitchFamily="18" charset="0"/>
              </a:rPr>
              <a:t> proveniente de la </a:t>
            </a:r>
            <a:r>
              <a:rPr lang="it-IT" sz="3700" dirty="0" err="1" smtClean="0">
                <a:effectLst/>
                <a:latin typeface="Times New Roman" pitchFamily="18" charset="0"/>
                <a:ea typeface="ＭＳ 明朝"/>
                <a:cs typeface="Times New Roman" pitchFamily="18" charset="0"/>
              </a:rPr>
              <a:t>emisión</a:t>
            </a:r>
            <a:r>
              <a:rPr lang="it-IT" sz="3700" dirty="0" smtClean="0">
                <a:effectLst/>
                <a:latin typeface="Times New Roman" pitchFamily="18" charset="0"/>
                <a:ea typeface="ＭＳ 明朝"/>
                <a:cs typeface="Times New Roman" pitchFamily="18" charset="0"/>
              </a:rPr>
              <a:t> de </a:t>
            </a:r>
            <a:r>
              <a:rPr lang="it-IT" sz="3700" dirty="0" err="1" smtClean="0">
                <a:effectLst/>
                <a:latin typeface="Times New Roman" pitchFamily="18" charset="0"/>
                <a:ea typeface="ＭＳ 明朝"/>
                <a:cs typeface="Times New Roman" pitchFamily="18" charset="0"/>
              </a:rPr>
              <a:t>gases</a:t>
            </a:r>
            <a:r>
              <a:rPr lang="it-IT" sz="3700" dirty="0" smtClean="0">
                <a:effectLst/>
                <a:latin typeface="Times New Roman" pitchFamily="18" charset="0"/>
                <a:ea typeface="ＭＳ 明朝"/>
                <a:cs typeface="Times New Roman" pitchFamily="18" charset="0"/>
              </a:rPr>
              <a:t> , </a:t>
            </a:r>
            <a:r>
              <a:rPr lang="it-IT" sz="3700" dirty="0" err="1" smtClean="0">
                <a:effectLst/>
                <a:latin typeface="Times New Roman" pitchFamily="18" charset="0"/>
                <a:ea typeface="ＭＳ 明朝"/>
                <a:cs typeface="Times New Roman" pitchFamily="18" charset="0"/>
              </a:rPr>
              <a:t>aguas</a:t>
            </a:r>
            <a:r>
              <a:rPr lang="it-IT" sz="3700" dirty="0" smtClean="0">
                <a:effectLst/>
                <a:latin typeface="Times New Roman" pitchFamily="18" charset="0"/>
                <a:ea typeface="ＭＳ 明朝"/>
                <a:cs typeface="Times New Roman" pitchFamily="18" charset="0"/>
              </a:rPr>
              <a:t> </a:t>
            </a:r>
            <a:r>
              <a:rPr lang="it-IT" sz="3700" dirty="0" err="1" smtClean="0">
                <a:effectLst/>
                <a:latin typeface="Times New Roman" pitchFamily="18" charset="0"/>
                <a:ea typeface="ＭＳ 明朝"/>
                <a:cs typeface="Times New Roman" pitchFamily="18" charset="0"/>
              </a:rPr>
              <a:t>residuales</a:t>
            </a:r>
            <a:r>
              <a:rPr lang="it-IT" sz="3700" dirty="0" smtClean="0">
                <a:effectLst/>
                <a:latin typeface="Times New Roman" pitchFamily="18" charset="0"/>
                <a:ea typeface="ＭＳ 明朝"/>
                <a:cs typeface="Times New Roman" pitchFamily="18" charset="0"/>
              </a:rPr>
              <a:t>, </a:t>
            </a:r>
            <a:r>
              <a:rPr lang="it-IT" sz="3700" dirty="0" err="1" smtClean="0">
                <a:effectLst/>
                <a:latin typeface="Times New Roman" pitchFamily="18" charset="0"/>
                <a:ea typeface="ＭＳ 明朝"/>
                <a:cs typeface="Times New Roman" pitchFamily="18" charset="0"/>
              </a:rPr>
              <a:t>residuos</a:t>
            </a:r>
            <a:r>
              <a:rPr lang="it-IT" sz="3700" dirty="0" smtClean="0">
                <a:effectLst/>
                <a:latin typeface="Times New Roman" pitchFamily="18" charset="0"/>
                <a:ea typeface="ＭＳ 明朝"/>
                <a:cs typeface="Times New Roman" pitchFamily="18" charset="0"/>
              </a:rPr>
              <a:t> y </a:t>
            </a:r>
            <a:r>
              <a:rPr lang="it-IT" sz="3700" dirty="0" err="1" smtClean="0">
                <a:effectLst/>
                <a:latin typeface="Times New Roman" pitchFamily="18" charset="0"/>
                <a:ea typeface="ＭＳ 明朝"/>
                <a:cs typeface="Times New Roman" pitchFamily="18" charset="0"/>
              </a:rPr>
              <a:t>sustancias</a:t>
            </a:r>
            <a:r>
              <a:rPr lang="it-IT" sz="3700" dirty="0" smtClean="0">
                <a:effectLst/>
                <a:latin typeface="Times New Roman" pitchFamily="18" charset="0"/>
                <a:ea typeface="ＭＳ 明朝"/>
                <a:cs typeface="Times New Roman" pitchFamily="18" charset="0"/>
              </a:rPr>
              <a:t> </a:t>
            </a:r>
            <a:r>
              <a:rPr lang="it-IT" sz="3700" dirty="0" err="1" smtClean="0">
                <a:effectLst/>
                <a:latin typeface="Times New Roman" pitchFamily="18" charset="0"/>
                <a:ea typeface="ＭＳ 明朝"/>
                <a:cs typeface="Times New Roman" pitchFamily="18" charset="0"/>
              </a:rPr>
              <a:t>nocivas</a:t>
            </a:r>
            <a:r>
              <a:rPr lang="it-IT" sz="3700" dirty="0" smtClean="0">
                <a:effectLst/>
                <a:latin typeface="Times New Roman" pitchFamily="18" charset="0"/>
                <a:ea typeface="ＭＳ 明朝"/>
                <a:cs typeface="Times New Roman" pitchFamily="18" charset="0"/>
              </a:rPr>
              <a:t> y </a:t>
            </a:r>
            <a:r>
              <a:rPr lang="it-IT" sz="3700" b="1" dirty="0" smtClean="0">
                <a:effectLst/>
                <a:latin typeface="Times New Roman" pitchFamily="18" charset="0"/>
                <a:ea typeface="ＭＳ 明朝"/>
                <a:cs typeface="Times New Roman" pitchFamily="18" charset="0"/>
              </a:rPr>
              <a:t>conservando</a:t>
            </a:r>
            <a:r>
              <a:rPr lang="it-IT" sz="3700" dirty="0" smtClean="0">
                <a:effectLst/>
                <a:latin typeface="Times New Roman" pitchFamily="18" charset="0"/>
                <a:ea typeface="ＭＳ 明朝"/>
                <a:cs typeface="Times New Roman" pitchFamily="18" charset="0"/>
              </a:rPr>
              <a:t> la </a:t>
            </a:r>
            <a:r>
              <a:rPr lang="it-IT" sz="3700" dirty="0" err="1" smtClean="0">
                <a:effectLst/>
                <a:latin typeface="Times New Roman" pitchFamily="18" charset="0"/>
                <a:ea typeface="ＭＳ 明朝"/>
                <a:cs typeface="Times New Roman" pitchFamily="18" charset="0"/>
              </a:rPr>
              <a:t>biodiversidad</a:t>
            </a:r>
            <a:r>
              <a:rPr lang="it-IT" sz="3700" dirty="0" smtClean="0">
                <a:effectLst/>
                <a:latin typeface="Times New Roman" pitchFamily="18" charset="0"/>
                <a:ea typeface="ＭＳ 明朝"/>
                <a:cs typeface="Times New Roman" pitchFamily="18" charset="0"/>
              </a:rPr>
              <a:t>, </a:t>
            </a:r>
            <a:r>
              <a:rPr lang="it-IT" sz="3700" dirty="0" err="1" smtClean="0">
                <a:effectLst/>
                <a:latin typeface="Times New Roman" pitchFamily="18" charset="0"/>
                <a:ea typeface="ＭＳ 明朝"/>
                <a:cs typeface="Times New Roman" pitchFamily="18" charset="0"/>
              </a:rPr>
              <a:t>los</a:t>
            </a:r>
            <a:r>
              <a:rPr lang="it-IT" sz="3700" dirty="0" smtClean="0">
                <a:effectLst/>
                <a:latin typeface="Times New Roman" pitchFamily="18" charset="0"/>
                <a:ea typeface="ＭＳ 明朝"/>
                <a:cs typeface="Times New Roman" pitchFamily="18" charset="0"/>
              </a:rPr>
              <a:t> </a:t>
            </a:r>
            <a:r>
              <a:rPr lang="it-IT" sz="3700" dirty="0" err="1" smtClean="0">
                <a:effectLst/>
                <a:latin typeface="Times New Roman" pitchFamily="18" charset="0"/>
                <a:ea typeface="ＭＳ 明朝"/>
                <a:cs typeface="Times New Roman" pitchFamily="18" charset="0"/>
              </a:rPr>
              <a:t>ecosistemas</a:t>
            </a:r>
            <a:r>
              <a:rPr lang="it-IT" sz="3700" dirty="0" smtClean="0">
                <a:effectLst/>
                <a:latin typeface="Times New Roman" pitchFamily="18" charset="0"/>
                <a:ea typeface="ＭＳ 明朝"/>
                <a:cs typeface="Times New Roman" pitchFamily="18" charset="0"/>
              </a:rPr>
              <a:t> y </a:t>
            </a:r>
            <a:r>
              <a:rPr lang="it-IT" sz="3700" dirty="0" err="1" smtClean="0">
                <a:effectLst/>
                <a:latin typeface="Times New Roman" pitchFamily="18" charset="0"/>
                <a:ea typeface="ＭＳ 明朝"/>
                <a:cs typeface="Times New Roman" pitchFamily="18" charset="0"/>
              </a:rPr>
              <a:t>los</a:t>
            </a:r>
            <a:r>
              <a:rPr lang="it-IT" sz="3700" dirty="0" smtClean="0">
                <a:effectLst/>
                <a:latin typeface="Times New Roman" pitchFamily="18" charset="0"/>
                <a:ea typeface="ＭＳ 明朝"/>
                <a:cs typeface="Times New Roman" pitchFamily="18" charset="0"/>
              </a:rPr>
              <a:t> </a:t>
            </a:r>
            <a:r>
              <a:rPr lang="it-IT" sz="3700" dirty="0" err="1" smtClean="0">
                <a:effectLst/>
                <a:latin typeface="Times New Roman" pitchFamily="18" charset="0"/>
                <a:ea typeface="ＭＳ 明朝"/>
                <a:cs typeface="Times New Roman" pitchFamily="18" charset="0"/>
              </a:rPr>
              <a:t>paisajes</a:t>
            </a:r>
            <a:r>
              <a:rPr lang="it-IT" sz="3700" dirty="0" smtClean="0">
                <a:effectLst/>
                <a:latin typeface="Times New Roman" pitchFamily="18" charset="0"/>
                <a:ea typeface="ＭＳ 明朝"/>
                <a:cs typeface="Times New Roman" pitchFamily="18" charset="0"/>
              </a:rPr>
              <a:t>.</a:t>
            </a:r>
          </a:p>
          <a:p>
            <a:endParaRPr lang="en-US" dirty="0"/>
          </a:p>
        </p:txBody>
      </p:sp>
    </p:spTree>
    <p:extLst>
      <p:ext uri="{BB962C8B-B14F-4D97-AF65-F5344CB8AC3E}">
        <p14:creationId xmlns:p14="http://schemas.microsoft.com/office/powerpoint/2010/main" xmlns="" val="2119453661"/>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0"/>
            <a:ext cx="7772400" cy="1470025"/>
          </a:xfrm>
        </p:spPr>
        <p:txBody>
          <a:bodyPr/>
          <a:lstStyle/>
          <a:p>
            <a:r>
              <a:rPr lang="it-IT" dirty="0" err="1" smtClean="0">
                <a:effectLst>
                  <a:outerShdw blurRad="38100" dist="38100" dir="2700000" algn="tl">
                    <a:srgbClr val="000000">
                      <a:alpha val="43137"/>
                    </a:srgbClr>
                  </a:outerShdw>
                </a:effectLst>
                <a:latin typeface="Times New Roman" pitchFamily="18" charset="0"/>
                <a:cs typeface="Times New Roman" pitchFamily="18" charset="0"/>
              </a:rPr>
              <a:t>¿Qué</a:t>
            </a:r>
            <a:r>
              <a:rPr lang="it-IT" dirty="0" smtClean="0">
                <a:effectLst>
                  <a:outerShdw blurRad="38100" dist="38100" dir="2700000" algn="tl">
                    <a:srgbClr val="000000">
                      <a:alpha val="43137"/>
                    </a:srgbClr>
                  </a:outerShdw>
                </a:effectLst>
                <a:latin typeface="Times New Roman" pitchFamily="18" charset="0"/>
                <a:cs typeface="Times New Roman" pitchFamily="18" charset="0"/>
              </a:rPr>
              <a:t> se </a:t>
            </a:r>
            <a:r>
              <a:rPr lang="it-IT" dirty="0" err="1" smtClean="0">
                <a:effectLst>
                  <a:outerShdw blurRad="38100" dist="38100" dir="2700000" algn="tl">
                    <a:srgbClr val="000000">
                      <a:alpha val="43137"/>
                    </a:srgbClr>
                  </a:outerShdw>
                </a:effectLst>
                <a:latin typeface="Times New Roman" pitchFamily="18" charset="0"/>
                <a:cs typeface="Times New Roman" pitchFamily="18" charset="0"/>
              </a:rPr>
              <a:t>entiende</a:t>
            </a:r>
            <a:r>
              <a:rPr lang="it-IT" dirty="0" smtClean="0">
                <a:effectLst>
                  <a:outerShdw blurRad="38100" dist="38100" dir="2700000" algn="tl">
                    <a:srgbClr val="000000">
                      <a:alpha val="43137"/>
                    </a:srgbClr>
                  </a:outerShdw>
                </a:effectLst>
                <a:latin typeface="Times New Roman" pitchFamily="18" charset="0"/>
                <a:cs typeface="Times New Roman" pitchFamily="18" charset="0"/>
              </a:rPr>
              <a:t> por “Turismo </a:t>
            </a:r>
            <a:r>
              <a:rPr lang="it-IT" dirty="0" err="1" smtClean="0">
                <a:effectLst>
                  <a:outerShdw blurRad="38100" dist="38100" dir="2700000" algn="tl">
                    <a:srgbClr val="000000">
                      <a:alpha val="43137"/>
                    </a:srgbClr>
                  </a:outerShdw>
                </a:effectLst>
                <a:latin typeface="Times New Roman" pitchFamily="18" charset="0"/>
                <a:cs typeface="Times New Roman" pitchFamily="18" charset="0"/>
              </a:rPr>
              <a:t>Sostenible</a:t>
            </a:r>
            <a:r>
              <a:rPr lang="it-IT"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it-IT"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ottotitolo 2"/>
          <p:cNvSpPr>
            <a:spLocks noGrp="1"/>
          </p:cNvSpPr>
          <p:nvPr>
            <p:ph type="subTitle" idx="1"/>
          </p:nvPr>
        </p:nvSpPr>
        <p:spPr>
          <a:xfrm>
            <a:off x="0" y="1700808"/>
            <a:ext cx="9144000" cy="5157192"/>
          </a:xfrm>
        </p:spPr>
        <p:txBody>
          <a:bodyPr>
            <a:normAutofit fontScale="85000" lnSpcReduction="10000"/>
          </a:bodyPr>
          <a:lstStyle/>
          <a:p>
            <a:pPr algn="l">
              <a:buFont typeface="Arial" pitchFamily="34" charset="0"/>
              <a:buChar char="•"/>
            </a:pPr>
            <a:r>
              <a:rPr lang="it-IT" dirty="0" smtClean="0">
                <a:solidFill>
                  <a:schemeClr val="tx1"/>
                </a:solidFill>
              </a:rPr>
              <a:t> </a:t>
            </a:r>
            <a:r>
              <a:rPr lang="it-IT" dirty="0" smtClean="0">
                <a:solidFill>
                  <a:schemeClr val="tx1"/>
                </a:solidFill>
                <a:latin typeface="Times New Roman" pitchFamily="18" charset="0"/>
                <a:cs typeface="Times New Roman" pitchFamily="18" charset="0"/>
              </a:rPr>
              <a:t>1987: </a:t>
            </a:r>
            <a:r>
              <a:rPr lang="it-IT" dirty="0" err="1" smtClean="0">
                <a:solidFill>
                  <a:schemeClr val="tx1"/>
                </a:solidFill>
                <a:latin typeface="Times New Roman" pitchFamily="18" charset="0"/>
                <a:cs typeface="Times New Roman" pitchFamily="18" charset="0"/>
              </a:rPr>
              <a:t>concepto</a:t>
            </a:r>
            <a:r>
              <a:rPr lang="it-IT" dirty="0" smtClean="0">
                <a:solidFill>
                  <a:schemeClr val="tx1"/>
                </a:solidFill>
                <a:latin typeface="Times New Roman" pitchFamily="18" charset="0"/>
                <a:cs typeface="Times New Roman" pitchFamily="18" charset="0"/>
              </a:rPr>
              <a:t> de </a:t>
            </a:r>
            <a:r>
              <a:rPr lang="it-IT" dirty="0" err="1" smtClean="0">
                <a:solidFill>
                  <a:schemeClr val="tx1"/>
                </a:solidFill>
                <a:latin typeface="Times New Roman" pitchFamily="18" charset="0"/>
                <a:cs typeface="Times New Roman" pitchFamily="18" charset="0"/>
              </a:rPr>
              <a:t>Desarollo</a:t>
            </a:r>
            <a:r>
              <a:rPr lang="it-IT" dirty="0" smtClean="0">
                <a:solidFill>
                  <a:schemeClr val="tx1"/>
                </a:solidFill>
                <a:latin typeface="Times New Roman" pitchFamily="18" charset="0"/>
                <a:cs typeface="Times New Roman" pitchFamily="18" charset="0"/>
              </a:rPr>
              <a:t> </a:t>
            </a:r>
            <a:r>
              <a:rPr lang="it-IT" dirty="0" err="1" smtClean="0">
                <a:solidFill>
                  <a:schemeClr val="tx1"/>
                </a:solidFill>
                <a:latin typeface="Times New Roman" pitchFamily="18" charset="0"/>
                <a:cs typeface="Times New Roman" pitchFamily="18" charset="0"/>
              </a:rPr>
              <a:t>Sostenible</a:t>
            </a:r>
            <a:r>
              <a:rPr lang="it-IT" dirty="0" smtClean="0">
                <a:solidFill>
                  <a:schemeClr val="tx1"/>
                </a:solidFill>
                <a:latin typeface="Times New Roman" pitchFamily="18" charset="0"/>
                <a:cs typeface="Times New Roman" pitchFamily="18" charset="0"/>
              </a:rPr>
              <a:t> </a:t>
            </a:r>
            <a:r>
              <a:rPr lang="it-IT" dirty="0" err="1" smtClean="0">
                <a:solidFill>
                  <a:schemeClr val="tx1"/>
                </a:solidFill>
                <a:latin typeface="Times New Roman" pitchFamily="18" charset="0"/>
                <a:cs typeface="Times New Roman" pitchFamily="18" charset="0"/>
              </a:rPr>
              <a:t>introducido</a:t>
            </a:r>
            <a:r>
              <a:rPr lang="it-IT" dirty="0" smtClean="0">
                <a:solidFill>
                  <a:schemeClr val="tx1"/>
                </a:solidFill>
                <a:latin typeface="Times New Roman" pitchFamily="18" charset="0"/>
                <a:cs typeface="Times New Roman" pitchFamily="18" charset="0"/>
              </a:rPr>
              <a:t> por la </a:t>
            </a:r>
            <a:r>
              <a:rPr lang="it-IT" b="1" dirty="0" err="1" smtClean="0">
                <a:solidFill>
                  <a:schemeClr val="tx1"/>
                </a:solidFill>
                <a:latin typeface="Times New Roman" pitchFamily="18" charset="0"/>
                <a:cs typeface="Times New Roman" pitchFamily="18" charset="0"/>
              </a:rPr>
              <a:t>Comisión</a:t>
            </a:r>
            <a:r>
              <a:rPr lang="it-IT" b="1" dirty="0" smtClean="0">
                <a:solidFill>
                  <a:schemeClr val="tx1"/>
                </a:solidFill>
                <a:latin typeface="Times New Roman" pitchFamily="18" charset="0"/>
                <a:cs typeface="Times New Roman" pitchFamily="18" charset="0"/>
              </a:rPr>
              <a:t> </a:t>
            </a:r>
            <a:r>
              <a:rPr lang="it-IT" b="1" dirty="0" err="1" smtClean="0">
                <a:solidFill>
                  <a:schemeClr val="tx1"/>
                </a:solidFill>
                <a:latin typeface="Times New Roman" pitchFamily="18" charset="0"/>
                <a:cs typeface="Times New Roman" pitchFamily="18" charset="0"/>
              </a:rPr>
              <a:t>Mundial</a:t>
            </a:r>
            <a:r>
              <a:rPr lang="it-IT" b="1" dirty="0" smtClean="0">
                <a:solidFill>
                  <a:schemeClr val="tx1"/>
                </a:solidFill>
                <a:latin typeface="Times New Roman" pitchFamily="18" charset="0"/>
                <a:cs typeface="Times New Roman" pitchFamily="18" charset="0"/>
              </a:rPr>
              <a:t> </a:t>
            </a:r>
            <a:r>
              <a:rPr lang="it-IT" b="1" dirty="0" err="1" smtClean="0">
                <a:solidFill>
                  <a:schemeClr val="tx1"/>
                </a:solidFill>
                <a:latin typeface="Times New Roman" pitchFamily="18" charset="0"/>
                <a:cs typeface="Times New Roman" pitchFamily="18" charset="0"/>
              </a:rPr>
              <a:t>sobre</a:t>
            </a:r>
            <a:r>
              <a:rPr lang="it-IT" b="1" dirty="0" smtClean="0">
                <a:solidFill>
                  <a:schemeClr val="tx1"/>
                </a:solidFill>
                <a:latin typeface="Times New Roman" pitchFamily="18" charset="0"/>
                <a:cs typeface="Times New Roman" pitchFamily="18" charset="0"/>
              </a:rPr>
              <a:t> Medio Ambiente y </a:t>
            </a:r>
            <a:r>
              <a:rPr lang="it-IT" b="1" dirty="0" err="1" smtClean="0">
                <a:solidFill>
                  <a:schemeClr val="tx1"/>
                </a:solidFill>
                <a:latin typeface="Times New Roman" pitchFamily="18" charset="0"/>
                <a:cs typeface="Times New Roman" pitchFamily="18" charset="0"/>
              </a:rPr>
              <a:t>Desarollo</a:t>
            </a:r>
            <a:r>
              <a:rPr lang="it-IT" b="1" dirty="0" smtClean="0">
                <a:solidFill>
                  <a:schemeClr val="tx1"/>
                </a:solidFill>
                <a:latin typeface="Times New Roman" pitchFamily="18" charset="0"/>
                <a:cs typeface="Times New Roman" pitchFamily="18" charset="0"/>
              </a:rPr>
              <a:t> </a:t>
            </a:r>
            <a:r>
              <a:rPr lang="it-IT" dirty="0" smtClean="0">
                <a:solidFill>
                  <a:schemeClr val="tx1"/>
                </a:solidFill>
                <a:latin typeface="Times New Roman" pitchFamily="18" charset="0"/>
                <a:cs typeface="Times New Roman" pitchFamily="18" charset="0"/>
              </a:rPr>
              <a:t>y </a:t>
            </a:r>
            <a:r>
              <a:rPr lang="it-IT" dirty="0" err="1" smtClean="0">
                <a:solidFill>
                  <a:schemeClr val="tx1"/>
                </a:solidFill>
                <a:latin typeface="Times New Roman" pitchFamily="18" charset="0"/>
                <a:cs typeface="Times New Roman" pitchFamily="18" charset="0"/>
              </a:rPr>
              <a:t>definido</a:t>
            </a:r>
            <a:r>
              <a:rPr lang="it-IT" dirty="0" smtClean="0">
                <a:solidFill>
                  <a:schemeClr val="tx1"/>
                </a:solidFill>
                <a:latin typeface="Times New Roman" pitchFamily="18" charset="0"/>
                <a:cs typeface="Times New Roman" pitchFamily="18" charset="0"/>
              </a:rPr>
              <a:t> </a:t>
            </a:r>
            <a:r>
              <a:rPr lang="it-IT" dirty="0" err="1" smtClean="0">
                <a:solidFill>
                  <a:schemeClr val="tx1"/>
                </a:solidFill>
                <a:latin typeface="Times New Roman" pitchFamily="18" charset="0"/>
                <a:cs typeface="Times New Roman" pitchFamily="18" charset="0"/>
              </a:rPr>
              <a:t>como</a:t>
            </a:r>
            <a:r>
              <a:rPr lang="it-IT" dirty="0" smtClean="0">
                <a:solidFill>
                  <a:schemeClr val="tx1"/>
                </a:solidFill>
                <a:latin typeface="Times New Roman" pitchFamily="18" charset="0"/>
                <a:cs typeface="Times New Roman" pitchFamily="18" charset="0"/>
              </a:rPr>
              <a:t> “</a:t>
            </a:r>
            <a:r>
              <a:rPr lang="it-IT" dirty="0" err="1" smtClean="0">
                <a:solidFill>
                  <a:schemeClr val="tx1"/>
                </a:solidFill>
                <a:latin typeface="Times New Roman" pitchFamily="18" charset="0"/>
                <a:cs typeface="Times New Roman" pitchFamily="18" charset="0"/>
              </a:rPr>
              <a:t>desarollo</a:t>
            </a:r>
            <a:r>
              <a:rPr lang="it-IT" dirty="0" smtClean="0">
                <a:solidFill>
                  <a:schemeClr val="tx1"/>
                </a:solidFill>
                <a:latin typeface="Times New Roman" pitchFamily="18" charset="0"/>
                <a:cs typeface="Times New Roman" pitchFamily="18" charset="0"/>
              </a:rPr>
              <a:t> </a:t>
            </a:r>
            <a:r>
              <a:rPr lang="it-IT" dirty="0" err="1" smtClean="0">
                <a:solidFill>
                  <a:schemeClr val="tx1"/>
                </a:solidFill>
                <a:latin typeface="Times New Roman" pitchFamily="18" charset="0"/>
                <a:cs typeface="Times New Roman" pitchFamily="18" charset="0"/>
              </a:rPr>
              <a:t>que</a:t>
            </a:r>
            <a:r>
              <a:rPr lang="it-IT" dirty="0" smtClean="0">
                <a:solidFill>
                  <a:schemeClr val="tx1"/>
                </a:solidFill>
                <a:latin typeface="Times New Roman" pitchFamily="18" charset="0"/>
                <a:cs typeface="Times New Roman" pitchFamily="18" charset="0"/>
              </a:rPr>
              <a:t> </a:t>
            </a:r>
            <a:r>
              <a:rPr lang="it-IT" dirty="0" err="1" smtClean="0">
                <a:solidFill>
                  <a:schemeClr val="tx1"/>
                </a:solidFill>
                <a:latin typeface="Times New Roman" pitchFamily="18" charset="0"/>
                <a:cs typeface="Times New Roman" pitchFamily="18" charset="0"/>
              </a:rPr>
              <a:t>satisface</a:t>
            </a:r>
            <a:r>
              <a:rPr lang="it-IT" dirty="0" smtClean="0">
                <a:solidFill>
                  <a:schemeClr val="tx1"/>
                </a:solidFill>
                <a:latin typeface="Times New Roman" pitchFamily="18" charset="0"/>
                <a:cs typeface="Times New Roman" pitchFamily="18" charset="0"/>
              </a:rPr>
              <a:t> </a:t>
            </a:r>
            <a:r>
              <a:rPr lang="it-IT" dirty="0" err="1" smtClean="0">
                <a:solidFill>
                  <a:schemeClr val="tx1"/>
                </a:solidFill>
                <a:latin typeface="Times New Roman" pitchFamily="18" charset="0"/>
                <a:cs typeface="Times New Roman" pitchFamily="18" charset="0"/>
              </a:rPr>
              <a:t>las</a:t>
            </a:r>
            <a:r>
              <a:rPr lang="it-IT" dirty="0" smtClean="0">
                <a:solidFill>
                  <a:schemeClr val="tx1"/>
                </a:solidFill>
                <a:latin typeface="Times New Roman" pitchFamily="18" charset="0"/>
                <a:cs typeface="Times New Roman" pitchFamily="18" charset="0"/>
              </a:rPr>
              <a:t> </a:t>
            </a:r>
            <a:r>
              <a:rPr lang="it-IT" dirty="0" err="1" smtClean="0">
                <a:solidFill>
                  <a:schemeClr val="tx1"/>
                </a:solidFill>
                <a:latin typeface="Times New Roman" pitchFamily="18" charset="0"/>
                <a:cs typeface="Times New Roman" pitchFamily="18" charset="0"/>
              </a:rPr>
              <a:t>necesidades</a:t>
            </a:r>
            <a:r>
              <a:rPr lang="it-IT" dirty="0" smtClean="0">
                <a:solidFill>
                  <a:schemeClr val="tx1"/>
                </a:solidFill>
                <a:latin typeface="Times New Roman" pitchFamily="18" charset="0"/>
                <a:cs typeface="Times New Roman" pitchFamily="18" charset="0"/>
              </a:rPr>
              <a:t> del presente”</a:t>
            </a:r>
          </a:p>
          <a:p>
            <a:pPr algn="l">
              <a:buFont typeface="Arial" pitchFamily="34" charset="0"/>
              <a:buChar char="•"/>
            </a:pPr>
            <a:r>
              <a:rPr lang="it-IT" dirty="0" smtClean="0">
                <a:solidFill>
                  <a:schemeClr val="tx1"/>
                </a:solidFill>
                <a:latin typeface="Times New Roman" pitchFamily="18" charset="0"/>
                <a:cs typeface="Times New Roman" pitchFamily="18" charset="0"/>
              </a:rPr>
              <a:t> </a:t>
            </a:r>
            <a:r>
              <a:rPr lang="it-IT" dirty="0" err="1" smtClean="0">
                <a:solidFill>
                  <a:schemeClr val="tx1"/>
                </a:solidFill>
                <a:latin typeface="Times New Roman" pitchFamily="18" charset="0"/>
                <a:cs typeface="Times New Roman" pitchFamily="18" charset="0"/>
              </a:rPr>
              <a:t>Según</a:t>
            </a:r>
            <a:r>
              <a:rPr lang="it-IT" dirty="0" smtClean="0">
                <a:solidFill>
                  <a:schemeClr val="tx1"/>
                </a:solidFill>
                <a:latin typeface="Times New Roman" pitchFamily="18" charset="0"/>
                <a:cs typeface="Times New Roman" pitchFamily="18" charset="0"/>
              </a:rPr>
              <a:t> la </a:t>
            </a:r>
            <a:r>
              <a:rPr lang="it-IT" b="1" dirty="0" err="1" smtClean="0">
                <a:solidFill>
                  <a:schemeClr val="tx1"/>
                </a:solidFill>
                <a:latin typeface="Times New Roman" pitchFamily="18" charset="0"/>
                <a:cs typeface="Times New Roman" pitchFamily="18" charset="0"/>
              </a:rPr>
              <a:t>Federación</a:t>
            </a:r>
            <a:r>
              <a:rPr lang="it-IT" b="1" dirty="0" smtClean="0">
                <a:solidFill>
                  <a:schemeClr val="tx1"/>
                </a:solidFill>
                <a:latin typeface="Times New Roman" pitchFamily="18" charset="0"/>
                <a:cs typeface="Times New Roman" pitchFamily="18" charset="0"/>
              </a:rPr>
              <a:t> de </a:t>
            </a:r>
            <a:r>
              <a:rPr lang="it-IT" b="1" dirty="0" err="1" smtClean="0">
                <a:solidFill>
                  <a:schemeClr val="tx1"/>
                </a:solidFill>
                <a:latin typeface="Times New Roman" pitchFamily="18" charset="0"/>
                <a:cs typeface="Times New Roman" pitchFamily="18" charset="0"/>
              </a:rPr>
              <a:t>Parques</a:t>
            </a:r>
            <a:r>
              <a:rPr lang="it-IT" b="1" dirty="0" smtClean="0">
                <a:solidFill>
                  <a:schemeClr val="tx1"/>
                </a:solidFill>
                <a:latin typeface="Times New Roman" pitchFamily="18" charset="0"/>
                <a:cs typeface="Times New Roman" pitchFamily="18" charset="0"/>
              </a:rPr>
              <a:t> de </a:t>
            </a:r>
            <a:r>
              <a:rPr lang="it-IT" b="1" dirty="0" err="1" smtClean="0">
                <a:solidFill>
                  <a:schemeClr val="tx1"/>
                </a:solidFill>
                <a:latin typeface="Times New Roman" pitchFamily="18" charset="0"/>
                <a:cs typeface="Times New Roman" pitchFamily="18" charset="0"/>
              </a:rPr>
              <a:t>Nacionales</a:t>
            </a:r>
            <a:r>
              <a:rPr lang="it-IT" b="1" dirty="0" smtClean="0">
                <a:solidFill>
                  <a:schemeClr val="tx1"/>
                </a:solidFill>
                <a:latin typeface="Times New Roman" pitchFamily="18" charset="0"/>
                <a:cs typeface="Times New Roman" pitchFamily="18" charset="0"/>
              </a:rPr>
              <a:t> y </a:t>
            </a:r>
            <a:r>
              <a:rPr lang="it-IT" b="1" dirty="0" err="1" smtClean="0">
                <a:solidFill>
                  <a:schemeClr val="tx1"/>
                </a:solidFill>
                <a:latin typeface="Times New Roman" pitchFamily="18" charset="0"/>
                <a:cs typeface="Times New Roman" pitchFamily="18" charset="0"/>
              </a:rPr>
              <a:t>Naturales</a:t>
            </a:r>
            <a:r>
              <a:rPr lang="it-IT" dirty="0" smtClean="0">
                <a:solidFill>
                  <a:schemeClr val="tx1"/>
                </a:solidFill>
                <a:latin typeface="Times New Roman" pitchFamily="18" charset="0"/>
                <a:cs typeface="Times New Roman" pitchFamily="18" charset="0"/>
              </a:rPr>
              <a:t>, </a:t>
            </a:r>
            <a:r>
              <a:rPr lang="it-IT" dirty="0" err="1" smtClean="0">
                <a:solidFill>
                  <a:schemeClr val="tx1"/>
                </a:solidFill>
                <a:latin typeface="Times New Roman" pitchFamily="18" charset="0"/>
                <a:cs typeface="Times New Roman" pitchFamily="18" charset="0"/>
              </a:rPr>
              <a:t>el</a:t>
            </a:r>
            <a:r>
              <a:rPr lang="it-IT" dirty="0" smtClean="0">
                <a:solidFill>
                  <a:schemeClr val="tx1"/>
                </a:solidFill>
                <a:latin typeface="Times New Roman" pitchFamily="18" charset="0"/>
                <a:cs typeface="Times New Roman" pitchFamily="18" charset="0"/>
              </a:rPr>
              <a:t> Turismo </a:t>
            </a:r>
            <a:r>
              <a:rPr lang="it-IT" dirty="0" err="1" smtClean="0">
                <a:solidFill>
                  <a:schemeClr val="tx1"/>
                </a:solidFill>
                <a:latin typeface="Times New Roman" pitchFamily="18" charset="0"/>
                <a:cs typeface="Times New Roman" pitchFamily="18" charset="0"/>
              </a:rPr>
              <a:t>Sostenible</a:t>
            </a:r>
            <a:r>
              <a:rPr lang="it-IT" dirty="0" smtClean="0">
                <a:solidFill>
                  <a:schemeClr val="tx1"/>
                </a:solidFill>
                <a:latin typeface="Times New Roman" pitchFamily="18" charset="0"/>
                <a:cs typeface="Times New Roman" pitchFamily="18" charset="0"/>
              </a:rPr>
              <a:t> lo </a:t>
            </a:r>
            <a:r>
              <a:rPr lang="it-IT" dirty="0" err="1" smtClean="0">
                <a:solidFill>
                  <a:schemeClr val="tx1"/>
                </a:solidFill>
                <a:latin typeface="Times New Roman" pitchFamily="18" charset="0"/>
                <a:cs typeface="Times New Roman" pitchFamily="18" charset="0"/>
              </a:rPr>
              <a:t>constituyen</a:t>
            </a:r>
            <a:r>
              <a:rPr lang="it-IT" dirty="0" smtClean="0">
                <a:solidFill>
                  <a:schemeClr val="tx1"/>
                </a:solidFill>
                <a:latin typeface="Times New Roman" pitchFamily="18" charset="0"/>
                <a:cs typeface="Times New Roman" pitchFamily="18" charset="0"/>
              </a:rPr>
              <a:t> “</a:t>
            </a:r>
            <a:r>
              <a:rPr lang="it-IT" dirty="0" err="1" smtClean="0">
                <a:solidFill>
                  <a:schemeClr val="tx1"/>
                </a:solidFill>
                <a:latin typeface="Times New Roman" pitchFamily="18" charset="0"/>
                <a:cs typeface="Times New Roman" pitchFamily="18" charset="0"/>
              </a:rPr>
              <a:t>todas</a:t>
            </a:r>
            <a:r>
              <a:rPr lang="it-IT" dirty="0" smtClean="0">
                <a:solidFill>
                  <a:schemeClr val="tx1"/>
                </a:solidFill>
                <a:latin typeface="Times New Roman" pitchFamily="18" charset="0"/>
                <a:cs typeface="Times New Roman" pitchFamily="18" charset="0"/>
              </a:rPr>
              <a:t> </a:t>
            </a:r>
            <a:r>
              <a:rPr lang="it-IT" dirty="0" err="1" smtClean="0">
                <a:solidFill>
                  <a:schemeClr val="tx1"/>
                </a:solidFill>
                <a:latin typeface="Times New Roman" pitchFamily="18" charset="0"/>
                <a:cs typeface="Times New Roman" pitchFamily="18" charset="0"/>
              </a:rPr>
              <a:t>las</a:t>
            </a:r>
            <a:r>
              <a:rPr lang="it-IT" dirty="0" smtClean="0">
                <a:solidFill>
                  <a:schemeClr val="tx1"/>
                </a:solidFill>
                <a:latin typeface="Times New Roman" pitchFamily="18" charset="0"/>
                <a:cs typeface="Times New Roman" pitchFamily="18" charset="0"/>
              </a:rPr>
              <a:t> </a:t>
            </a:r>
            <a:r>
              <a:rPr lang="it-IT" dirty="0" err="1" smtClean="0">
                <a:solidFill>
                  <a:schemeClr val="tx1"/>
                </a:solidFill>
                <a:latin typeface="Times New Roman" pitchFamily="18" charset="0"/>
                <a:cs typeface="Times New Roman" pitchFamily="18" charset="0"/>
              </a:rPr>
              <a:t>formas</a:t>
            </a:r>
            <a:r>
              <a:rPr lang="it-IT" dirty="0" smtClean="0">
                <a:solidFill>
                  <a:schemeClr val="tx1"/>
                </a:solidFill>
                <a:latin typeface="Times New Roman" pitchFamily="18" charset="0"/>
                <a:cs typeface="Times New Roman" pitchFamily="18" charset="0"/>
              </a:rPr>
              <a:t> de </a:t>
            </a:r>
            <a:r>
              <a:rPr lang="it-IT" dirty="0" err="1" smtClean="0">
                <a:solidFill>
                  <a:schemeClr val="tx1"/>
                </a:solidFill>
                <a:latin typeface="Times New Roman" pitchFamily="18" charset="0"/>
                <a:cs typeface="Times New Roman" pitchFamily="18" charset="0"/>
              </a:rPr>
              <a:t>desarollo</a:t>
            </a:r>
            <a:r>
              <a:rPr lang="it-IT" dirty="0" smtClean="0">
                <a:solidFill>
                  <a:schemeClr val="tx1"/>
                </a:solidFill>
                <a:latin typeface="Times New Roman" pitchFamily="18" charset="0"/>
                <a:cs typeface="Times New Roman" pitchFamily="18" charset="0"/>
              </a:rPr>
              <a:t> </a:t>
            </a:r>
            <a:r>
              <a:rPr lang="it-IT" dirty="0" err="1" smtClean="0">
                <a:solidFill>
                  <a:schemeClr val="tx1"/>
                </a:solidFill>
                <a:latin typeface="Times New Roman" pitchFamily="18" charset="0"/>
                <a:cs typeface="Times New Roman" pitchFamily="18" charset="0"/>
              </a:rPr>
              <a:t>turístico</a:t>
            </a:r>
            <a:r>
              <a:rPr lang="it-IT" dirty="0" smtClean="0">
                <a:solidFill>
                  <a:schemeClr val="tx1"/>
                </a:solidFill>
                <a:latin typeface="Times New Roman" pitchFamily="18" charset="0"/>
                <a:cs typeface="Times New Roman" pitchFamily="18" charset="0"/>
              </a:rPr>
              <a:t>, </a:t>
            </a:r>
            <a:r>
              <a:rPr lang="it-IT" dirty="0" err="1" smtClean="0">
                <a:solidFill>
                  <a:schemeClr val="tx1"/>
                </a:solidFill>
                <a:latin typeface="Times New Roman" pitchFamily="18" charset="0"/>
                <a:cs typeface="Times New Roman" pitchFamily="18" charset="0"/>
              </a:rPr>
              <a:t>gestión</a:t>
            </a:r>
            <a:r>
              <a:rPr lang="it-IT" dirty="0" smtClean="0">
                <a:solidFill>
                  <a:schemeClr val="tx1"/>
                </a:solidFill>
                <a:latin typeface="Times New Roman" pitchFamily="18" charset="0"/>
                <a:cs typeface="Times New Roman" pitchFamily="18" charset="0"/>
              </a:rPr>
              <a:t> y </a:t>
            </a:r>
            <a:r>
              <a:rPr lang="it-IT" dirty="0" err="1" smtClean="0">
                <a:solidFill>
                  <a:schemeClr val="tx1"/>
                </a:solidFill>
                <a:latin typeface="Times New Roman" pitchFamily="18" charset="0"/>
                <a:cs typeface="Times New Roman" pitchFamily="18" charset="0"/>
              </a:rPr>
              <a:t>actividad</a:t>
            </a:r>
            <a:r>
              <a:rPr lang="it-IT" dirty="0" smtClean="0">
                <a:solidFill>
                  <a:schemeClr val="tx1"/>
                </a:solidFill>
                <a:latin typeface="Times New Roman" pitchFamily="18" charset="0"/>
                <a:cs typeface="Times New Roman" pitchFamily="18" charset="0"/>
              </a:rPr>
              <a:t>”</a:t>
            </a:r>
          </a:p>
          <a:p>
            <a:pPr algn="l">
              <a:buFont typeface="Arial" pitchFamily="34" charset="0"/>
              <a:buChar char="•"/>
            </a:pPr>
            <a:r>
              <a:rPr lang="it-IT" dirty="0" smtClean="0">
                <a:solidFill>
                  <a:schemeClr val="tx1"/>
                </a:solidFill>
                <a:latin typeface="Times New Roman" pitchFamily="18" charset="0"/>
                <a:cs typeface="Times New Roman" pitchFamily="18" charset="0"/>
              </a:rPr>
              <a:t> 1993: </a:t>
            </a:r>
            <a:r>
              <a:rPr lang="it-IT" b="1" dirty="0" err="1" smtClean="0">
                <a:solidFill>
                  <a:schemeClr val="tx1"/>
                </a:solidFill>
                <a:latin typeface="Times New Roman" pitchFamily="18" charset="0"/>
                <a:cs typeface="Times New Roman" pitchFamily="18" charset="0"/>
              </a:rPr>
              <a:t>Conferencia</a:t>
            </a:r>
            <a:r>
              <a:rPr lang="it-IT" b="1" dirty="0" smtClean="0">
                <a:solidFill>
                  <a:schemeClr val="tx1"/>
                </a:solidFill>
                <a:latin typeface="Times New Roman" pitchFamily="18" charset="0"/>
                <a:cs typeface="Times New Roman" pitchFamily="18" charset="0"/>
              </a:rPr>
              <a:t> </a:t>
            </a:r>
            <a:r>
              <a:rPr lang="it-IT" b="1" dirty="0" err="1" smtClean="0">
                <a:solidFill>
                  <a:schemeClr val="tx1"/>
                </a:solidFill>
                <a:latin typeface="Times New Roman" pitchFamily="18" charset="0"/>
                <a:cs typeface="Times New Roman" pitchFamily="18" charset="0"/>
              </a:rPr>
              <a:t>Euromediterránea</a:t>
            </a:r>
            <a:r>
              <a:rPr lang="it-IT" b="1" dirty="0" smtClean="0">
                <a:solidFill>
                  <a:schemeClr val="tx1"/>
                </a:solidFill>
                <a:latin typeface="Times New Roman" pitchFamily="18" charset="0"/>
                <a:cs typeface="Times New Roman" pitchFamily="18" charset="0"/>
              </a:rPr>
              <a:t> </a:t>
            </a:r>
            <a:r>
              <a:rPr lang="it-IT" b="1" dirty="0" err="1" smtClean="0">
                <a:solidFill>
                  <a:schemeClr val="tx1"/>
                </a:solidFill>
                <a:latin typeface="Times New Roman" pitchFamily="18" charset="0"/>
                <a:cs typeface="Times New Roman" pitchFamily="18" charset="0"/>
              </a:rPr>
              <a:t>sobre</a:t>
            </a:r>
            <a:r>
              <a:rPr lang="it-IT" b="1" dirty="0" smtClean="0">
                <a:solidFill>
                  <a:schemeClr val="tx1"/>
                </a:solidFill>
                <a:latin typeface="Times New Roman" pitchFamily="18" charset="0"/>
                <a:cs typeface="Times New Roman" pitchFamily="18" charset="0"/>
              </a:rPr>
              <a:t> Turismo y </a:t>
            </a:r>
            <a:r>
              <a:rPr lang="it-IT" b="1" dirty="0" err="1" smtClean="0">
                <a:solidFill>
                  <a:schemeClr val="tx1"/>
                </a:solidFill>
                <a:latin typeface="Times New Roman" pitchFamily="18" charset="0"/>
                <a:cs typeface="Times New Roman" pitchFamily="18" charset="0"/>
              </a:rPr>
              <a:t>Desarollo</a:t>
            </a:r>
            <a:r>
              <a:rPr lang="it-IT" b="1" dirty="0" smtClean="0">
                <a:solidFill>
                  <a:schemeClr val="tx1"/>
                </a:solidFill>
                <a:latin typeface="Times New Roman" pitchFamily="18" charset="0"/>
                <a:cs typeface="Times New Roman" pitchFamily="18" charset="0"/>
              </a:rPr>
              <a:t> </a:t>
            </a:r>
            <a:r>
              <a:rPr lang="it-IT" b="1" dirty="0" err="1" smtClean="0">
                <a:solidFill>
                  <a:schemeClr val="tx1"/>
                </a:solidFill>
                <a:latin typeface="Times New Roman" pitchFamily="18" charset="0"/>
                <a:cs typeface="Times New Roman" pitchFamily="18" charset="0"/>
              </a:rPr>
              <a:t>Sostenible</a:t>
            </a:r>
            <a:r>
              <a:rPr lang="it-IT" b="1" dirty="0" smtClean="0">
                <a:solidFill>
                  <a:schemeClr val="tx1"/>
                </a:solidFill>
                <a:latin typeface="Times New Roman" pitchFamily="18" charset="0"/>
                <a:cs typeface="Times New Roman" pitchFamily="18" charset="0"/>
              </a:rPr>
              <a:t> </a:t>
            </a:r>
            <a:r>
              <a:rPr lang="it-IT" dirty="0" smtClean="0">
                <a:solidFill>
                  <a:schemeClr val="tx1"/>
                </a:solidFill>
                <a:latin typeface="Times New Roman" pitchFamily="18" charset="0"/>
                <a:cs typeface="Times New Roman" pitchFamily="18" charset="0"/>
              </a:rPr>
              <a:t>en la </a:t>
            </a:r>
            <a:r>
              <a:rPr lang="it-IT" dirty="0" err="1" smtClean="0">
                <a:solidFill>
                  <a:schemeClr val="tx1"/>
                </a:solidFill>
                <a:latin typeface="Times New Roman" pitchFamily="18" charset="0"/>
                <a:cs typeface="Times New Roman" pitchFamily="18" charset="0"/>
              </a:rPr>
              <a:t>que</a:t>
            </a:r>
            <a:r>
              <a:rPr lang="it-IT" dirty="0" smtClean="0">
                <a:solidFill>
                  <a:schemeClr val="tx1"/>
                </a:solidFill>
                <a:latin typeface="Times New Roman" pitchFamily="18" charset="0"/>
                <a:cs typeface="Times New Roman" pitchFamily="18" charset="0"/>
              </a:rPr>
              <a:t> la OMT </a:t>
            </a:r>
            <a:r>
              <a:rPr lang="it-IT" dirty="0" err="1" smtClean="0">
                <a:solidFill>
                  <a:schemeClr val="tx1"/>
                </a:solidFill>
                <a:latin typeface="Times New Roman" pitchFamily="18" charset="0"/>
                <a:cs typeface="Times New Roman" pitchFamily="18" charset="0"/>
              </a:rPr>
              <a:t>definió</a:t>
            </a:r>
            <a:r>
              <a:rPr lang="it-IT" dirty="0" smtClean="0">
                <a:solidFill>
                  <a:schemeClr val="tx1"/>
                </a:solidFill>
                <a:latin typeface="Times New Roman" pitchFamily="18" charset="0"/>
                <a:cs typeface="Times New Roman" pitchFamily="18" charset="0"/>
              </a:rPr>
              <a:t> </a:t>
            </a:r>
            <a:r>
              <a:rPr lang="it-IT" dirty="0" err="1" smtClean="0">
                <a:solidFill>
                  <a:schemeClr val="tx1"/>
                </a:solidFill>
                <a:latin typeface="Times New Roman" pitchFamily="18" charset="0"/>
                <a:cs typeface="Times New Roman" pitchFamily="18" charset="0"/>
              </a:rPr>
              <a:t>el</a:t>
            </a:r>
            <a:r>
              <a:rPr lang="it-IT" dirty="0" smtClean="0">
                <a:solidFill>
                  <a:schemeClr val="tx1"/>
                </a:solidFill>
                <a:latin typeface="Times New Roman" pitchFamily="18" charset="0"/>
                <a:cs typeface="Times New Roman" pitchFamily="18" charset="0"/>
              </a:rPr>
              <a:t> </a:t>
            </a:r>
            <a:r>
              <a:rPr lang="it-IT" dirty="0" err="1" smtClean="0">
                <a:solidFill>
                  <a:schemeClr val="tx1"/>
                </a:solidFill>
                <a:latin typeface="Times New Roman" pitchFamily="18" charset="0"/>
                <a:cs typeface="Times New Roman" pitchFamily="18" charset="0"/>
              </a:rPr>
              <a:t>concepto</a:t>
            </a:r>
            <a:r>
              <a:rPr lang="it-IT" dirty="0" smtClean="0">
                <a:solidFill>
                  <a:schemeClr val="tx1"/>
                </a:solidFill>
                <a:latin typeface="Times New Roman" pitchFamily="18" charset="0"/>
                <a:cs typeface="Times New Roman" pitchFamily="18" charset="0"/>
              </a:rPr>
              <a:t> de Turismo </a:t>
            </a:r>
            <a:r>
              <a:rPr lang="it-IT" dirty="0" err="1" smtClean="0">
                <a:solidFill>
                  <a:schemeClr val="tx1"/>
                </a:solidFill>
                <a:latin typeface="Times New Roman" pitchFamily="18" charset="0"/>
                <a:cs typeface="Times New Roman" pitchFamily="18" charset="0"/>
              </a:rPr>
              <a:t>Sostenible</a:t>
            </a:r>
            <a:r>
              <a:rPr lang="it-IT" dirty="0" smtClean="0">
                <a:solidFill>
                  <a:schemeClr val="tx1"/>
                </a:solidFill>
                <a:latin typeface="Times New Roman" pitchFamily="18" charset="0"/>
                <a:cs typeface="Times New Roman" pitchFamily="18" charset="0"/>
              </a:rPr>
              <a:t> </a:t>
            </a:r>
            <a:r>
              <a:rPr lang="it-IT" dirty="0" err="1" smtClean="0">
                <a:solidFill>
                  <a:schemeClr val="tx1"/>
                </a:solidFill>
                <a:latin typeface="Times New Roman" pitchFamily="18" charset="0"/>
                <a:cs typeface="Times New Roman" pitchFamily="18" charset="0"/>
              </a:rPr>
              <a:t>como</a:t>
            </a:r>
            <a:r>
              <a:rPr lang="it-IT" dirty="0" smtClean="0">
                <a:solidFill>
                  <a:schemeClr val="tx1"/>
                </a:solidFill>
                <a:latin typeface="Times New Roman" pitchFamily="18" charset="0"/>
                <a:cs typeface="Times New Roman" pitchFamily="18" charset="0"/>
              </a:rPr>
              <a:t> “</a:t>
            </a:r>
            <a:r>
              <a:rPr lang="it-IT" dirty="0" err="1" smtClean="0">
                <a:solidFill>
                  <a:schemeClr val="tx1"/>
                </a:solidFill>
                <a:latin typeface="Times New Roman" pitchFamily="18" charset="0"/>
                <a:cs typeface="Times New Roman" pitchFamily="18" charset="0"/>
              </a:rPr>
              <a:t>el</a:t>
            </a:r>
            <a:r>
              <a:rPr lang="it-IT" dirty="0" smtClean="0">
                <a:solidFill>
                  <a:schemeClr val="tx1"/>
                </a:solidFill>
                <a:latin typeface="Times New Roman" pitchFamily="18" charset="0"/>
                <a:cs typeface="Times New Roman" pitchFamily="18" charset="0"/>
              </a:rPr>
              <a:t> Turismo </a:t>
            </a:r>
            <a:r>
              <a:rPr lang="it-IT" dirty="0" err="1" smtClean="0">
                <a:solidFill>
                  <a:schemeClr val="tx1"/>
                </a:solidFill>
                <a:latin typeface="Times New Roman" pitchFamily="18" charset="0"/>
                <a:cs typeface="Times New Roman" pitchFamily="18" charset="0"/>
              </a:rPr>
              <a:t>Sostenible</a:t>
            </a:r>
            <a:r>
              <a:rPr lang="it-IT" dirty="0" smtClean="0">
                <a:solidFill>
                  <a:schemeClr val="tx1"/>
                </a:solidFill>
                <a:latin typeface="Times New Roman" pitchFamily="18" charset="0"/>
                <a:cs typeface="Times New Roman" pitchFamily="18" charset="0"/>
              </a:rPr>
              <a:t> </a:t>
            </a:r>
            <a:r>
              <a:rPr lang="it-IT" dirty="0" err="1" smtClean="0">
                <a:solidFill>
                  <a:schemeClr val="tx1"/>
                </a:solidFill>
                <a:latin typeface="Times New Roman" pitchFamily="18" charset="0"/>
                <a:cs typeface="Times New Roman" pitchFamily="18" charset="0"/>
              </a:rPr>
              <a:t>atiende</a:t>
            </a:r>
            <a:r>
              <a:rPr lang="it-IT" dirty="0" smtClean="0">
                <a:solidFill>
                  <a:schemeClr val="tx1"/>
                </a:solidFill>
                <a:latin typeface="Times New Roman" pitchFamily="18" charset="0"/>
                <a:cs typeface="Times New Roman" pitchFamily="18" charset="0"/>
              </a:rPr>
              <a:t> a </a:t>
            </a:r>
            <a:r>
              <a:rPr lang="it-IT" dirty="0" err="1" smtClean="0">
                <a:solidFill>
                  <a:schemeClr val="tx1"/>
                </a:solidFill>
                <a:latin typeface="Times New Roman" pitchFamily="18" charset="0"/>
                <a:cs typeface="Times New Roman" pitchFamily="18" charset="0"/>
              </a:rPr>
              <a:t>las</a:t>
            </a:r>
            <a:r>
              <a:rPr lang="it-IT" dirty="0" smtClean="0">
                <a:solidFill>
                  <a:schemeClr val="tx1"/>
                </a:solidFill>
                <a:latin typeface="Times New Roman" pitchFamily="18" charset="0"/>
                <a:cs typeface="Times New Roman" pitchFamily="18" charset="0"/>
              </a:rPr>
              <a:t> </a:t>
            </a:r>
            <a:r>
              <a:rPr lang="it-IT" dirty="0" err="1" smtClean="0">
                <a:solidFill>
                  <a:schemeClr val="tx1"/>
                </a:solidFill>
                <a:latin typeface="Times New Roman" pitchFamily="18" charset="0"/>
                <a:cs typeface="Times New Roman" pitchFamily="18" charset="0"/>
              </a:rPr>
              <a:t>necesidades</a:t>
            </a:r>
            <a:r>
              <a:rPr lang="it-IT" dirty="0" smtClean="0">
                <a:solidFill>
                  <a:schemeClr val="tx1"/>
                </a:solidFill>
                <a:latin typeface="Times New Roman" pitchFamily="18" charset="0"/>
                <a:cs typeface="Times New Roman" pitchFamily="18" charset="0"/>
              </a:rPr>
              <a:t> de </a:t>
            </a:r>
            <a:r>
              <a:rPr lang="it-IT" dirty="0" err="1" smtClean="0">
                <a:solidFill>
                  <a:schemeClr val="tx1"/>
                </a:solidFill>
                <a:latin typeface="Times New Roman" pitchFamily="18" charset="0"/>
                <a:cs typeface="Times New Roman" pitchFamily="18" charset="0"/>
              </a:rPr>
              <a:t>los</a:t>
            </a:r>
            <a:r>
              <a:rPr lang="it-IT" dirty="0" smtClean="0">
                <a:solidFill>
                  <a:schemeClr val="tx1"/>
                </a:solidFill>
                <a:latin typeface="Times New Roman" pitchFamily="18" charset="0"/>
                <a:cs typeface="Times New Roman" pitchFamily="18" charset="0"/>
              </a:rPr>
              <a:t> </a:t>
            </a:r>
            <a:r>
              <a:rPr lang="it-IT" dirty="0" err="1" smtClean="0">
                <a:solidFill>
                  <a:schemeClr val="tx1"/>
                </a:solidFill>
                <a:latin typeface="Times New Roman" pitchFamily="18" charset="0"/>
                <a:cs typeface="Times New Roman" pitchFamily="18" charset="0"/>
              </a:rPr>
              <a:t>turistas</a:t>
            </a:r>
            <a:r>
              <a:rPr lang="it-IT" dirty="0" smtClean="0">
                <a:solidFill>
                  <a:schemeClr val="tx1"/>
                </a:solidFill>
                <a:latin typeface="Times New Roman" pitchFamily="18" charset="0"/>
                <a:cs typeface="Times New Roman" pitchFamily="18" charset="0"/>
              </a:rPr>
              <a:t> </a:t>
            </a:r>
            <a:r>
              <a:rPr lang="it-IT" dirty="0" err="1" smtClean="0">
                <a:solidFill>
                  <a:schemeClr val="tx1"/>
                </a:solidFill>
                <a:latin typeface="Times New Roman" pitchFamily="18" charset="0"/>
                <a:cs typeface="Times New Roman" pitchFamily="18" charset="0"/>
              </a:rPr>
              <a:t>actuales</a:t>
            </a:r>
            <a:r>
              <a:rPr lang="it-IT" dirty="0" smtClean="0">
                <a:solidFill>
                  <a:schemeClr val="tx1"/>
                </a:solidFill>
                <a:latin typeface="Times New Roman" pitchFamily="18" charset="0"/>
                <a:cs typeface="Times New Roman" pitchFamily="18" charset="0"/>
              </a:rPr>
              <a:t> y de </a:t>
            </a:r>
            <a:r>
              <a:rPr lang="it-IT" dirty="0" err="1" smtClean="0">
                <a:solidFill>
                  <a:schemeClr val="tx1"/>
                </a:solidFill>
                <a:latin typeface="Times New Roman" pitchFamily="18" charset="0"/>
                <a:cs typeface="Times New Roman" pitchFamily="18" charset="0"/>
              </a:rPr>
              <a:t>las</a:t>
            </a:r>
            <a:r>
              <a:rPr lang="it-IT" dirty="0" smtClean="0">
                <a:solidFill>
                  <a:schemeClr val="tx1"/>
                </a:solidFill>
                <a:latin typeface="Times New Roman" pitchFamily="18" charset="0"/>
                <a:cs typeface="Times New Roman" pitchFamily="18" charset="0"/>
              </a:rPr>
              <a:t> </a:t>
            </a:r>
            <a:r>
              <a:rPr lang="it-IT" dirty="0" err="1" smtClean="0">
                <a:solidFill>
                  <a:schemeClr val="tx1"/>
                </a:solidFill>
                <a:latin typeface="Times New Roman" pitchFamily="18" charset="0"/>
                <a:cs typeface="Times New Roman" pitchFamily="18" charset="0"/>
              </a:rPr>
              <a:t>regiones</a:t>
            </a:r>
            <a:r>
              <a:rPr lang="it-IT" dirty="0" smtClean="0">
                <a:solidFill>
                  <a:schemeClr val="tx1"/>
                </a:solidFill>
                <a:latin typeface="Times New Roman" pitchFamily="18" charset="0"/>
                <a:cs typeface="Times New Roman" pitchFamily="18" charset="0"/>
              </a:rPr>
              <a:t> </a:t>
            </a:r>
            <a:r>
              <a:rPr lang="it-IT" dirty="0" err="1" smtClean="0">
                <a:solidFill>
                  <a:schemeClr val="tx1"/>
                </a:solidFill>
                <a:latin typeface="Times New Roman" pitchFamily="18" charset="0"/>
                <a:cs typeface="Times New Roman" pitchFamily="18" charset="0"/>
              </a:rPr>
              <a:t>respetando</a:t>
            </a:r>
            <a:r>
              <a:rPr lang="it-IT" dirty="0" smtClean="0">
                <a:solidFill>
                  <a:schemeClr val="tx1"/>
                </a:solidFill>
                <a:latin typeface="Times New Roman" pitchFamily="18" charset="0"/>
                <a:cs typeface="Times New Roman" pitchFamily="18" charset="0"/>
              </a:rPr>
              <a:t> al </a:t>
            </a:r>
            <a:r>
              <a:rPr lang="it-IT" dirty="0" err="1" smtClean="0">
                <a:solidFill>
                  <a:schemeClr val="tx1"/>
                </a:solidFill>
                <a:latin typeface="Times New Roman" pitchFamily="18" charset="0"/>
                <a:cs typeface="Times New Roman" pitchFamily="18" charset="0"/>
              </a:rPr>
              <a:t>mismo</a:t>
            </a:r>
            <a:r>
              <a:rPr lang="it-IT" dirty="0" smtClean="0">
                <a:solidFill>
                  <a:schemeClr val="tx1"/>
                </a:solidFill>
                <a:latin typeface="Times New Roman" pitchFamily="18" charset="0"/>
                <a:cs typeface="Times New Roman" pitchFamily="18" charset="0"/>
              </a:rPr>
              <a:t> </a:t>
            </a:r>
            <a:r>
              <a:rPr lang="it-IT" dirty="0" err="1" smtClean="0">
                <a:solidFill>
                  <a:schemeClr val="tx1"/>
                </a:solidFill>
                <a:latin typeface="Times New Roman" pitchFamily="18" charset="0"/>
                <a:cs typeface="Times New Roman" pitchFamily="18" charset="0"/>
              </a:rPr>
              <a:t>tiempo</a:t>
            </a:r>
            <a:r>
              <a:rPr lang="it-IT" dirty="0" smtClean="0">
                <a:solidFill>
                  <a:schemeClr val="tx1"/>
                </a:solidFill>
                <a:latin typeface="Times New Roman" pitchFamily="18" charset="0"/>
                <a:cs typeface="Times New Roman" pitchFamily="18" charset="0"/>
              </a:rPr>
              <a:t> la </a:t>
            </a:r>
            <a:r>
              <a:rPr lang="it-IT" dirty="0" err="1" smtClean="0">
                <a:solidFill>
                  <a:schemeClr val="tx1"/>
                </a:solidFill>
                <a:latin typeface="Times New Roman" pitchFamily="18" charset="0"/>
                <a:cs typeface="Times New Roman" pitchFamily="18" charset="0"/>
              </a:rPr>
              <a:t>integridad</a:t>
            </a:r>
            <a:r>
              <a:rPr lang="it-IT" dirty="0" smtClean="0">
                <a:solidFill>
                  <a:schemeClr val="tx1"/>
                </a:solidFill>
                <a:latin typeface="Times New Roman" pitchFamily="18" charset="0"/>
                <a:cs typeface="Times New Roman" pitchFamily="18" charset="0"/>
              </a:rPr>
              <a:t> cultural, </a:t>
            </a:r>
            <a:r>
              <a:rPr lang="it-IT" dirty="0" err="1" smtClean="0">
                <a:solidFill>
                  <a:schemeClr val="tx1"/>
                </a:solidFill>
                <a:latin typeface="Times New Roman" pitchFamily="18" charset="0"/>
                <a:cs typeface="Times New Roman" pitchFamily="18" charset="0"/>
              </a:rPr>
              <a:t>los</a:t>
            </a:r>
            <a:r>
              <a:rPr lang="it-IT" dirty="0" smtClean="0">
                <a:solidFill>
                  <a:schemeClr val="tx1"/>
                </a:solidFill>
                <a:latin typeface="Times New Roman" pitchFamily="18" charset="0"/>
                <a:cs typeface="Times New Roman" pitchFamily="18" charset="0"/>
              </a:rPr>
              <a:t> </a:t>
            </a:r>
            <a:r>
              <a:rPr lang="it-IT" dirty="0" err="1" smtClean="0">
                <a:solidFill>
                  <a:schemeClr val="tx1"/>
                </a:solidFill>
                <a:latin typeface="Times New Roman" pitchFamily="18" charset="0"/>
                <a:cs typeface="Times New Roman" pitchFamily="18" charset="0"/>
              </a:rPr>
              <a:t>procesos</a:t>
            </a:r>
            <a:r>
              <a:rPr lang="it-IT" dirty="0" smtClean="0">
                <a:solidFill>
                  <a:schemeClr val="tx1"/>
                </a:solidFill>
                <a:latin typeface="Times New Roman" pitchFamily="18" charset="0"/>
                <a:cs typeface="Times New Roman" pitchFamily="18" charset="0"/>
              </a:rPr>
              <a:t> </a:t>
            </a:r>
            <a:r>
              <a:rPr lang="it-IT" dirty="0" err="1" smtClean="0">
                <a:solidFill>
                  <a:schemeClr val="tx1"/>
                </a:solidFill>
                <a:latin typeface="Times New Roman" pitchFamily="18" charset="0"/>
                <a:cs typeface="Times New Roman" pitchFamily="18" charset="0"/>
              </a:rPr>
              <a:t>ecológicos</a:t>
            </a:r>
            <a:r>
              <a:rPr lang="it-IT" dirty="0" smtClean="0">
                <a:solidFill>
                  <a:schemeClr val="tx1"/>
                </a:solidFill>
                <a:latin typeface="Times New Roman" pitchFamily="18" charset="0"/>
                <a:cs typeface="Times New Roman" pitchFamily="18" charset="0"/>
              </a:rPr>
              <a:t> y la </a:t>
            </a:r>
            <a:r>
              <a:rPr lang="it-IT" dirty="0" err="1" smtClean="0">
                <a:solidFill>
                  <a:schemeClr val="tx1"/>
                </a:solidFill>
                <a:latin typeface="Times New Roman" pitchFamily="18" charset="0"/>
                <a:cs typeface="Times New Roman" pitchFamily="18" charset="0"/>
              </a:rPr>
              <a:t>diversidad</a:t>
            </a:r>
            <a:r>
              <a:rPr lang="it-IT" dirty="0" smtClean="0">
                <a:solidFill>
                  <a:schemeClr val="tx1"/>
                </a:solidFill>
                <a:latin typeface="Times New Roman" pitchFamily="18" charset="0"/>
                <a:cs typeface="Times New Roman" pitchFamily="18" charset="0"/>
              </a:rPr>
              <a:t> </a:t>
            </a:r>
            <a:r>
              <a:rPr lang="it-IT" dirty="0" err="1" smtClean="0">
                <a:solidFill>
                  <a:schemeClr val="tx1"/>
                </a:solidFill>
                <a:latin typeface="Times New Roman" pitchFamily="18" charset="0"/>
                <a:cs typeface="Times New Roman" pitchFamily="18" charset="0"/>
              </a:rPr>
              <a:t>biológica</a:t>
            </a:r>
            <a:r>
              <a:rPr lang="it-IT" dirty="0" smtClean="0">
                <a:solidFill>
                  <a:schemeClr val="tx1"/>
                </a:solidFill>
                <a:latin typeface="Times New Roman" pitchFamily="18" charset="0"/>
                <a:cs typeface="Times New Roman" pitchFamily="18" charset="0"/>
              </a:rPr>
              <a:t>”.</a:t>
            </a:r>
            <a:endParaRPr lang="it-IT" b="1" dirty="0">
              <a:solidFill>
                <a:schemeClr val="tx1"/>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1340768"/>
          </a:xfrm>
        </p:spPr>
        <p:txBody>
          <a:bodyPr/>
          <a:lstStyle/>
          <a:p>
            <a:pPr>
              <a:buNone/>
            </a:pPr>
            <a:r>
              <a:rPr lang="it-IT" dirty="0" smtClean="0">
                <a:latin typeface="Times New Roman" pitchFamily="18" charset="0"/>
                <a:cs typeface="Times New Roman" pitchFamily="18" charset="0"/>
              </a:rPr>
              <a:t>En la </a:t>
            </a:r>
            <a:r>
              <a:rPr lang="it-IT" dirty="0" err="1" smtClean="0">
                <a:latin typeface="Times New Roman" pitchFamily="18" charset="0"/>
                <a:cs typeface="Times New Roman" pitchFamily="18" charset="0"/>
              </a:rPr>
              <a:t>mayoría</a:t>
            </a:r>
            <a:r>
              <a:rPr lang="it-IT" dirty="0" smtClean="0">
                <a:latin typeface="Times New Roman" pitchFamily="18" charset="0"/>
                <a:cs typeface="Times New Roman" pitchFamily="18" charset="0"/>
              </a:rPr>
              <a:t> de </a:t>
            </a:r>
            <a:r>
              <a:rPr lang="it-IT" dirty="0" err="1" smtClean="0">
                <a:latin typeface="Times New Roman" pitchFamily="18" charset="0"/>
                <a:cs typeface="Times New Roman" pitchFamily="18" charset="0"/>
              </a:rPr>
              <a:t>las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definiciones</a:t>
            </a:r>
            <a:r>
              <a:rPr lang="it-IT" dirty="0" smtClean="0">
                <a:latin typeface="Times New Roman" pitchFamily="18" charset="0"/>
                <a:cs typeface="Times New Roman" pitchFamily="18" charset="0"/>
              </a:rPr>
              <a:t> de </a:t>
            </a:r>
            <a:r>
              <a:rPr lang="it-IT" dirty="0" err="1" smtClean="0">
                <a:latin typeface="Times New Roman" pitchFamily="18" charset="0"/>
                <a:cs typeface="Times New Roman" pitchFamily="18" charset="0"/>
              </a:rPr>
              <a:t>este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concepto</a:t>
            </a:r>
            <a:r>
              <a:rPr lang="it-IT" dirty="0" smtClean="0">
                <a:latin typeface="Times New Roman" pitchFamily="18" charset="0"/>
                <a:cs typeface="Times New Roman" pitchFamily="18" charset="0"/>
              </a:rPr>
              <a:t> se </a:t>
            </a:r>
            <a:r>
              <a:rPr lang="it-IT" dirty="0" err="1" smtClean="0">
                <a:latin typeface="Times New Roman" pitchFamily="18" charset="0"/>
                <a:cs typeface="Times New Roman" pitchFamily="18" charset="0"/>
              </a:rPr>
              <a:t>habla</a:t>
            </a:r>
            <a:r>
              <a:rPr lang="it-IT" dirty="0" smtClean="0">
                <a:latin typeface="Times New Roman" pitchFamily="18" charset="0"/>
                <a:cs typeface="Times New Roman" pitchFamily="18" charset="0"/>
              </a:rPr>
              <a:t> de:</a:t>
            </a:r>
          </a:p>
          <a:p>
            <a:pPr>
              <a:buNone/>
            </a:pPr>
            <a:endParaRPr lang="it-IT" dirty="0" smtClean="0">
              <a:latin typeface="Times New Roman" pitchFamily="18" charset="0"/>
              <a:cs typeface="Times New Roman" pitchFamily="18" charset="0"/>
            </a:endParaRPr>
          </a:p>
        </p:txBody>
      </p:sp>
      <p:sp>
        <p:nvSpPr>
          <p:cNvPr id="5" name="CasellaDiTesto 4"/>
          <p:cNvSpPr txBox="1"/>
          <p:nvPr/>
        </p:nvSpPr>
        <p:spPr>
          <a:xfrm>
            <a:off x="0" y="1124744"/>
            <a:ext cx="5652120" cy="5693866"/>
          </a:xfrm>
          <a:prstGeom prst="rect">
            <a:avLst/>
          </a:prstGeom>
          <a:noFill/>
        </p:spPr>
        <p:txBody>
          <a:bodyPr wrap="square" rtlCol="0">
            <a:spAutoFit/>
          </a:bodyPr>
          <a:lstStyle/>
          <a:p>
            <a:pPr>
              <a:buFont typeface="Wingdings" pitchFamily="2" charset="2"/>
              <a:buChar char="ü"/>
            </a:pP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Sostenibilidad</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ecológica</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el</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desarollo</a:t>
            </a:r>
            <a:r>
              <a:rPr lang="it-IT" sz="2800" dirty="0" smtClean="0">
                <a:latin typeface="Times New Roman" pitchFamily="18" charset="0"/>
                <a:cs typeface="Times New Roman" pitchFamily="18" charset="0"/>
              </a:rPr>
              <a:t> del turismo no causa </a:t>
            </a:r>
            <a:r>
              <a:rPr lang="it-IT" sz="2800" dirty="0" err="1" smtClean="0">
                <a:latin typeface="Times New Roman" pitchFamily="18" charset="0"/>
                <a:cs typeface="Times New Roman" pitchFamily="18" charset="0"/>
              </a:rPr>
              <a:t>cambios</a:t>
            </a:r>
            <a:r>
              <a:rPr lang="it-IT" sz="2800" dirty="0" smtClean="0">
                <a:latin typeface="Times New Roman" pitchFamily="18" charset="0"/>
                <a:cs typeface="Times New Roman" pitchFamily="18" charset="0"/>
              </a:rPr>
              <a:t> en </a:t>
            </a:r>
            <a:r>
              <a:rPr lang="it-IT" sz="2800" dirty="0" err="1" smtClean="0">
                <a:latin typeface="Times New Roman" pitchFamily="18" charset="0"/>
                <a:cs typeface="Times New Roman" pitchFamily="18" charset="0"/>
              </a:rPr>
              <a:t>los</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ecosistemas</a:t>
            </a:r>
            <a:endParaRPr lang="it-IT" sz="2800" dirty="0" smtClean="0">
              <a:latin typeface="Times New Roman" pitchFamily="18" charset="0"/>
              <a:cs typeface="Times New Roman" pitchFamily="18" charset="0"/>
            </a:endParaRPr>
          </a:p>
          <a:p>
            <a:pPr>
              <a:buFont typeface="Wingdings" pitchFamily="2" charset="2"/>
              <a:buChar char="ü"/>
            </a:pP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Sostenibilidad</a:t>
            </a:r>
            <a:r>
              <a:rPr lang="it-IT" sz="2800" dirty="0" smtClean="0">
                <a:latin typeface="Times New Roman" pitchFamily="18" charset="0"/>
                <a:cs typeface="Times New Roman" pitchFamily="18" charset="0"/>
              </a:rPr>
              <a:t> social: la </a:t>
            </a:r>
            <a:r>
              <a:rPr lang="it-IT" sz="2800" dirty="0" err="1" smtClean="0">
                <a:latin typeface="Times New Roman" pitchFamily="18" charset="0"/>
                <a:cs typeface="Times New Roman" pitchFamily="18" charset="0"/>
              </a:rPr>
              <a:t>capacidad</a:t>
            </a:r>
            <a:r>
              <a:rPr lang="it-IT" sz="2800" dirty="0" smtClean="0">
                <a:latin typeface="Times New Roman" pitchFamily="18" charset="0"/>
                <a:cs typeface="Times New Roman" pitchFamily="18" charset="0"/>
              </a:rPr>
              <a:t> de una </a:t>
            </a:r>
            <a:r>
              <a:rPr lang="it-IT" sz="2800" dirty="0" err="1" smtClean="0">
                <a:latin typeface="Times New Roman" pitchFamily="18" charset="0"/>
                <a:cs typeface="Times New Roman" pitchFamily="18" charset="0"/>
              </a:rPr>
              <a:t>comunidad</a:t>
            </a:r>
            <a:r>
              <a:rPr lang="it-IT" sz="2800" dirty="0" smtClean="0">
                <a:latin typeface="Times New Roman" pitchFamily="18" charset="0"/>
                <a:cs typeface="Times New Roman" pitchFamily="18" charset="0"/>
              </a:rPr>
              <a:t> para </a:t>
            </a:r>
            <a:r>
              <a:rPr lang="it-IT" sz="2800" dirty="0" err="1" smtClean="0">
                <a:latin typeface="Times New Roman" pitchFamily="18" charset="0"/>
                <a:cs typeface="Times New Roman" pitchFamily="18" charset="0"/>
              </a:rPr>
              <a:t>absorber</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el</a:t>
            </a:r>
            <a:r>
              <a:rPr lang="it-IT" sz="2800" dirty="0" smtClean="0">
                <a:latin typeface="Times New Roman" pitchFamily="18" charset="0"/>
                <a:cs typeface="Times New Roman" pitchFamily="18" charset="0"/>
              </a:rPr>
              <a:t> turismo</a:t>
            </a:r>
          </a:p>
          <a:p>
            <a:pPr>
              <a:buFont typeface="Wingdings" pitchFamily="2" charset="2"/>
              <a:buChar char="ü"/>
            </a:pP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Sostenibilidad</a:t>
            </a:r>
            <a:r>
              <a:rPr lang="it-IT" sz="2800" dirty="0" smtClean="0">
                <a:latin typeface="Times New Roman" pitchFamily="18" charset="0"/>
                <a:cs typeface="Times New Roman" pitchFamily="18" charset="0"/>
              </a:rPr>
              <a:t> cultural: una </a:t>
            </a:r>
            <a:r>
              <a:rPr lang="it-IT" sz="2800" dirty="0" err="1" smtClean="0">
                <a:latin typeface="Times New Roman" pitchFamily="18" charset="0"/>
                <a:cs typeface="Times New Roman" pitchFamily="18" charset="0"/>
              </a:rPr>
              <a:t>comunidad</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capaz</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adoptar</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sus</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características</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culturales</a:t>
            </a:r>
            <a:r>
              <a:rPr lang="it-IT" sz="2800" dirty="0" smtClean="0">
                <a:latin typeface="Times New Roman" pitchFamily="18" charset="0"/>
                <a:cs typeface="Times New Roman" pitchFamily="18" charset="0"/>
              </a:rPr>
              <a:t> ante la cultura turista</a:t>
            </a:r>
          </a:p>
          <a:p>
            <a:pPr>
              <a:buFont typeface="Wingdings" pitchFamily="2" charset="2"/>
              <a:buChar char="ü"/>
            </a:pP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Sostenibilidad</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económica</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asegura</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el</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nivel</a:t>
            </a:r>
            <a:r>
              <a:rPr lang="it-IT" sz="2800" dirty="0" smtClean="0">
                <a:latin typeface="Times New Roman" pitchFamily="18" charset="0"/>
                <a:cs typeface="Times New Roman" pitchFamily="18" charset="0"/>
              </a:rPr>
              <a:t> de </a:t>
            </a:r>
            <a:r>
              <a:rPr lang="it-IT" sz="2800" dirty="0" err="1" smtClean="0">
                <a:latin typeface="Times New Roman" pitchFamily="18" charset="0"/>
                <a:cs typeface="Times New Roman" pitchFamily="18" charset="0"/>
              </a:rPr>
              <a:t>ganancia</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económica</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que</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requiere</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el</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sector</a:t>
            </a:r>
            <a:r>
              <a:rPr lang="it-IT" sz="2800" dirty="0" smtClean="0">
                <a:latin typeface="Times New Roman" pitchFamily="18" charset="0"/>
                <a:cs typeface="Times New Roman" pitchFamily="18" charset="0"/>
              </a:rPr>
              <a:t>.</a:t>
            </a:r>
            <a:endParaRPr lang="it-IT" sz="2800" dirty="0">
              <a:latin typeface="Times New Roman" pitchFamily="18" charset="0"/>
              <a:cs typeface="Times New Roman" pitchFamily="18" charset="0"/>
            </a:endParaRPr>
          </a:p>
        </p:txBody>
      </p:sp>
      <p:pic>
        <p:nvPicPr>
          <p:cNvPr id="6" name="Immagine 5" descr="articles-52807_imagen_portada.jpg"/>
          <p:cNvPicPr>
            <a:picLocks noChangeAspect="1"/>
          </p:cNvPicPr>
          <p:nvPr/>
        </p:nvPicPr>
        <p:blipFill>
          <a:blip r:embed="rId2" cstate="print"/>
          <a:stretch>
            <a:fillRect/>
          </a:stretch>
        </p:blipFill>
        <p:spPr>
          <a:xfrm>
            <a:off x="5436096" y="764704"/>
            <a:ext cx="3707904" cy="6093296"/>
          </a:xfrm>
          <a:prstGeom prst="rect">
            <a:avLst/>
          </a:prstGeom>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TotalTime>
  <Words>2447</Words>
  <Application>Microsoft Office PowerPoint</Application>
  <PresentationFormat>Presentazione su schermo (4:3)</PresentationFormat>
  <Paragraphs>122</Paragraphs>
  <Slides>31</Slides>
  <Notes>5</Notes>
  <HiddenSlides>0</HiddenSlides>
  <MMClips>0</MMClips>
  <ScaleCrop>false</ScaleCrop>
  <HeadingPairs>
    <vt:vector size="4" baseType="variant">
      <vt:variant>
        <vt:lpstr>Tema</vt:lpstr>
      </vt:variant>
      <vt:variant>
        <vt:i4>1</vt:i4>
      </vt:variant>
      <vt:variant>
        <vt:lpstr>Titoli diapositive</vt:lpstr>
      </vt:variant>
      <vt:variant>
        <vt:i4>31</vt:i4>
      </vt:variant>
    </vt:vector>
  </HeadingPairs>
  <TitlesOfParts>
    <vt:vector size="32" baseType="lpstr">
      <vt:lpstr>Office Theme</vt:lpstr>
      <vt:lpstr>ECOTURISMO y TURISMO SOSTENIBLE</vt:lpstr>
      <vt:lpstr>¿Que es exactamente ecoturismo? </vt:lpstr>
      <vt:lpstr>Objectivo: atender las necesidades de los viajeros y al mismo tiempo proteger las zonas para el futuro, sin olvidar las comunidades locales. </vt:lpstr>
      <vt:lpstr>Definición de turismo sustentable </vt:lpstr>
      <vt:lpstr>Diapositiva 5</vt:lpstr>
      <vt:lpstr>Cálculos de la OMT:</vt:lpstr>
      <vt:lpstr> Los ''Criterios Globales de Turismo Sustentable para Destinos'' </vt:lpstr>
      <vt:lpstr>¿Qué se entiende por “Turismo Sostenible”?</vt:lpstr>
      <vt:lpstr>Diapositiva 9</vt:lpstr>
      <vt:lpstr>Principales características del turismo sostenible</vt:lpstr>
      <vt:lpstr>Beneficios del turismo sostenible</vt:lpstr>
      <vt:lpstr>El binomio turismo - medio ambiente</vt:lpstr>
      <vt:lpstr>Turismo y educación ambiental</vt:lpstr>
      <vt:lpstr>El turismo ha sido una industria en constante evolución, modelada por factores económicos, políticos y demográficos. Hoy en día las vacaciones y los viajes se han vuelto una cosa cotidiana, básica en nuestras vidas, pero esto no era así sólo hace unas décadas.  Durante siglos, el turismo fue un fenómeno muy minoritario y centrado principalmente en Europa. Fue el auge de la aviación comercial en los años 60, lo que propició el crecimiento del turismo internacional, ya que las compañías aéreas permitieron llegar a destinos, antes difícilmente accesibles. En los últimos 20 años el crecimiento del turismo se ha disparado de forma exponencial, en parte a varios motivos como: los viajes se vuelven una norma y no una excepción. Todos aspiramos a viajar y los vemos como algo normal en nuestras vidas. El surgimiento de internet ha generado nuevos canales de comunicación y de venta de productos y servicios turísticos, directamente a los consumadores. </vt:lpstr>
      <vt:lpstr>Diapositiva 15</vt:lpstr>
      <vt:lpstr>Diapositiva 16</vt:lpstr>
      <vt:lpstr>Diapositiva 17</vt:lpstr>
      <vt:lpstr>Diapositiva 18</vt:lpstr>
      <vt:lpstr>El turismo sostenible  es aquél que engloba las actividades turísticas respetuosas con el medio natural, cultural y social; así como con los valores de la comunidad visitada.  </vt:lpstr>
      <vt:lpstr>El turismo sostenible en España</vt:lpstr>
      <vt:lpstr>Diapositiva 21</vt:lpstr>
      <vt:lpstr>Diapositiva 22</vt:lpstr>
      <vt:lpstr>Diapositiva 23</vt:lpstr>
      <vt:lpstr>2017 Año Internacional del Turismo Sostenible para el Desarrollo</vt:lpstr>
      <vt:lpstr>Diapositiva 25</vt:lpstr>
      <vt:lpstr>La OMT, pretende, siguiendo esos objetivos, impulsar cinco áreas clave: crecimiento económico sostenible; inclusión social, reducción de la pobreza y creación de empleo; eficiencia de recursos, protección medioambiental y cambio climático; valores culturales, diversidad y patrimonio; y seguridad, paz y cooperación. </vt:lpstr>
      <vt:lpstr>En una isla en la que el sector turístico representa el 32 % de nuestro PIB de forma directa y más del 70 % de forma indirecta, la intervención tiene que ser integral. Al turista le interesa la seguridad, la calidad medioambiental, las posibilidades de ocio, nuestro patrimonio histórico, la oferta cultural y de salud.</vt:lpstr>
      <vt:lpstr>Canarias, cuña del turismo sostenible</vt:lpstr>
      <vt:lpstr>Diapositiva 29</vt:lpstr>
      <vt:lpstr>Areas verdes en España</vt:lpstr>
      <vt:lpstr>Diapositiva 31</vt:lpstr>
    </vt:vector>
  </TitlesOfParts>
  <Company>a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ECOTURISMO </dc:title>
  <dc:creator>adsd s</dc:creator>
  <cp:lastModifiedBy>Win</cp:lastModifiedBy>
  <cp:revision>75</cp:revision>
  <dcterms:created xsi:type="dcterms:W3CDTF">2017-05-30T13:33:39Z</dcterms:created>
  <dcterms:modified xsi:type="dcterms:W3CDTF">2017-05-31T12:45:22Z</dcterms:modified>
</cp:coreProperties>
</file>