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3"/>
  </p:notesMasterIdLst>
  <p:sldIdLst>
    <p:sldId id="256" r:id="rId2"/>
    <p:sldId id="257" r:id="rId3"/>
    <p:sldId id="276" r:id="rId4"/>
    <p:sldId id="258" r:id="rId5"/>
    <p:sldId id="293" r:id="rId6"/>
    <p:sldId id="295" r:id="rId7"/>
    <p:sldId id="294" r:id="rId8"/>
    <p:sldId id="259" r:id="rId9"/>
    <p:sldId id="260" r:id="rId10"/>
    <p:sldId id="261" r:id="rId11"/>
    <p:sldId id="292" r:id="rId12"/>
    <p:sldId id="284" r:id="rId13"/>
    <p:sldId id="277" r:id="rId14"/>
    <p:sldId id="285" r:id="rId15"/>
    <p:sldId id="278" r:id="rId16"/>
    <p:sldId id="286" r:id="rId17"/>
    <p:sldId id="279" r:id="rId18"/>
    <p:sldId id="287" r:id="rId19"/>
    <p:sldId id="280" r:id="rId20"/>
    <p:sldId id="288" r:id="rId21"/>
    <p:sldId id="281" r:id="rId22"/>
    <p:sldId id="289" r:id="rId23"/>
    <p:sldId id="282" r:id="rId24"/>
    <p:sldId id="290" r:id="rId25"/>
    <p:sldId id="283" r:id="rId26"/>
    <p:sldId id="291" r:id="rId27"/>
    <p:sldId id="262" r:id="rId28"/>
    <p:sldId id="263" r:id="rId29"/>
    <p:sldId id="264" r:id="rId30"/>
    <p:sldId id="265" r:id="rId31"/>
    <p:sldId id="266" r:id="rId32"/>
    <p:sldId id="296" r:id="rId33"/>
    <p:sldId id="267" r:id="rId34"/>
    <p:sldId id="268" r:id="rId35"/>
    <p:sldId id="269" r:id="rId36"/>
    <p:sldId id="270" r:id="rId37"/>
    <p:sldId id="271" r:id="rId38"/>
    <p:sldId id="272" r:id="rId39"/>
    <p:sldId id="273" r:id="rId40"/>
    <p:sldId id="274" r:id="rId41"/>
    <p:sldId id="275" r:id="rId4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4" roundtripDataSignature="AMtx7mjqZeD0Vz80Q3hGq0oUIlH0VM60+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97688C4-6287-41DF-BA90-FDECE11D3708}">
  <a:tblStyle styleId="{897688C4-6287-41DF-BA90-FDECE11D3708}"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 styleId="{19479C71-2C93-4529-A177-49D48E78B2C8}"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249" autoAdjust="0"/>
  </p:normalViewPr>
  <p:slideViewPr>
    <p:cSldViewPr snapToGrid="0">
      <p:cViewPr varScale="1">
        <p:scale>
          <a:sx n="90" d="100"/>
          <a:sy n="90" d="100"/>
        </p:scale>
        <p:origin x="816" y="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customschemas.google.com/relationships/presentationmetadata" Target="meta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12decbaafc8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12decbaafc8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12decbaafc8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12decbaafc8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465313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12decbaafc8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12decbaafc8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185750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12decbaafc8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12decbaafc8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509144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12decbaafc8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12decbaafc8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644717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12decbaafc8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12decbaafc8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409579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12decbaafc8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12decbaafc8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382799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12decbaafc8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12decbaafc8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480135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12decbaafc8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12decbaafc8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22927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12decbaafc8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12decbaafc8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511432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9" name="Google Shape;59;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12decbaafc8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12decbaafc8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172640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12decbaafc8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12decbaafc8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629893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12decbaafc8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12decbaafc8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494460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12decbaafc8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12decbaafc8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696971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12decbaafc8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12decbaafc8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56058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12decbaafc8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12decbaafc8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131630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12decbaafc8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12decbaafc8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703142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12decbaafc8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12decbaafc8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7" name="Google Shape;97;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12decbaafc8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3" name="Google Shape;103;g12decbaafc8_0_2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5" name="Google Shape;65;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9103451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12decbaafc8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9" name="Google Shape;109;g12decbaafc8_0_3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12decbaafc8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5" name="Google Shape;115;g12decbaafc8_0_4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12decbaafc8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5" name="Google Shape;115;g12decbaafc8_0_4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19756609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1" name="Google Shape;121;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7" name="Google Shape;127;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3" name="Google Shape;133;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9" name="Google Shape;139;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5" name="Google Shape;145;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1" name="Google Shape;151;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7" name="Google Shape;157;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5" name="Google Shape;65;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3" name="Google Shape;163;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9" name="Google Shape;169;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5" name="Google Shape;65;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9404902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5" name="Google Shape;65;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8886249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5" name="Google Shape;65;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4865382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12decbaafc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12decbaafc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12decbaafc8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12decbaafc8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15"/>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15"/>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1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24"/>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24"/>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2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2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3"/>
        <p:cNvGrpSpPr/>
        <p:nvPr/>
      </p:nvGrpSpPr>
      <p:grpSpPr>
        <a:xfrm>
          <a:off x="0" y="0"/>
          <a:ext cx="0" cy="0"/>
          <a:chOff x="0" y="0"/>
          <a:chExt cx="0" cy="0"/>
        </a:xfrm>
      </p:grpSpPr>
      <p:sp>
        <p:nvSpPr>
          <p:cNvPr id="14" name="Google Shape;14;p1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16"/>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6" name="Google Shape;16;p1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17"/>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9" name="Google Shape;19;p1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1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18"/>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18"/>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1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1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1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20"/>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20"/>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2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21"/>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2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22"/>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22"/>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22"/>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22"/>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2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23"/>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2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4"/>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mailto:gluca.diflumeri@gmail.com" TargetMode="External"/><Relationship Id="rId13" Type="http://schemas.openxmlformats.org/officeDocument/2006/relationships/hyperlink" Target="mailto:toffoli@linkroma.it" TargetMode="External"/><Relationship Id="rId3" Type="http://schemas.openxmlformats.org/officeDocument/2006/relationships/hyperlink" Target="mailto:adacctorres@gmail.com" TargetMode="External"/><Relationship Id="rId7" Type="http://schemas.openxmlformats.org/officeDocument/2006/relationships/hyperlink" Target="mailto:gianluca.diflumeri@brainsigns.com" TargetMode="External"/><Relationship Id="rId12" Type="http://schemas.openxmlformats.org/officeDocument/2006/relationships/hyperlink" Target="mailto:stefano.lariccia@uniroma1.it"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claudia.messina@uam.es" TargetMode="External"/><Relationship Id="rId11" Type="http://schemas.openxmlformats.org/officeDocument/2006/relationships/hyperlink" Target="mailto:nicolina.sciaraffa@brainsigns.com" TargetMode="External"/><Relationship Id="rId5" Type="http://schemas.openxmlformats.org/officeDocument/2006/relationships/hyperlink" Target="mailto:azucena.penas@uam.es" TargetMode="External"/><Relationship Id="rId10" Type="http://schemas.openxmlformats.org/officeDocument/2006/relationships/hyperlink" Target="mailto:jc.marktg@cbs.dk" TargetMode="External"/><Relationship Id="rId4" Type="http://schemas.openxmlformats.org/officeDocument/2006/relationships/hyperlink" Target="mailto:dim.pantazatos@gmail.com" TargetMode="External"/><Relationship Id="rId9" Type="http://schemas.openxmlformats.org/officeDocument/2006/relationships/hyperlink" Target="mailto:isabel.solana@eduticuam.es"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5200"/>
              <a:buNone/>
            </a:pPr>
            <a:r>
              <a:rPr lang="en"/>
              <a:t>WE-COLLAB PR2</a:t>
            </a:r>
            <a:endParaRPr/>
          </a:p>
        </p:txBody>
      </p:sp>
      <p:sp>
        <p:nvSpPr>
          <p:cNvPr id="55" name="Google Shape;55;p1"/>
          <p:cNvSpPr txBox="1">
            <a:spLocks noGrp="1"/>
          </p:cNvSpPr>
          <p:nvPr>
            <p:ph type="subTitle" idx="1"/>
          </p:nvPr>
        </p:nvSpPr>
        <p:spPr>
          <a:xfrm>
            <a:off x="311700" y="2834125"/>
            <a:ext cx="8316300" cy="20526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2800"/>
              <a:buNone/>
            </a:pPr>
            <a:r>
              <a:rPr lang="en" b="1" dirty="0"/>
              <a:t>3. Restricted Meeting, again on: </a:t>
            </a:r>
          </a:p>
          <a:p>
            <a:pPr marL="0" lvl="0" indent="0" algn="ctr" rtl="0">
              <a:lnSpc>
                <a:spcPct val="100000"/>
              </a:lnSpc>
              <a:spcBef>
                <a:spcPts val="0"/>
              </a:spcBef>
              <a:spcAft>
                <a:spcPts val="0"/>
              </a:spcAft>
              <a:buSzPts val="2800"/>
              <a:buNone/>
            </a:pPr>
            <a:r>
              <a:rPr lang="en" b="1" dirty="0"/>
              <a:t>Learning Material Selection: </a:t>
            </a:r>
            <a:endParaRPr b="1" dirty="0"/>
          </a:p>
          <a:p>
            <a:pPr marL="0" lvl="0" indent="0" algn="ctr" rtl="0">
              <a:lnSpc>
                <a:spcPct val="100000"/>
              </a:lnSpc>
              <a:spcBef>
                <a:spcPts val="0"/>
              </a:spcBef>
              <a:spcAft>
                <a:spcPts val="0"/>
              </a:spcAft>
              <a:buSzPts val="2800"/>
              <a:buNone/>
            </a:pPr>
            <a:r>
              <a:rPr lang="en" b="1" dirty="0"/>
              <a:t>criteria, commons goals, time-table </a:t>
            </a:r>
            <a:endParaRPr b="1" dirty="0"/>
          </a:p>
          <a:p>
            <a:pPr marL="0" lvl="0" indent="0" algn="ctr" rtl="0">
              <a:lnSpc>
                <a:spcPct val="100000"/>
              </a:lnSpc>
              <a:spcBef>
                <a:spcPts val="0"/>
              </a:spcBef>
              <a:spcAft>
                <a:spcPts val="0"/>
              </a:spcAft>
              <a:buSzPts val="2800"/>
              <a:buNone/>
            </a:pPr>
            <a:r>
              <a:rPr lang="en" sz="2400" dirty="0"/>
              <a:t>Online meeting of June 2022 (following May 2022)</a:t>
            </a:r>
            <a:endParaRPr sz="2400" dirty="0"/>
          </a:p>
          <a:p>
            <a:pPr marL="0" lvl="0" indent="0" algn="ctr" rtl="0">
              <a:lnSpc>
                <a:spcPct val="100000"/>
              </a:lnSpc>
              <a:spcBef>
                <a:spcPts val="0"/>
              </a:spcBef>
              <a:spcAft>
                <a:spcPts val="0"/>
              </a:spcAft>
              <a:buSzPts val="2800"/>
              <a:buNone/>
            </a:pPr>
            <a:r>
              <a:rPr lang="en" sz="2400" dirty="0"/>
              <a:t>Sapienza University of Rome</a:t>
            </a:r>
            <a:endParaRPr sz="2400" dirty="0"/>
          </a:p>
        </p:txBody>
      </p:sp>
      <p:graphicFrame>
        <p:nvGraphicFramePr>
          <p:cNvPr id="56" name="Google Shape;56;p1"/>
          <p:cNvGraphicFramePr/>
          <p:nvPr/>
        </p:nvGraphicFramePr>
        <p:xfrm>
          <a:off x="420624" y="984575"/>
          <a:ext cx="8316225" cy="450560"/>
        </p:xfrm>
        <a:graphic>
          <a:graphicData uri="http://schemas.openxmlformats.org/drawingml/2006/table">
            <a:tbl>
              <a:tblPr>
                <a:noFill/>
                <a:tableStyleId>{897688C4-6287-41DF-BA90-FDECE11D3708}</a:tableStyleId>
              </a:tblPr>
              <a:tblGrid>
                <a:gridCol w="1408075">
                  <a:extLst>
                    <a:ext uri="{9D8B030D-6E8A-4147-A177-3AD203B41FA5}">
                      <a16:colId xmlns:a16="http://schemas.microsoft.com/office/drawing/2014/main" val="20000"/>
                    </a:ext>
                  </a:extLst>
                </a:gridCol>
                <a:gridCol w="1918375">
                  <a:extLst>
                    <a:ext uri="{9D8B030D-6E8A-4147-A177-3AD203B41FA5}">
                      <a16:colId xmlns:a16="http://schemas.microsoft.com/office/drawing/2014/main" val="20001"/>
                    </a:ext>
                  </a:extLst>
                </a:gridCol>
                <a:gridCol w="1663250">
                  <a:extLst>
                    <a:ext uri="{9D8B030D-6E8A-4147-A177-3AD203B41FA5}">
                      <a16:colId xmlns:a16="http://schemas.microsoft.com/office/drawing/2014/main" val="20002"/>
                    </a:ext>
                  </a:extLst>
                </a:gridCol>
                <a:gridCol w="1717000">
                  <a:extLst>
                    <a:ext uri="{9D8B030D-6E8A-4147-A177-3AD203B41FA5}">
                      <a16:colId xmlns:a16="http://schemas.microsoft.com/office/drawing/2014/main" val="20003"/>
                    </a:ext>
                  </a:extLst>
                </a:gridCol>
                <a:gridCol w="1609525">
                  <a:extLst>
                    <a:ext uri="{9D8B030D-6E8A-4147-A177-3AD203B41FA5}">
                      <a16:colId xmlns:a16="http://schemas.microsoft.com/office/drawing/2014/main" val="20004"/>
                    </a:ext>
                  </a:extLst>
                </a:gridCol>
              </a:tblGrid>
              <a:tr h="210850">
                <a:tc>
                  <a:txBody>
                    <a:bodyPr/>
                    <a:lstStyle/>
                    <a:p>
                      <a:pPr marL="0" marR="0" lvl="0" indent="0" algn="ctr" rtl="0">
                        <a:lnSpc>
                          <a:spcPct val="100000"/>
                        </a:lnSpc>
                        <a:spcBef>
                          <a:spcPts val="0"/>
                        </a:spcBef>
                        <a:spcAft>
                          <a:spcPts val="0"/>
                        </a:spcAft>
                        <a:buClr>
                          <a:schemeClr val="dk1"/>
                        </a:buClr>
                        <a:buSzPts val="1100"/>
                        <a:buFont typeface="Arial"/>
                        <a:buNone/>
                      </a:pPr>
                      <a:r>
                        <a:rPr lang="en" sz="1400" u="none" strike="noStrike" cap="none">
                          <a:solidFill>
                            <a:srgbClr val="A61C00"/>
                          </a:solidFill>
                          <a:highlight>
                            <a:srgbClr val="A61C00"/>
                          </a:highlight>
                        </a:rPr>
                        <a:t>XXXXXXXXX</a:t>
                      </a:r>
                      <a:endParaRPr sz="1400" u="none" strike="noStrike" cap="none">
                        <a:solidFill>
                          <a:srgbClr val="FF9900"/>
                        </a:solidFill>
                        <a:highlight>
                          <a:srgbClr val="FF9900"/>
                        </a:highlight>
                      </a:endParaRPr>
                    </a:p>
                  </a:txBody>
                  <a:tcPr marL="0" marR="0" marT="0" marB="0"/>
                </a:tc>
                <a:tc>
                  <a:txBody>
                    <a:bodyPr/>
                    <a:lstStyle/>
                    <a:p>
                      <a:pPr marL="0" marR="0" lvl="0" indent="0" algn="ctr" rtl="0">
                        <a:lnSpc>
                          <a:spcPct val="100000"/>
                        </a:lnSpc>
                        <a:spcBef>
                          <a:spcPts val="0"/>
                        </a:spcBef>
                        <a:spcAft>
                          <a:spcPts val="0"/>
                        </a:spcAft>
                        <a:buClr>
                          <a:schemeClr val="dk1"/>
                        </a:buClr>
                        <a:buSzPts val="1100"/>
                        <a:buFont typeface="Arial"/>
                        <a:buNone/>
                      </a:pPr>
                      <a:r>
                        <a:rPr lang="en" sz="1400" u="none" strike="noStrike" cap="none">
                          <a:solidFill>
                            <a:srgbClr val="FF9900"/>
                          </a:solidFill>
                          <a:highlight>
                            <a:srgbClr val="FF9900"/>
                          </a:highlight>
                        </a:rPr>
                        <a:t>XXXXXXXXXX</a:t>
                      </a:r>
                      <a:endParaRPr sz="1400" u="none" strike="noStrike" cap="none">
                        <a:solidFill>
                          <a:srgbClr val="A61C00"/>
                        </a:solidFill>
                        <a:highlight>
                          <a:srgbClr val="A61C00"/>
                        </a:highlight>
                      </a:endParaRPr>
                    </a:p>
                  </a:txBody>
                  <a:tcPr marL="0" marR="0" marT="0" marB="0"/>
                </a:tc>
                <a:tc>
                  <a:txBody>
                    <a:bodyPr/>
                    <a:lstStyle/>
                    <a:p>
                      <a:pPr marL="0" marR="0" lvl="0" indent="0" algn="ctr" rtl="0">
                        <a:lnSpc>
                          <a:spcPct val="100000"/>
                        </a:lnSpc>
                        <a:spcBef>
                          <a:spcPts val="0"/>
                        </a:spcBef>
                        <a:spcAft>
                          <a:spcPts val="0"/>
                        </a:spcAft>
                        <a:buClr>
                          <a:schemeClr val="dk1"/>
                        </a:buClr>
                        <a:buSzPts val="1100"/>
                        <a:buFont typeface="Arial"/>
                        <a:buNone/>
                      </a:pPr>
                      <a:r>
                        <a:rPr lang="en" sz="1400" u="none" strike="noStrike" cap="none">
                          <a:solidFill>
                            <a:srgbClr val="9900FF"/>
                          </a:solidFill>
                          <a:highlight>
                            <a:srgbClr val="9900FF"/>
                          </a:highlight>
                        </a:rPr>
                        <a:t>XXXXXXXXX</a:t>
                      </a:r>
                      <a:endParaRPr sz="1400" u="none" strike="noStrike" cap="none">
                        <a:solidFill>
                          <a:srgbClr val="38761D"/>
                        </a:solidFill>
                        <a:highlight>
                          <a:srgbClr val="38761D"/>
                        </a:highlight>
                      </a:endParaRPr>
                    </a:p>
                  </a:txBody>
                  <a:tcPr marL="0" marR="0" marT="0" marB="0"/>
                </a:tc>
                <a:tc>
                  <a:txBody>
                    <a:bodyPr/>
                    <a:lstStyle/>
                    <a:p>
                      <a:pPr marL="0" marR="0" lvl="0" indent="0" algn="ctr" rtl="0">
                        <a:lnSpc>
                          <a:spcPct val="100000"/>
                        </a:lnSpc>
                        <a:spcBef>
                          <a:spcPts val="0"/>
                        </a:spcBef>
                        <a:spcAft>
                          <a:spcPts val="0"/>
                        </a:spcAft>
                        <a:buClr>
                          <a:schemeClr val="dk1"/>
                        </a:buClr>
                        <a:buSzPts val="1100"/>
                        <a:buFont typeface="Arial"/>
                        <a:buNone/>
                      </a:pPr>
                      <a:r>
                        <a:rPr lang="en" sz="1400" u="none" strike="noStrike" cap="none">
                          <a:solidFill>
                            <a:srgbClr val="38761D"/>
                          </a:solidFill>
                          <a:highlight>
                            <a:srgbClr val="38761D"/>
                          </a:highlight>
                        </a:rPr>
                        <a:t>XXXXXXXXX</a:t>
                      </a:r>
                      <a:endParaRPr sz="1400" u="none" strike="noStrike" cap="none">
                        <a:solidFill>
                          <a:srgbClr val="FF0000"/>
                        </a:solidFill>
                        <a:highlight>
                          <a:srgbClr val="FF0000"/>
                        </a:highlight>
                      </a:endParaRPr>
                    </a:p>
                  </a:txBody>
                  <a:tcPr marL="0" marR="0" marT="0" marB="0"/>
                </a:tc>
                <a:tc>
                  <a:txBody>
                    <a:bodyPr/>
                    <a:lstStyle/>
                    <a:p>
                      <a:pPr marL="0" marR="0" lvl="0" indent="0" algn="ctr" rtl="0">
                        <a:lnSpc>
                          <a:spcPct val="100000"/>
                        </a:lnSpc>
                        <a:spcBef>
                          <a:spcPts val="0"/>
                        </a:spcBef>
                        <a:spcAft>
                          <a:spcPts val="0"/>
                        </a:spcAft>
                        <a:buClr>
                          <a:schemeClr val="dk1"/>
                        </a:buClr>
                        <a:buSzPts val="1100"/>
                        <a:buFont typeface="Arial"/>
                        <a:buNone/>
                      </a:pPr>
                      <a:r>
                        <a:rPr lang="en" sz="1400" u="none" strike="noStrike" cap="none">
                          <a:solidFill>
                            <a:srgbClr val="FF0000"/>
                          </a:solidFill>
                          <a:highlight>
                            <a:srgbClr val="FF0000"/>
                          </a:highlight>
                        </a:rPr>
                        <a:t>XXXXXXXXX</a:t>
                      </a:r>
                      <a:endParaRPr sz="1400" u="none" strike="noStrike" cap="none">
                        <a:solidFill>
                          <a:srgbClr val="9900FF"/>
                        </a:solidFill>
                        <a:highlight>
                          <a:srgbClr val="9900FF"/>
                        </a:highlight>
                      </a:endParaRPr>
                    </a:p>
                  </a:txBody>
                  <a:tcPr marL="0" marR="0" marT="0" marB="0"/>
                </a:tc>
                <a:extLst>
                  <a:ext uri="{0D108BD9-81ED-4DB2-BD59-A6C34878D82A}">
                    <a16:rowId xmlns:a16="http://schemas.microsoft.com/office/drawing/2014/main" val="10000"/>
                  </a:ext>
                </a:extLst>
              </a:tr>
              <a:tr h="237200">
                <a:tc>
                  <a:txBody>
                    <a:bodyPr/>
                    <a:lstStyle/>
                    <a:p>
                      <a:pPr marL="0" marR="0" lvl="0" indent="0" algn="ctr" rtl="0">
                        <a:lnSpc>
                          <a:spcPct val="100000"/>
                        </a:lnSpc>
                        <a:spcBef>
                          <a:spcPts val="0"/>
                        </a:spcBef>
                        <a:spcAft>
                          <a:spcPts val="0"/>
                        </a:spcAft>
                        <a:buClr>
                          <a:schemeClr val="dk1"/>
                        </a:buClr>
                        <a:buSzPts val="1100"/>
                        <a:buFont typeface="Arial"/>
                        <a:buNone/>
                      </a:pPr>
                      <a:r>
                        <a:rPr lang="en" sz="1400" u="none" strike="noStrike" cap="none">
                          <a:solidFill>
                            <a:srgbClr val="A61C00"/>
                          </a:solidFill>
                          <a:highlight>
                            <a:srgbClr val="A61C00"/>
                          </a:highlight>
                        </a:rPr>
                        <a:t>XXXXXXXXX</a:t>
                      </a:r>
                      <a:endParaRPr sz="1400" u="none" strike="noStrike" cap="none">
                        <a:solidFill>
                          <a:srgbClr val="FF9900"/>
                        </a:solidFill>
                        <a:highlight>
                          <a:srgbClr val="FF9900"/>
                        </a:highlight>
                      </a:endParaRPr>
                    </a:p>
                  </a:txBody>
                  <a:tcPr marL="0" marR="0" marT="0" marB="0"/>
                </a:tc>
                <a:tc>
                  <a:txBody>
                    <a:bodyPr/>
                    <a:lstStyle/>
                    <a:p>
                      <a:pPr marL="0" marR="0" lvl="0" indent="0" algn="ctr" rtl="0">
                        <a:lnSpc>
                          <a:spcPct val="100000"/>
                        </a:lnSpc>
                        <a:spcBef>
                          <a:spcPts val="0"/>
                        </a:spcBef>
                        <a:spcAft>
                          <a:spcPts val="0"/>
                        </a:spcAft>
                        <a:buClr>
                          <a:schemeClr val="dk1"/>
                        </a:buClr>
                        <a:buSzPts val="1100"/>
                        <a:buFont typeface="Arial"/>
                        <a:buNone/>
                      </a:pPr>
                      <a:r>
                        <a:rPr lang="en" sz="1400" u="none" strike="noStrike" cap="none">
                          <a:solidFill>
                            <a:srgbClr val="FF9900"/>
                          </a:solidFill>
                          <a:highlight>
                            <a:srgbClr val="FF9900"/>
                          </a:highlight>
                        </a:rPr>
                        <a:t>XXXXXXXXXX</a:t>
                      </a:r>
                      <a:endParaRPr sz="1400" u="none" strike="noStrike" cap="none">
                        <a:solidFill>
                          <a:srgbClr val="A61C00"/>
                        </a:solidFill>
                        <a:highlight>
                          <a:srgbClr val="A61C00"/>
                        </a:highlight>
                      </a:endParaRPr>
                    </a:p>
                  </a:txBody>
                  <a:tcPr marL="0" marR="0" marT="0" marB="0"/>
                </a:tc>
                <a:tc>
                  <a:txBody>
                    <a:bodyPr/>
                    <a:lstStyle/>
                    <a:p>
                      <a:pPr marL="0" marR="0" lvl="0" indent="0" algn="ctr" rtl="0">
                        <a:lnSpc>
                          <a:spcPct val="100000"/>
                        </a:lnSpc>
                        <a:spcBef>
                          <a:spcPts val="0"/>
                        </a:spcBef>
                        <a:spcAft>
                          <a:spcPts val="0"/>
                        </a:spcAft>
                        <a:buClr>
                          <a:schemeClr val="dk1"/>
                        </a:buClr>
                        <a:buSzPts val="1100"/>
                        <a:buFont typeface="Arial"/>
                        <a:buNone/>
                      </a:pPr>
                      <a:r>
                        <a:rPr lang="en" sz="1400" u="none" strike="noStrike" cap="none">
                          <a:solidFill>
                            <a:srgbClr val="9900FF"/>
                          </a:solidFill>
                          <a:highlight>
                            <a:srgbClr val="9900FF"/>
                          </a:highlight>
                        </a:rPr>
                        <a:t>XXXXXXXXX</a:t>
                      </a:r>
                      <a:endParaRPr sz="1400" u="none" strike="noStrike" cap="none">
                        <a:solidFill>
                          <a:srgbClr val="38761D"/>
                        </a:solidFill>
                        <a:highlight>
                          <a:srgbClr val="38761D"/>
                        </a:highlight>
                      </a:endParaRPr>
                    </a:p>
                  </a:txBody>
                  <a:tcPr marL="0" marR="0" marT="0" marB="0"/>
                </a:tc>
                <a:tc>
                  <a:txBody>
                    <a:bodyPr/>
                    <a:lstStyle/>
                    <a:p>
                      <a:pPr marL="0" marR="0" lvl="0" indent="0" algn="ctr" rtl="0">
                        <a:lnSpc>
                          <a:spcPct val="100000"/>
                        </a:lnSpc>
                        <a:spcBef>
                          <a:spcPts val="0"/>
                        </a:spcBef>
                        <a:spcAft>
                          <a:spcPts val="0"/>
                        </a:spcAft>
                        <a:buClr>
                          <a:schemeClr val="dk1"/>
                        </a:buClr>
                        <a:buSzPts val="1100"/>
                        <a:buFont typeface="Arial"/>
                        <a:buNone/>
                      </a:pPr>
                      <a:r>
                        <a:rPr lang="en" sz="1400" u="none" strike="noStrike" cap="none">
                          <a:solidFill>
                            <a:srgbClr val="38761D"/>
                          </a:solidFill>
                          <a:highlight>
                            <a:srgbClr val="38761D"/>
                          </a:highlight>
                        </a:rPr>
                        <a:t>XXXXXXXXX</a:t>
                      </a:r>
                      <a:endParaRPr sz="1400" u="none" strike="noStrike" cap="none">
                        <a:solidFill>
                          <a:srgbClr val="FF0000"/>
                        </a:solidFill>
                        <a:highlight>
                          <a:srgbClr val="FF0000"/>
                        </a:highlight>
                      </a:endParaRPr>
                    </a:p>
                  </a:txBody>
                  <a:tcPr marL="0" marR="0" marT="0" marB="0"/>
                </a:tc>
                <a:tc>
                  <a:txBody>
                    <a:bodyPr/>
                    <a:lstStyle/>
                    <a:p>
                      <a:pPr marL="0" marR="0" lvl="0" indent="0" algn="ctr" rtl="0">
                        <a:lnSpc>
                          <a:spcPct val="100000"/>
                        </a:lnSpc>
                        <a:spcBef>
                          <a:spcPts val="0"/>
                        </a:spcBef>
                        <a:spcAft>
                          <a:spcPts val="0"/>
                        </a:spcAft>
                        <a:buClr>
                          <a:schemeClr val="dk1"/>
                        </a:buClr>
                        <a:buSzPts val="1100"/>
                        <a:buFont typeface="Arial"/>
                        <a:buNone/>
                      </a:pPr>
                      <a:r>
                        <a:rPr lang="en" sz="1400" u="none" strike="noStrike" cap="none">
                          <a:solidFill>
                            <a:srgbClr val="FF0000"/>
                          </a:solidFill>
                          <a:highlight>
                            <a:srgbClr val="FF0000"/>
                          </a:highlight>
                        </a:rPr>
                        <a:t>XXXXXXXXX</a:t>
                      </a:r>
                      <a:endParaRPr sz="1400" u="none" strike="noStrike" cap="none">
                        <a:solidFill>
                          <a:srgbClr val="9900FF"/>
                        </a:solidFill>
                        <a:highlight>
                          <a:srgbClr val="9900FF"/>
                        </a:highlight>
                      </a:endParaRPr>
                    </a:p>
                  </a:txBody>
                  <a:tcPr marL="0" marR="0" marT="0" marB="0"/>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g12decbaafc8_0_11"/>
          <p:cNvSpPr txBox="1">
            <a:spLocks noGrp="1"/>
          </p:cNvSpPr>
          <p:nvPr>
            <p:ph type="title"/>
          </p:nvPr>
        </p:nvSpPr>
        <p:spPr>
          <a:xfrm>
            <a:off x="311700" y="187450"/>
            <a:ext cx="8520600" cy="951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dirty="0"/>
              <a:t>[WC PR2] </a:t>
            </a:r>
            <a:r>
              <a:rPr lang="en-US" sz="1800" dirty="0">
                <a:solidFill>
                  <a:srgbClr val="FF0000"/>
                </a:solidFill>
              </a:rPr>
              <a:t>Courses, Subject Matters, Languages</a:t>
            </a:r>
            <a:r>
              <a:rPr lang="en-US" sz="1800" dirty="0"/>
              <a:t> A Model to collect </a:t>
            </a:r>
            <a:r>
              <a:rPr lang="en-US" sz="1800" dirty="0" err="1"/>
              <a:t>criterias</a:t>
            </a:r>
            <a:r>
              <a:rPr lang="en-US" sz="1800" dirty="0"/>
              <a:t> (0a) </a:t>
            </a:r>
          </a:p>
        </p:txBody>
      </p:sp>
      <p:sp>
        <p:nvSpPr>
          <p:cNvPr id="86" name="Google Shape;86;g12decbaafc8_0_11"/>
          <p:cNvSpPr txBox="1">
            <a:spLocks noGrp="1"/>
          </p:cNvSpPr>
          <p:nvPr>
            <p:ph type="body" idx="1"/>
          </p:nvPr>
        </p:nvSpPr>
        <p:spPr>
          <a:xfrm>
            <a:off x="154387" y="663250"/>
            <a:ext cx="8520600" cy="658852"/>
          </a:xfrm>
          <a:prstGeom prst="rect">
            <a:avLst/>
          </a:prstGeom>
        </p:spPr>
        <p:txBody>
          <a:bodyPr spcFirstLastPara="1" wrap="square" lIns="91425" tIns="91425" rIns="91425" bIns="91425" anchor="t" anchorCtr="0">
            <a:noAutofit/>
          </a:bodyPr>
          <a:lstStyle/>
          <a:p>
            <a:pPr marL="0" indent="0">
              <a:buClr>
                <a:schemeClr val="dk1"/>
              </a:buClr>
              <a:buSzPts val="1300"/>
              <a:buNone/>
            </a:pPr>
            <a:r>
              <a:rPr lang="en" sz="1400" b="1" dirty="0">
                <a:solidFill>
                  <a:schemeClr val="dk1"/>
                </a:solidFill>
                <a:highlight>
                  <a:srgbClr val="FFFFFF"/>
                </a:highlight>
              </a:rPr>
              <a:t>This schema should help and advice our partners to define and harmonize their pilots activity criteria : we take as an example the picture of the situation in UROMA</a:t>
            </a:r>
            <a:endParaRPr lang="en" sz="1400" dirty="0">
              <a:solidFill>
                <a:schemeClr val="dk1"/>
              </a:solidFill>
              <a:highlight>
                <a:srgbClr val="FFFFFF"/>
              </a:highlight>
            </a:endParaRPr>
          </a:p>
        </p:txBody>
      </p:sp>
      <p:graphicFrame>
        <p:nvGraphicFramePr>
          <p:cNvPr id="87" name="Google Shape;87;g12decbaafc8_0_11"/>
          <p:cNvGraphicFramePr/>
          <p:nvPr>
            <p:extLst>
              <p:ext uri="{D42A27DB-BD31-4B8C-83A1-F6EECF244321}">
                <p14:modId xmlns:p14="http://schemas.microsoft.com/office/powerpoint/2010/main" val="3759366576"/>
              </p:ext>
            </p:extLst>
          </p:nvPr>
        </p:nvGraphicFramePr>
        <p:xfrm>
          <a:off x="154387" y="1322102"/>
          <a:ext cx="8835225" cy="3916620"/>
        </p:xfrm>
        <a:graphic>
          <a:graphicData uri="http://schemas.openxmlformats.org/drawingml/2006/table">
            <a:tbl>
              <a:tblPr>
                <a:noFill/>
                <a:tableStyleId>{19479C71-2C93-4529-A177-49D48E78B2C8}</a:tableStyleId>
              </a:tblPr>
              <a:tblGrid>
                <a:gridCol w="3985325">
                  <a:extLst>
                    <a:ext uri="{9D8B030D-6E8A-4147-A177-3AD203B41FA5}">
                      <a16:colId xmlns:a16="http://schemas.microsoft.com/office/drawing/2014/main" val="20000"/>
                    </a:ext>
                  </a:extLst>
                </a:gridCol>
                <a:gridCol w="2498800">
                  <a:extLst>
                    <a:ext uri="{9D8B030D-6E8A-4147-A177-3AD203B41FA5}">
                      <a16:colId xmlns:a16="http://schemas.microsoft.com/office/drawing/2014/main" val="20001"/>
                    </a:ext>
                  </a:extLst>
                </a:gridCol>
                <a:gridCol w="2351100">
                  <a:extLst>
                    <a:ext uri="{9D8B030D-6E8A-4147-A177-3AD203B41FA5}">
                      <a16:colId xmlns:a16="http://schemas.microsoft.com/office/drawing/2014/main" val="20002"/>
                    </a:ext>
                  </a:extLst>
                </a:gridCol>
              </a:tblGrid>
              <a:tr h="0">
                <a:tc>
                  <a:txBody>
                    <a:bodyPr/>
                    <a:lstStyle/>
                    <a:p>
                      <a:pPr marL="0" lvl="0" indent="0" algn="l" rtl="0">
                        <a:lnSpc>
                          <a:spcPct val="115000"/>
                        </a:lnSpc>
                        <a:spcBef>
                          <a:spcPts val="1000"/>
                        </a:spcBef>
                        <a:spcAft>
                          <a:spcPts val="0"/>
                        </a:spcAft>
                        <a:buNone/>
                      </a:pPr>
                      <a:r>
                        <a:rPr lang="en" sz="1300" dirty="0">
                          <a:solidFill>
                            <a:schemeClr val="dk1"/>
                          </a:solidFill>
                          <a:highlight>
                            <a:srgbClr val="FFFFFF"/>
                          </a:highlight>
                        </a:rPr>
                        <a:t>Courses and subject adviced / selected or preferred</a:t>
                      </a:r>
                      <a:endParaRPr sz="1300" dirty="0">
                        <a:solidFill>
                          <a:schemeClr val="dk1"/>
                        </a:solidFill>
                        <a:highlight>
                          <a:srgbClr val="FFFFFF"/>
                        </a:highlight>
                      </a:endParaRPr>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dirty="0">
                          <a:solidFill>
                            <a:schemeClr val="dk1"/>
                          </a:solidFill>
                        </a:rPr>
                        <a:t># Teachers / # Students</a:t>
                      </a:r>
                      <a:endParaRPr dirty="0"/>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dirty="0">
                          <a:solidFill>
                            <a:schemeClr val="dk1"/>
                          </a:solidFill>
                        </a:rPr>
                        <a:t>Types of Didactic Materials / Approaches Methodology</a:t>
                      </a:r>
                      <a:endParaRPr dirty="0"/>
                    </a:p>
                  </a:txBody>
                  <a:tcPr marL="91425" marR="91425" marT="91425" marB="91425"/>
                </a:tc>
                <a:extLst>
                  <a:ext uri="{0D108BD9-81ED-4DB2-BD59-A6C34878D82A}">
                    <a16:rowId xmlns:a16="http://schemas.microsoft.com/office/drawing/2014/main" val="10000"/>
                  </a:ext>
                </a:extLst>
              </a:tr>
              <a:tr h="3218991">
                <a:tc>
                  <a:txBody>
                    <a:bodyPr/>
                    <a:lstStyle/>
                    <a:p>
                      <a:pPr marL="0" lvl="0" indent="0" algn="l" rtl="0">
                        <a:lnSpc>
                          <a:spcPct val="115000"/>
                        </a:lnSpc>
                        <a:spcBef>
                          <a:spcPts val="1000"/>
                        </a:spcBef>
                        <a:spcAft>
                          <a:spcPts val="0"/>
                        </a:spcAft>
                        <a:buNone/>
                      </a:pPr>
                      <a:r>
                        <a:rPr lang="it-IT" sz="1300" dirty="0">
                          <a:solidFill>
                            <a:schemeClr val="dk1"/>
                          </a:solidFill>
                          <a:highlight>
                            <a:srgbClr val="FFFFFF"/>
                          </a:highlight>
                        </a:rPr>
                        <a:t>Courses (and </a:t>
                      </a:r>
                      <a:r>
                        <a:rPr lang="en" sz="1400" b="1" dirty="0">
                          <a:solidFill>
                            <a:schemeClr val="dk1"/>
                          </a:solidFill>
                          <a:highlight>
                            <a:srgbClr val="FFFFFF"/>
                          </a:highlight>
                        </a:rPr>
                        <a:t>subject matter</a:t>
                      </a:r>
                      <a:r>
                        <a:rPr lang="en" sz="1400" dirty="0">
                          <a:solidFill>
                            <a:schemeClr val="dk1"/>
                          </a:solidFill>
                          <a:highlight>
                            <a:srgbClr val="FFFFFF"/>
                          </a:highlight>
                        </a:rPr>
                        <a:t> )</a:t>
                      </a:r>
                      <a:r>
                        <a:rPr lang="it-IT" sz="1300" dirty="0">
                          <a:solidFill>
                            <a:schemeClr val="dk1"/>
                          </a:solidFill>
                          <a:highlight>
                            <a:srgbClr val="FFFFFF"/>
                          </a:highlight>
                        </a:rPr>
                        <a:t> in </a:t>
                      </a:r>
                      <a:r>
                        <a:rPr lang="it-IT" sz="1300" dirty="0" err="1">
                          <a:solidFill>
                            <a:schemeClr val="dk1"/>
                          </a:solidFill>
                          <a:highlight>
                            <a:srgbClr val="FFFFFF"/>
                          </a:highlight>
                        </a:rPr>
                        <a:t>which</a:t>
                      </a:r>
                      <a:r>
                        <a:rPr lang="it-IT" sz="1300" dirty="0">
                          <a:solidFill>
                            <a:schemeClr val="dk1"/>
                          </a:solidFill>
                          <a:highlight>
                            <a:srgbClr val="FFFFFF"/>
                          </a:highlight>
                        </a:rPr>
                        <a:t> </a:t>
                      </a:r>
                      <a:r>
                        <a:rPr lang="it-IT" sz="1300" b="1" dirty="0">
                          <a:solidFill>
                            <a:schemeClr val="dk1"/>
                          </a:solidFill>
                          <a:highlight>
                            <a:srgbClr val="FFFFFF"/>
                          </a:highlight>
                        </a:rPr>
                        <a:t>[</a:t>
                      </a:r>
                      <a:r>
                        <a:rPr lang="it-IT" sz="1300" b="1" dirty="0" err="1">
                          <a:solidFill>
                            <a:schemeClr val="dk1"/>
                          </a:solidFill>
                          <a:highlight>
                            <a:srgbClr val="FFFFFF"/>
                          </a:highlight>
                        </a:rPr>
                        <a:t>We-collab</a:t>
                      </a:r>
                      <a:r>
                        <a:rPr lang="it-IT" sz="1300" b="1" dirty="0">
                          <a:solidFill>
                            <a:schemeClr val="dk1"/>
                          </a:solidFill>
                          <a:highlight>
                            <a:srgbClr val="FFFFFF"/>
                          </a:highlight>
                        </a:rPr>
                        <a:t> </a:t>
                      </a:r>
                      <a:r>
                        <a:rPr lang="it-IT" sz="1300" b="1" dirty="0" err="1">
                          <a:solidFill>
                            <a:schemeClr val="dk1"/>
                          </a:solidFill>
                          <a:highlight>
                            <a:srgbClr val="FFFFFF"/>
                          </a:highlight>
                        </a:rPr>
                        <a:t>TooKit</a:t>
                      </a:r>
                      <a:r>
                        <a:rPr lang="it-IT" sz="1300" dirty="0">
                          <a:solidFill>
                            <a:schemeClr val="dk1"/>
                          </a:solidFill>
                          <a:highlight>
                            <a:srgbClr val="FFFFFF"/>
                          </a:highlight>
                        </a:rPr>
                        <a:t>] </a:t>
                      </a:r>
                      <a:r>
                        <a:rPr lang="it-IT" sz="1300" dirty="0" err="1">
                          <a:solidFill>
                            <a:schemeClr val="dk1"/>
                          </a:solidFill>
                          <a:highlight>
                            <a:srgbClr val="FFFFFF"/>
                          </a:highlight>
                        </a:rPr>
                        <a:t>will</a:t>
                      </a:r>
                      <a:r>
                        <a:rPr lang="it-IT" sz="1300" dirty="0">
                          <a:solidFill>
                            <a:schemeClr val="dk1"/>
                          </a:solidFill>
                          <a:highlight>
                            <a:srgbClr val="FFFFFF"/>
                          </a:highlight>
                        </a:rPr>
                        <a:t> be </a:t>
                      </a:r>
                      <a:r>
                        <a:rPr lang="it-IT" sz="1300" dirty="0" err="1">
                          <a:solidFill>
                            <a:schemeClr val="dk1"/>
                          </a:solidFill>
                          <a:highlight>
                            <a:srgbClr val="FFFFFF"/>
                          </a:highlight>
                        </a:rPr>
                        <a:t>adopted</a:t>
                      </a:r>
                      <a:r>
                        <a:rPr lang="it-IT" sz="1300" dirty="0">
                          <a:solidFill>
                            <a:schemeClr val="dk1"/>
                          </a:solidFill>
                          <a:highlight>
                            <a:srgbClr val="FFFFFF"/>
                          </a:highlight>
                        </a:rPr>
                        <a:t> and </a:t>
                      </a:r>
                      <a:r>
                        <a:rPr lang="it-IT" sz="1300" dirty="0" err="1">
                          <a:solidFill>
                            <a:schemeClr val="dk1"/>
                          </a:solidFill>
                          <a:highlight>
                            <a:srgbClr val="FFFFFF"/>
                          </a:highlight>
                        </a:rPr>
                        <a:t>experimented</a:t>
                      </a:r>
                      <a:r>
                        <a:rPr lang="it-IT" sz="1300" dirty="0">
                          <a:solidFill>
                            <a:schemeClr val="dk1"/>
                          </a:solidFill>
                          <a:highlight>
                            <a:srgbClr val="FFFFFF"/>
                          </a:highlight>
                        </a:rPr>
                        <a:t>: </a:t>
                      </a:r>
                    </a:p>
                    <a:p>
                      <a:pPr marL="0" lvl="0" indent="0" algn="l" rtl="0">
                        <a:lnSpc>
                          <a:spcPct val="115000"/>
                        </a:lnSpc>
                        <a:spcBef>
                          <a:spcPts val="1000"/>
                        </a:spcBef>
                        <a:spcAft>
                          <a:spcPts val="0"/>
                        </a:spcAft>
                        <a:buNone/>
                      </a:pPr>
                      <a:endParaRPr lang="it-IT" sz="1300" dirty="0">
                        <a:solidFill>
                          <a:schemeClr val="dk1"/>
                        </a:solidFill>
                        <a:highlight>
                          <a:srgbClr val="FFFFFF"/>
                        </a:highlight>
                      </a:endParaRPr>
                    </a:p>
                    <a:p>
                      <a:pPr marL="342900" lvl="0" indent="-342900" algn="l" rtl="0">
                        <a:lnSpc>
                          <a:spcPct val="115000"/>
                        </a:lnSpc>
                        <a:spcBef>
                          <a:spcPts val="1000"/>
                        </a:spcBef>
                        <a:spcAft>
                          <a:spcPts val="0"/>
                        </a:spcAft>
                        <a:buFont typeface="+mj-lt"/>
                        <a:buAutoNum type="arabicPeriod"/>
                      </a:pPr>
                      <a:r>
                        <a:rPr lang="en-GB" sz="1300" noProof="0" dirty="0">
                          <a:solidFill>
                            <a:schemeClr val="dk1"/>
                          </a:solidFill>
                          <a:highlight>
                            <a:srgbClr val="FFFFFF"/>
                          </a:highlight>
                        </a:rPr>
                        <a:t>Marketing Methods and technologies for a Touristic Services firm [ITA] </a:t>
                      </a:r>
                    </a:p>
                    <a:p>
                      <a:pPr marL="342900" lvl="0" indent="-342900" algn="l" rtl="0">
                        <a:lnSpc>
                          <a:spcPct val="115000"/>
                        </a:lnSpc>
                        <a:spcBef>
                          <a:spcPts val="1000"/>
                        </a:spcBef>
                        <a:spcAft>
                          <a:spcPts val="0"/>
                        </a:spcAft>
                        <a:buFont typeface="+mj-lt"/>
                        <a:buAutoNum type="arabicPeriod"/>
                      </a:pPr>
                      <a:r>
                        <a:rPr lang="en-GB" sz="1300" noProof="0" dirty="0">
                          <a:solidFill>
                            <a:schemeClr val="dk1"/>
                          </a:solidFill>
                          <a:highlight>
                            <a:srgbClr val="FFFFFF"/>
                          </a:highlight>
                        </a:rPr>
                        <a:t>How to write your dissertation essays just as you will write your first scientific paper [ENG] </a:t>
                      </a:r>
                    </a:p>
                    <a:p>
                      <a:pPr marL="342900" lvl="0" indent="-342900" algn="l" rtl="0">
                        <a:lnSpc>
                          <a:spcPct val="115000"/>
                        </a:lnSpc>
                        <a:spcBef>
                          <a:spcPts val="1000"/>
                        </a:spcBef>
                        <a:spcAft>
                          <a:spcPts val="0"/>
                        </a:spcAft>
                        <a:buFont typeface="+mj-lt"/>
                        <a:buAutoNum type="arabicPeriod"/>
                      </a:pPr>
                      <a:r>
                        <a:rPr lang="en-GB" sz="1300" noProof="0" dirty="0">
                          <a:solidFill>
                            <a:schemeClr val="dk1"/>
                          </a:solidFill>
                          <a:highlight>
                            <a:srgbClr val="FFFFFF"/>
                          </a:highlight>
                        </a:rPr>
                        <a:t>Psychology</a:t>
                      </a:r>
                      <a:r>
                        <a:rPr lang="it-IT" sz="1300" dirty="0">
                          <a:solidFill>
                            <a:schemeClr val="dk1"/>
                          </a:solidFill>
                          <a:highlight>
                            <a:srgbClr val="FFFFFF"/>
                          </a:highlight>
                        </a:rPr>
                        <a:t> of </a:t>
                      </a:r>
                      <a:r>
                        <a:rPr lang="en-GB" sz="1300" noProof="0" dirty="0">
                          <a:solidFill>
                            <a:schemeClr val="dk1"/>
                          </a:solidFill>
                          <a:highlight>
                            <a:srgbClr val="FFFFFF"/>
                          </a:highlight>
                        </a:rPr>
                        <a:t>Tourism</a:t>
                      </a:r>
                      <a:r>
                        <a:rPr lang="it-IT" sz="1300" dirty="0">
                          <a:solidFill>
                            <a:schemeClr val="dk1"/>
                          </a:solidFill>
                          <a:highlight>
                            <a:srgbClr val="FFFFFF"/>
                          </a:highlight>
                        </a:rPr>
                        <a:t> [ITA]</a:t>
                      </a:r>
                      <a:endParaRPr sz="1300" dirty="0">
                        <a:solidFill>
                          <a:schemeClr val="dk1"/>
                        </a:solidFill>
                        <a:highlight>
                          <a:srgbClr val="FFFFFF"/>
                        </a:highlight>
                      </a:endParaRPr>
                    </a:p>
                    <a:p>
                      <a:pPr marL="0" lvl="0" indent="0" algn="l" rtl="0">
                        <a:spcBef>
                          <a:spcPts val="0"/>
                        </a:spcBef>
                        <a:spcAft>
                          <a:spcPts val="0"/>
                        </a:spcAft>
                        <a:buNone/>
                      </a:pPr>
                      <a:endParaRPr dirty="0"/>
                    </a:p>
                  </a:txBody>
                  <a:tcPr marL="91425" marR="91425" marT="91425" marB="91425"/>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dirty="0">
                          <a:solidFill>
                            <a:schemeClr val="dk1"/>
                          </a:solidFill>
                          <a:highlight>
                            <a:srgbClr val="FFFFFF"/>
                          </a:highlight>
                        </a:rPr>
                        <a:t>Number of teachers involved / Number of students / Approaches – Methodology</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1400" dirty="0">
                        <a:solidFill>
                          <a:schemeClr val="dk1"/>
                        </a:solidFill>
                        <a:highlight>
                          <a:srgbClr val="FFFFFF"/>
                        </a:highlight>
                      </a:endParaRPr>
                    </a:p>
                    <a:p>
                      <a:pPr marL="342900" lvl="0" indent="-342900" algn="l" rtl="0">
                        <a:spcBef>
                          <a:spcPts val="0"/>
                        </a:spcBef>
                        <a:spcAft>
                          <a:spcPts val="0"/>
                        </a:spcAft>
                        <a:buFont typeface="+mj-lt"/>
                        <a:buAutoNum type="arabicPeriod"/>
                      </a:pPr>
                      <a:r>
                        <a:rPr lang="it-IT" sz="1200" b="1" dirty="0" err="1"/>
                        <a:t>Hybrid</a:t>
                      </a:r>
                      <a:r>
                        <a:rPr lang="it-IT" sz="1200" b="1" dirty="0"/>
                        <a:t> </a:t>
                      </a:r>
                      <a:r>
                        <a:rPr lang="it-IT" sz="1200" b="1" dirty="0" err="1"/>
                        <a:t>methodology</a:t>
                      </a:r>
                      <a:r>
                        <a:rPr lang="it-IT" sz="1200" b="1" dirty="0"/>
                        <a:t> </a:t>
                      </a:r>
                      <a:r>
                        <a:rPr lang="it-IT" sz="1200" dirty="0"/>
                        <a:t>– in </a:t>
                      </a:r>
                      <a:r>
                        <a:rPr lang="it-IT" sz="1200" dirty="0" err="1"/>
                        <a:t>presence</a:t>
                      </a:r>
                      <a:r>
                        <a:rPr lang="it-IT" sz="1200" dirty="0"/>
                        <a:t> with strong support of </a:t>
                      </a:r>
                      <a:r>
                        <a:rPr lang="it-IT" sz="1200" dirty="0" err="1"/>
                        <a:t>WebBased</a:t>
                      </a:r>
                      <a:r>
                        <a:rPr lang="it-IT" sz="1200" dirty="0"/>
                        <a:t> learning</a:t>
                      </a:r>
                    </a:p>
                    <a:p>
                      <a:pPr marL="342900" marR="0" lvl="0" indent="-342900" algn="l" defTabSz="914400" rtl="0" eaLnBrk="1" fontAlgn="auto" latinLnBrk="0" hangingPunct="1">
                        <a:lnSpc>
                          <a:spcPct val="100000"/>
                        </a:lnSpc>
                        <a:spcBef>
                          <a:spcPts val="0"/>
                        </a:spcBef>
                        <a:spcAft>
                          <a:spcPts val="0"/>
                        </a:spcAft>
                        <a:buClr>
                          <a:srgbClr val="000000"/>
                        </a:buClr>
                        <a:buSzTx/>
                        <a:buFont typeface="+mj-lt"/>
                        <a:buAutoNum type="arabicPeriod"/>
                        <a:tabLst/>
                        <a:defRPr/>
                      </a:pPr>
                      <a:r>
                        <a:rPr lang="it-IT" sz="1200" dirty="0" err="1"/>
                        <a:t>Hybrid</a:t>
                      </a:r>
                      <a:r>
                        <a:rPr lang="it-IT" sz="1200" dirty="0"/>
                        <a:t> </a:t>
                      </a:r>
                      <a:r>
                        <a:rPr lang="it-IT" sz="1200" dirty="0" err="1"/>
                        <a:t>methodology</a:t>
                      </a:r>
                      <a:r>
                        <a:rPr lang="it-IT" sz="1200" dirty="0"/>
                        <a:t> – in </a:t>
                      </a:r>
                      <a:r>
                        <a:rPr lang="it-IT" sz="1200" dirty="0" err="1"/>
                        <a:t>presence</a:t>
                      </a:r>
                      <a:r>
                        <a:rPr lang="it-IT" sz="1200" dirty="0"/>
                        <a:t> with strong support of </a:t>
                      </a:r>
                      <a:r>
                        <a:rPr lang="it-IT" sz="1200" dirty="0" err="1"/>
                        <a:t>WebBased</a:t>
                      </a:r>
                      <a:r>
                        <a:rPr lang="it-IT" sz="1200" dirty="0"/>
                        <a:t> learning</a:t>
                      </a:r>
                    </a:p>
                    <a:p>
                      <a:pPr marL="342900" lvl="0" indent="-342900" algn="l" rtl="0">
                        <a:spcBef>
                          <a:spcPts val="0"/>
                        </a:spcBef>
                        <a:spcAft>
                          <a:spcPts val="0"/>
                        </a:spcAft>
                        <a:buFont typeface="+mj-lt"/>
                        <a:buAutoNum type="arabicPeriod"/>
                      </a:pPr>
                      <a:r>
                        <a:rPr lang="it-IT" sz="1200" dirty="0"/>
                        <a:t>In </a:t>
                      </a:r>
                      <a:r>
                        <a:rPr lang="it-IT" sz="1200" dirty="0" err="1"/>
                        <a:t>presence</a:t>
                      </a:r>
                      <a:endParaRPr lang="it-IT" sz="1200" dirty="0"/>
                    </a:p>
                    <a:p>
                      <a:pPr marL="342900" lvl="0" indent="-342900" algn="l" rtl="0">
                        <a:spcBef>
                          <a:spcPts val="0"/>
                        </a:spcBef>
                        <a:spcAft>
                          <a:spcPts val="0"/>
                        </a:spcAft>
                        <a:buFont typeface="+mj-lt"/>
                        <a:buAutoNum type="arabicPeriod"/>
                      </a:pPr>
                      <a:r>
                        <a:rPr lang="it-IT" sz="1200" dirty="0" err="1"/>
                        <a:t>Synchonous</a:t>
                      </a:r>
                      <a:r>
                        <a:rPr lang="it-IT" sz="1200" dirty="0"/>
                        <a:t> - Online (Zoom)</a:t>
                      </a:r>
                    </a:p>
                  </a:txBody>
                  <a:tcPr marL="91425" marR="91425" marT="91425" marB="91425"/>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 sz="1400" dirty="0">
                          <a:solidFill>
                            <a:schemeClr val="dk1"/>
                          </a:solidFill>
                          <a:highlight>
                            <a:srgbClr val="FFFFFF"/>
                          </a:highlight>
                        </a:rPr>
                        <a:t>Type(s) of Didactic Materials / identification of the approaches used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 sz="1400" dirty="0">
                        <a:solidFill>
                          <a:schemeClr val="dk1"/>
                        </a:solidFill>
                        <a:highlight>
                          <a:srgbClr val="FFFFFF"/>
                        </a:highlight>
                      </a:endParaRPr>
                    </a:p>
                    <a:p>
                      <a:pPr marL="342900" marR="0" lvl="0" indent="-342900" algn="l" defTabSz="914400" rtl="0" eaLnBrk="1" fontAlgn="auto" latinLnBrk="0" hangingPunct="1">
                        <a:lnSpc>
                          <a:spcPct val="100000"/>
                        </a:lnSpc>
                        <a:spcBef>
                          <a:spcPts val="0"/>
                        </a:spcBef>
                        <a:spcAft>
                          <a:spcPts val="0"/>
                        </a:spcAft>
                        <a:buClr>
                          <a:srgbClr val="000000"/>
                        </a:buClr>
                        <a:buSzTx/>
                        <a:buFont typeface="+mj-lt"/>
                        <a:buAutoNum type="arabicPeriod"/>
                        <a:tabLst/>
                        <a:defRPr/>
                      </a:pPr>
                      <a:r>
                        <a:rPr lang="en" sz="1100" dirty="0">
                          <a:solidFill>
                            <a:schemeClr val="dk1"/>
                          </a:solidFill>
                          <a:highlight>
                            <a:srgbClr val="FFFFFF"/>
                          </a:highlight>
                        </a:rPr>
                        <a:t>Moodle platform +  Wooclap + CommonSpaces material analyses on Open Document materials</a:t>
                      </a:r>
                    </a:p>
                    <a:p>
                      <a:pPr marL="342900" marR="0" lvl="0" indent="-342900" algn="l" defTabSz="914400" rtl="0" eaLnBrk="1" fontAlgn="auto" latinLnBrk="0" hangingPunct="1">
                        <a:lnSpc>
                          <a:spcPct val="100000"/>
                        </a:lnSpc>
                        <a:spcBef>
                          <a:spcPts val="0"/>
                        </a:spcBef>
                        <a:spcAft>
                          <a:spcPts val="0"/>
                        </a:spcAft>
                        <a:buClr>
                          <a:srgbClr val="000000"/>
                        </a:buClr>
                        <a:buSzTx/>
                        <a:buFont typeface="+mj-lt"/>
                        <a:buAutoNum type="arabicPeriod"/>
                        <a:tabLst/>
                        <a:defRPr/>
                      </a:pPr>
                      <a:r>
                        <a:rPr lang="en" sz="1100" dirty="0">
                          <a:solidFill>
                            <a:schemeClr val="dk1"/>
                          </a:solidFill>
                          <a:highlight>
                            <a:srgbClr val="FFFFFF"/>
                          </a:highlight>
                        </a:rPr>
                        <a:t>Moodle platform +  Wooclap + CommonSpaces material analyses on videorecorded lessons and OpenDocument materials</a:t>
                      </a:r>
                    </a:p>
                    <a:p>
                      <a:pPr marL="342900" marR="0" lvl="0" indent="-342900" algn="l" defTabSz="914400" rtl="0" eaLnBrk="1" fontAlgn="auto" latinLnBrk="0" hangingPunct="1">
                        <a:lnSpc>
                          <a:spcPct val="100000"/>
                        </a:lnSpc>
                        <a:spcBef>
                          <a:spcPts val="0"/>
                        </a:spcBef>
                        <a:spcAft>
                          <a:spcPts val="0"/>
                        </a:spcAft>
                        <a:buClr>
                          <a:srgbClr val="000000"/>
                        </a:buClr>
                        <a:buSzTx/>
                        <a:buFont typeface="+mj-lt"/>
                        <a:buAutoNum type="arabicPeriod"/>
                        <a:tabLst/>
                        <a:defRPr/>
                      </a:pPr>
                      <a:r>
                        <a:rPr lang="en" sz="1100" dirty="0">
                          <a:solidFill>
                            <a:schemeClr val="dk1"/>
                          </a:solidFill>
                          <a:highlight>
                            <a:srgbClr val="FFFFFF"/>
                          </a:highlight>
                        </a:rPr>
                        <a:t>In presence + Wooclap and / or We-Collab App</a:t>
                      </a:r>
                    </a:p>
                    <a:p>
                      <a:pPr marL="342900" marR="0" lvl="0" indent="-342900" algn="l" defTabSz="914400" rtl="0" eaLnBrk="1" fontAlgn="auto" latinLnBrk="0" hangingPunct="1">
                        <a:lnSpc>
                          <a:spcPct val="100000"/>
                        </a:lnSpc>
                        <a:spcBef>
                          <a:spcPts val="0"/>
                        </a:spcBef>
                        <a:spcAft>
                          <a:spcPts val="0"/>
                        </a:spcAft>
                        <a:buClr>
                          <a:srgbClr val="000000"/>
                        </a:buClr>
                        <a:buSzTx/>
                        <a:buFont typeface="+mj-lt"/>
                        <a:buAutoNum type="arabicPeriod"/>
                        <a:tabLst/>
                        <a:defRPr/>
                      </a:pPr>
                      <a:endParaRPr lang="en" sz="1400" dirty="0">
                        <a:solidFill>
                          <a:schemeClr val="dk1"/>
                        </a:solidFill>
                        <a:highlight>
                          <a:srgbClr val="FFFFFF"/>
                        </a:highlight>
                      </a:endParaRPr>
                    </a:p>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1"/>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g12decbaafc8_0_11"/>
          <p:cNvSpPr txBox="1">
            <a:spLocks noGrp="1"/>
          </p:cNvSpPr>
          <p:nvPr>
            <p:ph type="title"/>
          </p:nvPr>
        </p:nvSpPr>
        <p:spPr>
          <a:xfrm>
            <a:off x="154387" y="187450"/>
            <a:ext cx="8677913" cy="951600"/>
          </a:xfrm>
          <a:prstGeom prst="rect">
            <a:avLst/>
          </a:prstGeom>
        </p:spPr>
        <p:txBody>
          <a:bodyPr spcFirstLastPara="1" wrap="square" lIns="91425" tIns="91425" rIns="91425" bIns="91425" anchor="t" anchorCtr="0">
            <a:noAutofit/>
          </a:bodyPr>
          <a:lstStyle/>
          <a:p>
            <a:r>
              <a:rPr lang="en" sz="2000" dirty="0"/>
              <a:t>[WC PR2] </a:t>
            </a:r>
            <a:r>
              <a:rPr lang="en-US" sz="1800" dirty="0">
                <a:solidFill>
                  <a:srgbClr val="FF0000"/>
                </a:solidFill>
              </a:rPr>
              <a:t>Courses, Subject Matters, Languages  </a:t>
            </a:r>
            <a:r>
              <a:rPr lang="en" sz="1600" b="1" dirty="0"/>
              <a:t>Reporting the brainstorming (1a) </a:t>
            </a:r>
            <a:endParaRPr sz="2000" b="1" dirty="0"/>
          </a:p>
        </p:txBody>
      </p:sp>
      <p:sp>
        <p:nvSpPr>
          <p:cNvPr id="86" name="Google Shape;86;g12decbaafc8_0_11"/>
          <p:cNvSpPr txBox="1">
            <a:spLocks noGrp="1"/>
          </p:cNvSpPr>
          <p:nvPr>
            <p:ph type="body" idx="1"/>
          </p:nvPr>
        </p:nvSpPr>
        <p:spPr>
          <a:xfrm>
            <a:off x="154387" y="663250"/>
            <a:ext cx="8520600" cy="658852"/>
          </a:xfrm>
          <a:prstGeom prst="rect">
            <a:avLst/>
          </a:prstGeom>
        </p:spPr>
        <p:txBody>
          <a:bodyPr spcFirstLastPara="1" wrap="square" lIns="91425" tIns="91425" rIns="91425" bIns="91425" anchor="t" anchorCtr="0">
            <a:noAutofit/>
          </a:bodyPr>
          <a:lstStyle/>
          <a:p>
            <a:pPr marL="0" indent="0">
              <a:buClr>
                <a:schemeClr val="dk1"/>
              </a:buClr>
              <a:buSzPts val="1300"/>
              <a:buNone/>
            </a:pPr>
            <a:r>
              <a:rPr lang="en" sz="1400" b="1" dirty="0">
                <a:solidFill>
                  <a:schemeClr val="dk1"/>
                </a:solidFill>
                <a:highlight>
                  <a:srgbClr val="FFFFFF"/>
                </a:highlight>
              </a:rPr>
              <a:t>Status of the informal discussion inside each team:  </a:t>
            </a:r>
          </a:p>
          <a:p>
            <a:pPr marL="0" indent="0">
              <a:buClr>
                <a:schemeClr val="dk1"/>
              </a:buClr>
              <a:buSzPts val="1300"/>
              <a:buNone/>
            </a:pPr>
            <a:r>
              <a:rPr lang="it-IT" sz="1400" dirty="0">
                <a:solidFill>
                  <a:schemeClr val="dk1"/>
                </a:solidFill>
                <a:highlight>
                  <a:srgbClr val="FFFFFF"/>
                </a:highlight>
              </a:rPr>
              <a:t>❏	</a:t>
            </a:r>
            <a:r>
              <a:rPr lang="en-GB" sz="1400" dirty="0" err="1">
                <a:solidFill>
                  <a:schemeClr val="dk1"/>
                </a:solidFill>
                <a:highlight>
                  <a:srgbClr val="FFFFFF"/>
                </a:highlight>
              </a:rPr>
              <a:t>BrainSigns</a:t>
            </a:r>
            <a:r>
              <a:rPr lang="it-IT" sz="1400" dirty="0">
                <a:solidFill>
                  <a:schemeClr val="dk1"/>
                </a:solidFill>
                <a:highlight>
                  <a:srgbClr val="FFFFFF"/>
                </a:highlight>
              </a:rPr>
              <a:t>	Nicolina (Nicolina can </a:t>
            </a:r>
            <a:r>
              <a:rPr lang="en-GB" sz="1400" dirty="0">
                <a:solidFill>
                  <a:schemeClr val="dk1"/>
                </a:solidFill>
                <a:highlight>
                  <a:srgbClr val="FFFFFF"/>
                </a:highlight>
              </a:rPr>
              <a:t>suggest</a:t>
            </a:r>
            <a:r>
              <a:rPr lang="it-IT" sz="1400" dirty="0">
                <a:solidFill>
                  <a:schemeClr val="dk1"/>
                </a:solidFill>
                <a:highlight>
                  <a:srgbClr val="FFFFFF"/>
                </a:highlight>
              </a:rPr>
              <a:t>, </a:t>
            </a:r>
            <a:r>
              <a:rPr lang="en-GB" sz="1400" dirty="0">
                <a:solidFill>
                  <a:schemeClr val="dk1"/>
                </a:solidFill>
                <a:highlight>
                  <a:srgbClr val="FFFFFF"/>
                </a:highlight>
              </a:rPr>
              <a:t>preferably</a:t>
            </a:r>
            <a:r>
              <a:rPr lang="it-IT" sz="1400" dirty="0">
                <a:solidFill>
                  <a:schemeClr val="dk1"/>
                </a:solidFill>
                <a:highlight>
                  <a:srgbClr val="FFFFFF"/>
                </a:highlight>
              </a:rPr>
              <a:t> after reading </a:t>
            </a:r>
            <a:r>
              <a:rPr lang="en-GB" sz="1400" dirty="0">
                <a:solidFill>
                  <a:schemeClr val="dk1"/>
                </a:solidFill>
                <a:highlight>
                  <a:srgbClr val="FFFFFF"/>
                </a:highlight>
              </a:rPr>
              <a:t>others’</a:t>
            </a:r>
            <a:r>
              <a:rPr lang="it-IT" sz="1400" dirty="0">
                <a:solidFill>
                  <a:schemeClr val="dk1"/>
                </a:solidFill>
                <a:highlight>
                  <a:srgbClr val="FFFFFF"/>
                </a:highlight>
              </a:rPr>
              <a:t> </a:t>
            </a:r>
            <a:r>
              <a:rPr lang="en-GB" sz="1400" dirty="0">
                <a:solidFill>
                  <a:schemeClr val="dk1"/>
                </a:solidFill>
                <a:highlight>
                  <a:srgbClr val="FFFFFF"/>
                </a:highlight>
              </a:rPr>
              <a:t>proposals</a:t>
            </a:r>
            <a:r>
              <a:rPr lang="it-IT" sz="1400" dirty="0">
                <a:solidFill>
                  <a:schemeClr val="dk1"/>
                </a:solidFill>
                <a:highlight>
                  <a:srgbClr val="FFFFFF"/>
                </a:highlight>
              </a:rPr>
              <a:t>)</a:t>
            </a:r>
            <a:endParaRPr lang="en" sz="1400" dirty="0">
              <a:solidFill>
                <a:schemeClr val="dk1"/>
              </a:solidFill>
              <a:highlight>
                <a:srgbClr val="FFFFFF"/>
              </a:highlight>
            </a:endParaRPr>
          </a:p>
        </p:txBody>
      </p:sp>
      <p:graphicFrame>
        <p:nvGraphicFramePr>
          <p:cNvPr id="87" name="Google Shape;87;g12decbaafc8_0_11"/>
          <p:cNvGraphicFramePr/>
          <p:nvPr>
            <p:extLst>
              <p:ext uri="{D42A27DB-BD31-4B8C-83A1-F6EECF244321}">
                <p14:modId xmlns:p14="http://schemas.microsoft.com/office/powerpoint/2010/main" val="4114097574"/>
              </p:ext>
            </p:extLst>
          </p:nvPr>
        </p:nvGraphicFramePr>
        <p:xfrm>
          <a:off x="154387" y="1322102"/>
          <a:ext cx="8835225" cy="3828561"/>
        </p:xfrm>
        <a:graphic>
          <a:graphicData uri="http://schemas.openxmlformats.org/drawingml/2006/table">
            <a:tbl>
              <a:tblPr>
                <a:noFill/>
                <a:tableStyleId>{19479C71-2C93-4529-A177-49D48E78B2C8}</a:tableStyleId>
              </a:tblPr>
              <a:tblGrid>
                <a:gridCol w="3985325">
                  <a:extLst>
                    <a:ext uri="{9D8B030D-6E8A-4147-A177-3AD203B41FA5}">
                      <a16:colId xmlns:a16="http://schemas.microsoft.com/office/drawing/2014/main" val="20000"/>
                    </a:ext>
                  </a:extLst>
                </a:gridCol>
                <a:gridCol w="2498800">
                  <a:extLst>
                    <a:ext uri="{9D8B030D-6E8A-4147-A177-3AD203B41FA5}">
                      <a16:colId xmlns:a16="http://schemas.microsoft.com/office/drawing/2014/main" val="20001"/>
                    </a:ext>
                  </a:extLst>
                </a:gridCol>
                <a:gridCol w="2351100">
                  <a:extLst>
                    <a:ext uri="{9D8B030D-6E8A-4147-A177-3AD203B41FA5}">
                      <a16:colId xmlns:a16="http://schemas.microsoft.com/office/drawing/2014/main" val="20002"/>
                    </a:ext>
                  </a:extLst>
                </a:gridCol>
              </a:tblGrid>
              <a:tr h="0">
                <a:tc>
                  <a:txBody>
                    <a:bodyPr/>
                    <a:lstStyle/>
                    <a:p>
                      <a:pPr marL="0" lvl="0" indent="0" algn="l" rtl="0">
                        <a:lnSpc>
                          <a:spcPct val="115000"/>
                        </a:lnSpc>
                        <a:spcBef>
                          <a:spcPts val="1000"/>
                        </a:spcBef>
                        <a:spcAft>
                          <a:spcPts val="0"/>
                        </a:spcAft>
                        <a:buNone/>
                      </a:pPr>
                      <a:r>
                        <a:rPr lang="en" sz="1300" dirty="0">
                          <a:solidFill>
                            <a:schemeClr val="dk1"/>
                          </a:solidFill>
                          <a:highlight>
                            <a:srgbClr val="FFFFFF"/>
                          </a:highlight>
                        </a:rPr>
                        <a:t>Courses and subject adviced / selected or preferred</a:t>
                      </a:r>
                      <a:endParaRPr sz="1300" dirty="0">
                        <a:solidFill>
                          <a:schemeClr val="dk1"/>
                        </a:solidFill>
                        <a:highlight>
                          <a:srgbClr val="FFFFFF"/>
                        </a:highlight>
                      </a:endParaRPr>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dirty="0">
                          <a:solidFill>
                            <a:schemeClr val="dk1"/>
                          </a:solidFill>
                        </a:rPr>
                        <a:t># Teachers / # Students</a:t>
                      </a:r>
                      <a:endParaRPr dirty="0"/>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dirty="0">
                          <a:solidFill>
                            <a:schemeClr val="dk1"/>
                          </a:solidFill>
                        </a:rPr>
                        <a:t>Types of Didactic Materials / Approaches Methodology</a:t>
                      </a:r>
                      <a:endParaRPr dirty="0"/>
                    </a:p>
                  </a:txBody>
                  <a:tcPr marL="91425" marR="91425" marT="91425" marB="91425"/>
                </a:tc>
                <a:extLst>
                  <a:ext uri="{0D108BD9-81ED-4DB2-BD59-A6C34878D82A}">
                    <a16:rowId xmlns:a16="http://schemas.microsoft.com/office/drawing/2014/main" val="10000"/>
                  </a:ext>
                </a:extLst>
              </a:tr>
              <a:tr h="3218991">
                <a:tc>
                  <a:txBody>
                    <a:bodyPr/>
                    <a:lstStyle/>
                    <a:p>
                      <a:pPr marL="0" lvl="0" indent="0" algn="l" rtl="0">
                        <a:lnSpc>
                          <a:spcPct val="115000"/>
                        </a:lnSpc>
                        <a:spcBef>
                          <a:spcPts val="1000"/>
                        </a:spcBef>
                        <a:spcAft>
                          <a:spcPts val="0"/>
                        </a:spcAft>
                        <a:buNone/>
                      </a:pPr>
                      <a:r>
                        <a:rPr lang="en" sz="1300" dirty="0">
                          <a:solidFill>
                            <a:schemeClr val="dk1"/>
                          </a:solidFill>
                          <a:highlight>
                            <a:srgbClr val="FFFFFF"/>
                          </a:highlight>
                        </a:rPr>
                        <a:t>Identification of a </a:t>
                      </a:r>
                      <a:r>
                        <a:rPr lang="it-IT" sz="1300" dirty="0" err="1">
                          <a:solidFill>
                            <a:schemeClr val="dk1"/>
                          </a:solidFill>
                          <a:highlight>
                            <a:srgbClr val="FFFFFF"/>
                          </a:highlight>
                        </a:rPr>
                        <a:t>bunch</a:t>
                      </a:r>
                      <a:r>
                        <a:rPr lang="it-IT" sz="1300" dirty="0">
                          <a:solidFill>
                            <a:schemeClr val="dk1"/>
                          </a:solidFill>
                          <a:highlight>
                            <a:srgbClr val="FFFFFF"/>
                          </a:highlight>
                        </a:rPr>
                        <a:t> of </a:t>
                      </a:r>
                      <a:r>
                        <a:rPr lang="it-IT" sz="1300" dirty="0" err="1">
                          <a:solidFill>
                            <a:schemeClr val="dk1"/>
                          </a:solidFill>
                          <a:highlight>
                            <a:srgbClr val="FFFFFF"/>
                          </a:highlight>
                        </a:rPr>
                        <a:t>courses</a:t>
                      </a:r>
                      <a:r>
                        <a:rPr lang="it-IT" sz="1300" dirty="0">
                          <a:solidFill>
                            <a:schemeClr val="dk1"/>
                          </a:solidFill>
                          <a:highlight>
                            <a:srgbClr val="FFFFFF"/>
                          </a:highlight>
                        </a:rPr>
                        <a:t> in </a:t>
                      </a:r>
                      <a:r>
                        <a:rPr lang="it-IT" sz="1300" dirty="0" err="1">
                          <a:solidFill>
                            <a:schemeClr val="dk1"/>
                          </a:solidFill>
                          <a:highlight>
                            <a:srgbClr val="FFFFFF"/>
                          </a:highlight>
                        </a:rPr>
                        <a:t>which</a:t>
                      </a:r>
                      <a:r>
                        <a:rPr lang="it-IT" sz="1300" dirty="0">
                          <a:solidFill>
                            <a:schemeClr val="dk1"/>
                          </a:solidFill>
                          <a:highlight>
                            <a:srgbClr val="FFFFFF"/>
                          </a:highlight>
                        </a:rPr>
                        <a:t> </a:t>
                      </a:r>
                      <a:r>
                        <a:rPr lang="it-IT" sz="1300" b="1" dirty="0">
                          <a:solidFill>
                            <a:schemeClr val="dk1"/>
                          </a:solidFill>
                          <a:highlight>
                            <a:srgbClr val="FFFFFF"/>
                          </a:highlight>
                        </a:rPr>
                        <a:t>[</a:t>
                      </a:r>
                      <a:r>
                        <a:rPr lang="it-IT" sz="1300" b="1" dirty="0" err="1">
                          <a:solidFill>
                            <a:schemeClr val="dk1"/>
                          </a:solidFill>
                          <a:highlight>
                            <a:srgbClr val="FFFFFF"/>
                          </a:highlight>
                        </a:rPr>
                        <a:t>We-collab</a:t>
                      </a:r>
                      <a:r>
                        <a:rPr lang="it-IT" sz="1300" b="1" dirty="0">
                          <a:solidFill>
                            <a:schemeClr val="dk1"/>
                          </a:solidFill>
                          <a:highlight>
                            <a:srgbClr val="FFFFFF"/>
                          </a:highlight>
                        </a:rPr>
                        <a:t> </a:t>
                      </a:r>
                      <a:r>
                        <a:rPr lang="it-IT" sz="1300" b="1" dirty="0" err="1">
                          <a:solidFill>
                            <a:schemeClr val="dk1"/>
                          </a:solidFill>
                          <a:highlight>
                            <a:srgbClr val="FFFFFF"/>
                          </a:highlight>
                        </a:rPr>
                        <a:t>TooKit</a:t>
                      </a:r>
                      <a:r>
                        <a:rPr lang="it-IT" sz="1300" dirty="0">
                          <a:solidFill>
                            <a:schemeClr val="dk1"/>
                          </a:solidFill>
                          <a:highlight>
                            <a:srgbClr val="FFFFFF"/>
                          </a:highlight>
                        </a:rPr>
                        <a:t>] </a:t>
                      </a:r>
                      <a:r>
                        <a:rPr lang="it-IT" sz="1300" dirty="0" err="1">
                          <a:solidFill>
                            <a:schemeClr val="dk1"/>
                          </a:solidFill>
                          <a:highlight>
                            <a:srgbClr val="FFFFFF"/>
                          </a:highlight>
                        </a:rPr>
                        <a:t>will</a:t>
                      </a:r>
                      <a:r>
                        <a:rPr lang="it-IT" sz="1300" dirty="0">
                          <a:solidFill>
                            <a:schemeClr val="dk1"/>
                          </a:solidFill>
                          <a:highlight>
                            <a:srgbClr val="FFFFFF"/>
                          </a:highlight>
                        </a:rPr>
                        <a:t> be </a:t>
                      </a:r>
                      <a:r>
                        <a:rPr lang="it-IT" sz="1300" dirty="0" err="1">
                          <a:solidFill>
                            <a:schemeClr val="dk1"/>
                          </a:solidFill>
                          <a:highlight>
                            <a:srgbClr val="FFFFFF"/>
                          </a:highlight>
                        </a:rPr>
                        <a:t>adopted</a:t>
                      </a:r>
                      <a:r>
                        <a:rPr lang="it-IT" sz="1300" dirty="0">
                          <a:solidFill>
                            <a:schemeClr val="dk1"/>
                          </a:solidFill>
                          <a:highlight>
                            <a:srgbClr val="FFFFFF"/>
                          </a:highlight>
                        </a:rPr>
                        <a:t> and </a:t>
                      </a:r>
                      <a:r>
                        <a:rPr lang="it-IT" sz="1300" dirty="0" err="1">
                          <a:solidFill>
                            <a:schemeClr val="dk1"/>
                          </a:solidFill>
                          <a:highlight>
                            <a:srgbClr val="FFFFFF"/>
                          </a:highlight>
                        </a:rPr>
                        <a:t>experimented</a:t>
                      </a:r>
                      <a:endParaRPr sz="1300" dirty="0">
                        <a:solidFill>
                          <a:schemeClr val="dk1"/>
                        </a:solidFill>
                        <a:highlight>
                          <a:srgbClr val="FFFFFF"/>
                        </a:highlight>
                      </a:endParaRPr>
                    </a:p>
                    <a:p>
                      <a:pPr marL="285750" lvl="1" indent="-266700" algn="l" rtl="0">
                        <a:lnSpc>
                          <a:spcPct val="115000"/>
                        </a:lnSpc>
                        <a:spcBef>
                          <a:spcPts val="1000"/>
                        </a:spcBef>
                        <a:spcAft>
                          <a:spcPts val="0"/>
                        </a:spcAft>
                        <a:buClr>
                          <a:schemeClr val="dk1"/>
                        </a:buClr>
                        <a:buSzPts val="1500"/>
                        <a:buFont typeface="Times New Roman"/>
                        <a:buAutoNum type="alphaLcPeriod"/>
                      </a:pPr>
                      <a:r>
                        <a:rPr lang="en" sz="1200" dirty="0">
                          <a:solidFill>
                            <a:schemeClr val="dk1"/>
                          </a:solidFill>
                          <a:highlight>
                            <a:srgbClr val="FFFFFF"/>
                          </a:highlight>
                        </a:rPr>
                        <a:t>identification of a common set of criteria to select </a:t>
                      </a:r>
                      <a:r>
                        <a:rPr lang="en" sz="1200" b="1" dirty="0">
                          <a:solidFill>
                            <a:schemeClr val="dk1"/>
                          </a:solidFill>
                          <a:highlight>
                            <a:srgbClr val="FFFFFF"/>
                          </a:highlight>
                        </a:rPr>
                        <a:t>online learning materials</a:t>
                      </a:r>
                      <a:r>
                        <a:rPr lang="en" sz="1200" dirty="0">
                          <a:solidFill>
                            <a:schemeClr val="dk1"/>
                          </a:solidFill>
                          <a:highlight>
                            <a:srgbClr val="FFFFFF"/>
                          </a:highlight>
                        </a:rPr>
                        <a:t> ( and, by extension of the original description, to select i.e. </a:t>
                      </a:r>
                      <a:r>
                        <a:rPr lang="en" sz="1200" b="1" dirty="0">
                          <a:solidFill>
                            <a:schemeClr val="dk1"/>
                          </a:solidFill>
                          <a:highlight>
                            <a:srgbClr val="FFFFFF"/>
                          </a:highlight>
                        </a:rPr>
                        <a:t>the course/s </a:t>
                      </a:r>
                      <a:r>
                        <a:rPr lang="en" sz="1200" dirty="0">
                          <a:solidFill>
                            <a:schemeClr val="dk1"/>
                          </a:solidFill>
                          <a:highlight>
                            <a:srgbClr val="FFFFFF"/>
                          </a:highlight>
                        </a:rPr>
                        <a:t>-</a:t>
                      </a:r>
                      <a:endParaRPr dirty="0"/>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9456519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g12decbaafc8_0_11"/>
          <p:cNvSpPr txBox="1">
            <a:spLocks noGrp="1"/>
          </p:cNvSpPr>
          <p:nvPr>
            <p:ph type="title"/>
          </p:nvPr>
        </p:nvSpPr>
        <p:spPr>
          <a:xfrm>
            <a:off x="311700" y="187450"/>
            <a:ext cx="8520600" cy="951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dirty="0"/>
              <a:t>[WC PR2] </a:t>
            </a:r>
            <a:r>
              <a:rPr lang="en-US" sz="1800" dirty="0">
                <a:solidFill>
                  <a:srgbClr val="FF0000"/>
                </a:solidFill>
              </a:rPr>
              <a:t>Courses, Subject Matters, Languages  </a:t>
            </a:r>
            <a:r>
              <a:rPr lang="en" sz="1600" b="1" dirty="0"/>
              <a:t>Reporting the brainstorming (1a) </a:t>
            </a:r>
            <a:endParaRPr dirty="0"/>
          </a:p>
        </p:txBody>
      </p:sp>
      <p:sp>
        <p:nvSpPr>
          <p:cNvPr id="86" name="Google Shape;86;g12decbaafc8_0_11"/>
          <p:cNvSpPr txBox="1">
            <a:spLocks noGrp="1"/>
          </p:cNvSpPr>
          <p:nvPr>
            <p:ph type="body" idx="1"/>
          </p:nvPr>
        </p:nvSpPr>
        <p:spPr>
          <a:xfrm>
            <a:off x="228815" y="787176"/>
            <a:ext cx="8520600" cy="658852"/>
          </a:xfrm>
          <a:prstGeom prst="rect">
            <a:avLst/>
          </a:prstGeom>
        </p:spPr>
        <p:txBody>
          <a:bodyPr spcFirstLastPara="1" wrap="square" lIns="91425" tIns="91425" rIns="91425" bIns="91425" anchor="t" anchorCtr="0">
            <a:noAutofit/>
          </a:bodyPr>
          <a:lstStyle/>
          <a:p>
            <a:pPr marL="0" indent="0">
              <a:buClr>
                <a:schemeClr val="dk1"/>
              </a:buClr>
              <a:buSzPts val="1300"/>
              <a:buNone/>
            </a:pPr>
            <a:r>
              <a:rPr lang="en" sz="1400" b="1" dirty="0">
                <a:solidFill>
                  <a:schemeClr val="dk1"/>
                </a:solidFill>
                <a:highlight>
                  <a:srgbClr val="FFFFFF"/>
                </a:highlight>
              </a:rPr>
              <a:t>Status of the informal discussion inside each team:  </a:t>
            </a:r>
          </a:p>
          <a:p>
            <a:pPr marL="0" indent="0">
              <a:buClr>
                <a:schemeClr val="dk1"/>
              </a:buClr>
              <a:buSzPts val="1300"/>
              <a:buNone/>
            </a:pPr>
            <a:r>
              <a:rPr lang="it-IT" sz="1400" dirty="0">
                <a:solidFill>
                  <a:schemeClr val="dk1"/>
                </a:solidFill>
                <a:highlight>
                  <a:srgbClr val="FFFFFF"/>
                </a:highlight>
              </a:rPr>
              <a:t>❏	</a:t>
            </a:r>
            <a:r>
              <a:rPr lang="it-IT" sz="1400" dirty="0" err="1">
                <a:solidFill>
                  <a:schemeClr val="dk1"/>
                </a:solidFill>
                <a:highlight>
                  <a:srgbClr val="FFFFFF"/>
                </a:highlight>
              </a:rPr>
              <a:t>BrainSigns</a:t>
            </a:r>
            <a:r>
              <a:rPr lang="it-IT" sz="1400" dirty="0">
                <a:solidFill>
                  <a:schemeClr val="dk1"/>
                </a:solidFill>
                <a:highlight>
                  <a:srgbClr val="FFFFFF"/>
                </a:highlight>
              </a:rPr>
              <a:t>	Nicolina</a:t>
            </a:r>
            <a:endParaRPr lang="en" sz="1400" dirty="0">
              <a:solidFill>
                <a:schemeClr val="dk1"/>
              </a:solidFill>
              <a:highlight>
                <a:srgbClr val="FFFFFF"/>
              </a:highlight>
            </a:endParaRPr>
          </a:p>
        </p:txBody>
      </p:sp>
      <p:graphicFrame>
        <p:nvGraphicFramePr>
          <p:cNvPr id="87" name="Google Shape;87;g12decbaafc8_0_11"/>
          <p:cNvGraphicFramePr/>
          <p:nvPr>
            <p:extLst>
              <p:ext uri="{D42A27DB-BD31-4B8C-83A1-F6EECF244321}">
                <p14:modId xmlns:p14="http://schemas.microsoft.com/office/powerpoint/2010/main" val="3969263980"/>
              </p:ext>
            </p:extLst>
          </p:nvPr>
        </p:nvGraphicFramePr>
        <p:xfrm>
          <a:off x="154388" y="1614150"/>
          <a:ext cx="8835225" cy="3552846"/>
        </p:xfrm>
        <a:graphic>
          <a:graphicData uri="http://schemas.openxmlformats.org/drawingml/2006/table">
            <a:tbl>
              <a:tblPr>
                <a:noFill/>
                <a:tableStyleId>{19479C71-2C93-4529-A177-49D48E78B2C8}</a:tableStyleId>
              </a:tblPr>
              <a:tblGrid>
                <a:gridCol w="3985325">
                  <a:extLst>
                    <a:ext uri="{9D8B030D-6E8A-4147-A177-3AD203B41FA5}">
                      <a16:colId xmlns:a16="http://schemas.microsoft.com/office/drawing/2014/main" val="20000"/>
                    </a:ext>
                  </a:extLst>
                </a:gridCol>
                <a:gridCol w="2498800">
                  <a:extLst>
                    <a:ext uri="{9D8B030D-6E8A-4147-A177-3AD203B41FA5}">
                      <a16:colId xmlns:a16="http://schemas.microsoft.com/office/drawing/2014/main" val="20001"/>
                    </a:ext>
                  </a:extLst>
                </a:gridCol>
                <a:gridCol w="2351100">
                  <a:extLst>
                    <a:ext uri="{9D8B030D-6E8A-4147-A177-3AD203B41FA5}">
                      <a16:colId xmlns:a16="http://schemas.microsoft.com/office/drawing/2014/main" val="20002"/>
                    </a:ext>
                  </a:extLst>
                </a:gridCol>
              </a:tblGrid>
              <a:tr h="408213">
                <a:tc>
                  <a:txBody>
                    <a:bodyPr/>
                    <a:lstStyle/>
                    <a:p>
                      <a:pPr marL="0" lvl="0" indent="0" algn="l" rtl="0">
                        <a:lnSpc>
                          <a:spcPct val="115000"/>
                        </a:lnSpc>
                        <a:spcBef>
                          <a:spcPts val="1000"/>
                        </a:spcBef>
                        <a:spcAft>
                          <a:spcPts val="0"/>
                        </a:spcAft>
                        <a:buNone/>
                      </a:pPr>
                      <a:r>
                        <a:rPr lang="en" sz="1300" dirty="0">
                          <a:solidFill>
                            <a:schemeClr val="dk1"/>
                          </a:solidFill>
                          <a:highlight>
                            <a:srgbClr val="FFFFFF"/>
                          </a:highlight>
                        </a:rPr>
                        <a:t>Elements of comparison b/tween partners (CSB, UAM, UNIR, UROMA, NTUA ) </a:t>
                      </a:r>
                      <a:endParaRPr sz="1300" dirty="0">
                        <a:solidFill>
                          <a:schemeClr val="dk1"/>
                        </a:solidFill>
                        <a:highlight>
                          <a:srgbClr val="FFFFFF"/>
                        </a:highlight>
                      </a:endParaRPr>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dirty="0">
                          <a:solidFill>
                            <a:schemeClr val="dk1"/>
                          </a:solidFill>
                        </a:rPr>
                        <a:t>Criticalities / Difficulties</a:t>
                      </a:r>
                      <a:endParaRPr dirty="0"/>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dirty="0">
                          <a:solidFill>
                            <a:schemeClr val="dk1"/>
                          </a:solidFill>
                        </a:rPr>
                        <a:t>Differences / Similarities</a:t>
                      </a:r>
                      <a:endParaRPr dirty="0"/>
                    </a:p>
                  </a:txBody>
                  <a:tcPr marL="91425" marR="91425" marT="91425" marB="91425"/>
                </a:tc>
                <a:extLst>
                  <a:ext uri="{0D108BD9-81ED-4DB2-BD59-A6C34878D82A}">
                    <a16:rowId xmlns:a16="http://schemas.microsoft.com/office/drawing/2014/main" val="10000"/>
                  </a:ext>
                </a:extLst>
              </a:tr>
              <a:tr h="2933687">
                <a:tc>
                  <a:txBody>
                    <a:bodyPr/>
                    <a:lstStyle/>
                    <a:p>
                      <a:pPr marL="0" lvl="0" indent="0" algn="l" rtl="0">
                        <a:lnSpc>
                          <a:spcPct val="115000"/>
                        </a:lnSpc>
                        <a:spcBef>
                          <a:spcPts val="1000"/>
                        </a:spcBef>
                        <a:spcAft>
                          <a:spcPts val="0"/>
                        </a:spcAft>
                        <a:buNone/>
                      </a:pPr>
                      <a:r>
                        <a:rPr lang="en" sz="1300" dirty="0">
                          <a:solidFill>
                            <a:schemeClr val="dk1"/>
                          </a:solidFill>
                          <a:highlight>
                            <a:srgbClr val="FFFFFF"/>
                          </a:highlight>
                        </a:rPr>
                        <a:t>Identification of a common ground in comparison of different online learning scenarios in real use in each university</a:t>
                      </a:r>
                      <a:endParaRPr sz="1300" dirty="0">
                        <a:solidFill>
                          <a:schemeClr val="dk1"/>
                        </a:solidFill>
                        <a:highlight>
                          <a:srgbClr val="FFFFFF"/>
                        </a:highlight>
                      </a:endParaRPr>
                    </a:p>
                    <a:p>
                      <a:pPr marL="285750" lvl="1" indent="-266700" algn="l" rtl="0">
                        <a:lnSpc>
                          <a:spcPct val="115000"/>
                        </a:lnSpc>
                        <a:spcBef>
                          <a:spcPts val="1000"/>
                        </a:spcBef>
                        <a:spcAft>
                          <a:spcPts val="0"/>
                        </a:spcAft>
                        <a:buClr>
                          <a:schemeClr val="dk1"/>
                        </a:buClr>
                        <a:buSzPts val="1500"/>
                        <a:buFont typeface="Times New Roman"/>
                        <a:buAutoNum type="alphaLcPeriod"/>
                      </a:pPr>
                      <a:r>
                        <a:rPr lang="en" sz="1300" dirty="0">
                          <a:solidFill>
                            <a:schemeClr val="dk1"/>
                          </a:solidFill>
                          <a:highlight>
                            <a:srgbClr val="FFFFFF"/>
                          </a:highlight>
                        </a:rPr>
                        <a:t>identification of a common set of criteria to select </a:t>
                      </a:r>
                      <a:r>
                        <a:rPr lang="en" sz="1300" b="1" dirty="0">
                          <a:solidFill>
                            <a:schemeClr val="dk1"/>
                          </a:solidFill>
                          <a:highlight>
                            <a:srgbClr val="FFFFFF"/>
                          </a:highlight>
                        </a:rPr>
                        <a:t>online learning materials</a:t>
                      </a:r>
                      <a:r>
                        <a:rPr lang="en" sz="1300" dirty="0">
                          <a:solidFill>
                            <a:schemeClr val="dk1"/>
                          </a:solidFill>
                          <a:highlight>
                            <a:srgbClr val="FFFFFF"/>
                          </a:highlight>
                        </a:rPr>
                        <a:t> ( and, by extension of the original description, to select </a:t>
                      </a:r>
                      <a:r>
                        <a:rPr lang="en" sz="1300" b="1" dirty="0">
                          <a:solidFill>
                            <a:schemeClr val="dk1"/>
                          </a:solidFill>
                          <a:highlight>
                            <a:srgbClr val="FFFFFF"/>
                          </a:highlight>
                        </a:rPr>
                        <a:t>subject matter</a:t>
                      </a:r>
                      <a:r>
                        <a:rPr lang="en" sz="1300" dirty="0">
                          <a:solidFill>
                            <a:schemeClr val="dk1"/>
                          </a:solidFill>
                          <a:highlight>
                            <a:srgbClr val="FFFFFF"/>
                          </a:highlight>
                        </a:rPr>
                        <a:t> - the course - within which the online materials are distributed) to best fit the scope of the project: </a:t>
                      </a:r>
                      <a:endParaRPr sz="1300" dirty="0">
                        <a:solidFill>
                          <a:schemeClr val="dk1"/>
                        </a:solidFill>
                        <a:highlight>
                          <a:srgbClr val="FFFFFF"/>
                        </a:highlight>
                      </a:endParaRPr>
                    </a:p>
                    <a:p>
                      <a:pPr marL="285750" lvl="1" indent="-266700" algn="l" rtl="0">
                        <a:lnSpc>
                          <a:spcPct val="115000"/>
                        </a:lnSpc>
                        <a:spcBef>
                          <a:spcPts val="0"/>
                        </a:spcBef>
                        <a:spcAft>
                          <a:spcPts val="0"/>
                        </a:spcAft>
                        <a:buClr>
                          <a:schemeClr val="dk1"/>
                        </a:buClr>
                        <a:buSzPts val="1500"/>
                        <a:buAutoNum type="alphaLcPeriod"/>
                      </a:pPr>
                      <a:r>
                        <a:rPr lang="en" sz="1300" dirty="0">
                          <a:solidFill>
                            <a:schemeClr val="dk1"/>
                          </a:solidFill>
                          <a:highlight>
                            <a:srgbClr val="FFFFFF"/>
                          </a:highlight>
                        </a:rPr>
                        <a:t>identification of the approaches used </a:t>
                      </a:r>
                      <a:endParaRPr sz="1300" dirty="0">
                        <a:solidFill>
                          <a:schemeClr val="dk1"/>
                        </a:solidFill>
                        <a:highlight>
                          <a:srgbClr val="FFFFFF"/>
                        </a:highlight>
                      </a:endParaRPr>
                    </a:p>
                    <a:p>
                      <a:pPr marL="0" lvl="0" indent="0" algn="l" rtl="0">
                        <a:spcBef>
                          <a:spcPts val="0"/>
                        </a:spcBef>
                        <a:spcAft>
                          <a:spcPts val="0"/>
                        </a:spcAft>
                        <a:buNone/>
                      </a:pPr>
                      <a:endParaRPr dirty="0"/>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3042878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g12decbaafc8_0_11"/>
          <p:cNvSpPr txBox="1">
            <a:spLocks noGrp="1"/>
          </p:cNvSpPr>
          <p:nvPr>
            <p:ph type="title"/>
          </p:nvPr>
        </p:nvSpPr>
        <p:spPr>
          <a:xfrm>
            <a:off x="228814" y="0"/>
            <a:ext cx="8760797" cy="71238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dirty="0"/>
              <a:t>[WC PR2] </a:t>
            </a:r>
            <a:r>
              <a:rPr lang="en-US" sz="1800" dirty="0">
                <a:solidFill>
                  <a:srgbClr val="FF0000"/>
                </a:solidFill>
              </a:rPr>
              <a:t>Courses, Subject Matters, Languages  </a:t>
            </a:r>
            <a:r>
              <a:rPr lang="en" sz="1600" b="1" dirty="0"/>
              <a:t>Reporting the brainstorming </a:t>
            </a:r>
            <a:r>
              <a:rPr lang="en" sz="1800" dirty="0"/>
              <a:t>(2a)</a:t>
            </a:r>
            <a:endParaRPr sz="1800" dirty="0"/>
          </a:p>
        </p:txBody>
      </p:sp>
      <p:sp>
        <p:nvSpPr>
          <p:cNvPr id="86" name="Google Shape;86;g12decbaafc8_0_11"/>
          <p:cNvSpPr txBox="1">
            <a:spLocks noGrp="1"/>
          </p:cNvSpPr>
          <p:nvPr>
            <p:ph type="body" idx="1"/>
          </p:nvPr>
        </p:nvSpPr>
        <p:spPr>
          <a:xfrm>
            <a:off x="228815" y="723014"/>
            <a:ext cx="8520600" cy="680117"/>
          </a:xfrm>
          <a:prstGeom prst="rect">
            <a:avLst/>
          </a:prstGeom>
        </p:spPr>
        <p:txBody>
          <a:bodyPr spcFirstLastPara="1" wrap="square" lIns="91425" tIns="91425" rIns="91425" bIns="91425" anchor="t" anchorCtr="0">
            <a:noAutofit/>
          </a:bodyPr>
          <a:lstStyle/>
          <a:p>
            <a:pPr marL="0" indent="0">
              <a:buClr>
                <a:schemeClr val="dk1"/>
              </a:buClr>
              <a:buSzPts val="1300"/>
              <a:buNone/>
            </a:pPr>
            <a:r>
              <a:rPr lang="en" sz="1400" b="1" dirty="0">
                <a:solidFill>
                  <a:schemeClr val="dk1"/>
                </a:solidFill>
                <a:highlight>
                  <a:srgbClr val="FFFFFF"/>
                </a:highlight>
              </a:rPr>
              <a:t>Status of the informal discussion inside each team:  </a:t>
            </a:r>
          </a:p>
          <a:p>
            <a:pPr marL="0" indent="0">
              <a:buClr>
                <a:schemeClr val="dk1"/>
              </a:buClr>
              <a:buSzPts val="1300"/>
              <a:buNone/>
            </a:pPr>
            <a:r>
              <a:rPr lang="it-IT" sz="1400" dirty="0">
                <a:solidFill>
                  <a:schemeClr val="dk1"/>
                </a:solidFill>
                <a:highlight>
                  <a:srgbClr val="FFFFFF"/>
                </a:highlight>
              </a:rPr>
              <a:t>❏	CSB  		Jesper Clement</a:t>
            </a:r>
          </a:p>
          <a:p>
            <a:pPr marL="0" indent="0">
              <a:buClr>
                <a:schemeClr val="dk1"/>
              </a:buClr>
              <a:buSzPts val="1300"/>
              <a:buNone/>
            </a:pPr>
            <a:endParaRPr lang="en" sz="1400" dirty="0">
              <a:solidFill>
                <a:schemeClr val="dk1"/>
              </a:solidFill>
              <a:highlight>
                <a:srgbClr val="FFFFFF"/>
              </a:highlight>
            </a:endParaRPr>
          </a:p>
        </p:txBody>
      </p:sp>
      <p:graphicFrame>
        <p:nvGraphicFramePr>
          <p:cNvPr id="6" name="Google Shape;87;g12decbaafc8_0_11">
            <a:extLst>
              <a:ext uri="{FF2B5EF4-FFF2-40B4-BE49-F238E27FC236}">
                <a16:creationId xmlns:a16="http://schemas.microsoft.com/office/drawing/2014/main" id="{AD86F0ED-A7A1-4284-9400-FD15AB91A645}"/>
              </a:ext>
            </a:extLst>
          </p:cNvPr>
          <p:cNvGraphicFramePr/>
          <p:nvPr>
            <p:extLst>
              <p:ext uri="{D42A27DB-BD31-4B8C-83A1-F6EECF244321}">
                <p14:modId xmlns:p14="http://schemas.microsoft.com/office/powerpoint/2010/main" val="1873546641"/>
              </p:ext>
            </p:extLst>
          </p:nvPr>
        </p:nvGraphicFramePr>
        <p:xfrm>
          <a:off x="154387" y="1314939"/>
          <a:ext cx="8835225" cy="3828561"/>
        </p:xfrm>
        <a:graphic>
          <a:graphicData uri="http://schemas.openxmlformats.org/drawingml/2006/table">
            <a:tbl>
              <a:tblPr>
                <a:noFill/>
                <a:tableStyleId>{19479C71-2C93-4529-A177-49D48E78B2C8}</a:tableStyleId>
              </a:tblPr>
              <a:tblGrid>
                <a:gridCol w="3985325">
                  <a:extLst>
                    <a:ext uri="{9D8B030D-6E8A-4147-A177-3AD203B41FA5}">
                      <a16:colId xmlns:a16="http://schemas.microsoft.com/office/drawing/2014/main" val="20000"/>
                    </a:ext>
                  </a:extLst>
                </a:gridCol>
                <a:gridCol w="2498800">
                  <a:extLst>
                    <a:ext uri="{9D8B030D-6E8A-4147-A177-3AD203B41FA5}">
                      <a16:colId xmlns:a16="http://schemas.microsoft.com/office/drawing/2014/main" val="20001"/>
                    </a:ext>
                  </a:extLst>
                </a:gridCol>
                <a:gridCol w="2351100">
                  <a:extLst>
                    <a:ext uri="{9D8B030D-6E8A-4147-A177-3AD203B41FA5}">
                      <a16:colId xmlns:a16="http://schemas.microsoft.com/office/drawing/2014/main" val="20002"/>
                    </a:ext>
                  </a:extLst>
                </a:gridCol>
              </a:tblGrid>
              <a:tr h="602407">
                <a:tc>
                  <a:txBody>
                    <a:bodyPr/>
                    <a:lstStyle/>
                    <a:p>
                      <a:pPr marL="0" lvl="0" indent="0" algn="l" rtl="0">
                        <a:lnSpc>
                          <a:spcPct val="115000"/>
                        </a:lnSpc>
                        <a:spcBef>
                          <a:spcPts val="1000"/>
                        </a:spcBef>
                        <a:spcAft>
                          <a:spcPts val="0"/>
                        </a:spcAft>
                        <a:buNone/>
                      </a:pPr>
                      <a:r>
                        <a:rPr lang="en" sz="1300" dirty="0">
                          <a:solidFill>
                            <a:schemeClr val="dk1"/>
                          </a:solidFill>
                          <a:highlight>
                            <a:srgbClr val="FFFFFF"/>
                          </a:highlight>
                        </a:rPr>
                        <a:t>Courses and subject adviced / selected or preferred</a:t>
                      </a:r>
                      <a:endParaRPr sz="1300" dirty="0">
                        <a:solidFill>
                          <a:schemeClr val="dk1"/>
                        </a:solidFill>
                        <a:highlight>
                          <a:srgbClr val="FFFFFF"/>
                        </a:highlight>
                      </a:endParaRPr>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dirty="0">
                          <a:solidFill>
                            <a:schemeClr val="dk1"/>
                          </a:solidFill>
                        </a:rPr>
                        <a:t># Teachers / # Students</a:t>
                      </a:r>
                      <a:endParaRPr dirty="0"/>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dirty="0">
                          <a:solidFill>
                            <a:schemeClr val="dk1"/>
                          </a:solidFill>
                        </a:rPr>
                        <a:t>Types of Didactic Materials / Approaches Methodology</a:t>
                      </a:r>
                      <a:endParaRPr dirty="0"/>
                    </a:p>
                  </a:txBody>
                  <a:tcPr marL="91425" marR="91425" marT="91425" marB="91425"/>
                </a:tc>
                <a:extLst>
                  <a:ext uri="{0D108BD9-81ED-4DB2-BD59-A6C34878D82A}">
                    <a16:rowId xmlns:a16="http://schemas.microsoft.com/office/drawing/2014/main" val="10000"/>
                  </a:ext>
                </a:extLst>
              </a:tr>
              <a:tr h="3218991">
                <a:tc>
                  <a:txBody>
                    <a:bodyPr/>
                    <a:lstStyle/>
                    <a:p>
                      <a:pPr marL="0" lvl="0" indent="0" algn="l" rtl="0">
                        <a:lnSpc>
                          <a:spcPct val="115000"/>
                        </a:lnSpc>
                        <a:spcBef>
                          <a:spcPts val="1000"/>
                        </a:spcBef>
                        <a:spcAft>
                          <a:spcPts val="0"/>
                        </a:spcAft>
                        <a:buNone/>
                      </a:pPr>
                      <a:r>
                        <a:rPr lang="en" sz="1300" dirty="0">
                          <a:solidFill>
                            <a:schemeClr val="dk1"/>
                          </a:solidFill>
                          <a:highlight>
                            <a:srgbClr val="FFFFFF"/>
                          </a:highlight>
                        </a:rPr>
                        <a:t>Identification of a </a:t>
                      </a:r>
                      <a:r>
                        <a:rPr lang="it-IT" sz="1300" dirty="0" err="1">
                          <a:solidFill>
                            <a:schemeClr val="dk1"/>
                          </a:solidFill>
                          <a:highlight>
                            <a:srgbClr val="FFFFFF"/>
                          </a:highlight>
                        </a:rPr>
                        <a:t>bunch</a:t>
                      </a:r>
                      <a:r>
                        <a:rPr lang="it-IT" sz="1300" dirty="0">
                          <a:solidFill>
                            <a:schemeClr val="dk1"/>
                          </a:solidFill>
                          <a:highlight>
                            <a:srgbClr val="FFFFFF"/>
                          </a:highlight>
                        </a:rPr>
                        <a:t> of </a:t>
                      </a:r>
                      <a:r>
                        <a:rPr lang="it-IT" sz="1300" dirty="0" err="1">
                          <a:solidFill>
                            <a:schemeClr val="dk1"/>
                          </a:solidFill>
                          <a:highlight>
                            <a:srgbClr val="FFFFFF"/>
                          </a:highlight>
                        </a:rPr>
                        <a:t>courses</a:t>
                      </a:r>
                      <a:r>
                        <a:rPr lang="it-IT" sz="1300" dirty="0">
                          <a:solidFill>
                            <a:schemeClr val="dk1"/>
                          </a:solidFill>
                          <a:highlight>
                            <a:srgbClr val="FFFFFF"/>
                          </a:highlight>
                        </a:rPr>
                        <a:t> in </a:t>
                      </a:r>
                      <a:r>
                        <a:rPr lang="it-IT" sz="1300" dirty="0" err="1">
                          <a:solidFill>
                            <a:schemeClr val="dk1"/>
                          </a:solidFill>
                          <a:highlight>
                            <a:srgbClr val="FFFFFF"/>
                          </a:highlight>
                        </a:rPr>
                        <a:t>which</a:t>
                      </a:r>
                      <a:r>
                        <a:rPr lang="it-IT" sz="1300" dirty="0">
                          <a:solidFill>
                            <a:schemeClr val="dk1"/>
                          </a:solidFill>
                          <a:highlight>
                            <a:srgbClr val="FFFFFF"/>
                          </a:highlight>
                        </a:rPr>
                        <a:t> </a:t>
                      </a:r>
                      <a:r>
                        <a:rPr lang="it-IT" sz="1300" b="1" dirty="0">
                          <a:solidFill>
                            <a:schemeClr val="dk1"/>
                          </a:solidFill>
                          <a:highlight>
                            <a:srgbClr val="FFFFFF"/>
                          </a:highlight>
                        </a:rPr>
                        <a:t>[</a:t>
                      </a:r>
                      <a:r>
                        <a:rPr lang="it-IT" sz="1300" b="1" dirty="0" err="1">
                          <a:solidFill>
                            <a:schemeClr val="dk1"/>
                          </a:solidFill>
                          <a:highlight>
                            <a:srgbClr val="FFFFFF"/>
                          </a:highlight>
                        </a:rPr>
                        <a:t>We-collab</a:t>
                      </a:r>
                      <a:r>
                        <a:rPr lang="it-IT" sz="1300" b="1" dirty="0">
                          <a:solidFill>
                            <a:schemeClr val="dk1"/>
                          </a:solidFill>
                          <a:highlight>
                            <a:srgbClr val="FFFFFF"/>
                          </a:highlight>
                        </a:rPr>
                        <a:t> </a:t>
                      </a:r>
                      <a:r>
                        <a:rPr lang="it-IT" sz="1300" b="1" dirty="0" err="1">
                          <a:solidFill>
                            <a:schemeClr val="dk1"/>
                          </a:solidFill>
                          <a:highlight>
                            <a:srgbClr val="FFFFFF"/>
                          </a:highlight>
                        </a:rPr>
                        <a:t>TooKit</a:t>
                      </a:r>
                      <a:r>
                        <a:rPr lang="it-IT" sz="1300" dirty="0">
                          <a:solidFill>
                            <a:schemeClr val="dk1"/>
                          </a:solidFill>
                          <a:highlight>
                            <a:srgbClr val="FFFFFF"/>
                          </a:highlight>
                        </a:rPr>
                        <a:t>] </a:t>
                      </a:r>
                      <a:r>
                        <a:rPr lang="it-IT" sz="1300" dirty="0" err="1">
                          <a:solidFill>
                            <a:schemeClr val="dk1"/>
                          </a:solidFill>
                          <a:highlight>
                            <a:srgbClr val="FFFFFF"/>
                          </a:highlight>
                        </a:rPr>
                        <a:t>will</a:t>
                      </a:r>
                      <a:r>
                        <a:rPr lang="it-IT" sz="1300" dirty="0">
                          <a:solidFill>
                            <a:schemeClr val="dk1"/>
                          </a:solidFill>
                          <a:highlight>
                            <a:srgbClr val="FFFFFF"/>
                          </a:highlight>
                        </a:rPr>
                        <a:t> be </a:t>
                      </a:r>
                      <a:r>
                        <a:rPr lang="it-IT" sz="1300" dirty="0" err="1">
                          <a:solidFill>
                            <a:schemeClr val="dk1"/>
                          </a:solidFill>
                          <a:highlight>
                            <a:srgbClr val="FFFFFF"/>
                          </a:highlight>
                        </a:rPr>
                        <a:t>adopted</a:t>
                      </a:r>
                      <a:r>
                        <a:rPr lang="it-IT" sz="1300" dirty="0">
                          <a:solidFill>
                            <a:schemeClr val="dk1"/>
                          </a:solidFill>
                          <a:highlight>
                            <a:srgbClr val="FFFFFF"/>
                          </a:highlight>
                        </a:rPr>
                        <a:t> and </a:t>
                      </a:r>
                      <a:r>
                        <a:rPr lang="it-IT" sz="1300" dirty="0" err="1">
                          <a:solidFill>
                            <a:schemeClr val="dk1"/>
                          </a:solidFill>
                          <a:highlight>
                            <a:srgbClr val="FFFFFF"/>
                          </a:highlight>
                        </a:rPr>
                        <a:t>experimented</a:t>
                      </a:r>
                      <a:endParaRPr sz="1300" dirty="0">
                        <a:solidFill>
                          <a:schemeClr val="dk1"/>
                        </a:solidFill>
                        <a:highlight>
                          <a:srgbClr val="FFFFFF"/>
                        </a:highlight>
                      </a:endParaRPr>
                    </a:p>
                    <a:p>
                      <a:pPr marL="285750" lvl="1" indent="-266700" algn="l" rtl="0">
                        <a:lnSpc>
                          <a:spcPct val="115000"/>
                        </a:lnSpc>
                        <a:spcBef>
                          <a:spcPts val="1000"/>
                        </a:spcBef>
                        <a:spcAft>
                          <a:spcPts val="0"/>
                        </a:spcAft>
                        <a:buClr>
                          <a:schemeClr val="dk1"/>
                        </a:buClr>
                        <a:buSzPts val="1500"/>
                        <a:buFont typeface="Times New Roman"/>
                        <a:buAutoNum type="alphaLcPeriod"/>
                      </a:pPr>
                      <a:r>
                        <a:rPr lang="en" sz="1200" dirty="0">
                          <a:solidFill>
                            <a:schemeClr val="dk1"/>
                          </a:solidFill>
                          <a:highlight>
                            <a:srgbClr val="FFFFFF"/>
                          </a:highlight>
                        </a:rPr>
                        <a:t>identification of a common set of criteria to select </a:t>
                      </a:r>
                      <a:r>
                        <a:rPr lang="en" sz="1200" b="1" dirty="0">
                          <a:solidFill>
                            <a:schemeClr val="dk1"/>
                          </a:solidFill>
                          <a:highlight>
                            <a:srgbClr val="FFFFFF"/>
                          </a:highlight>
                        </a:rPr>
                        <a:t>online learning materials</a:t>
                      </a:r>
                      <a:r>
                        <a:rPr lang="en" sz="1200" dirty="0">
                          <a:solidFill>
                            <a:schemeClr val="dk1"/>
                          </a:solidFill>
                          <a:highlight>
                            <a:srgbClr val="FFFFFF"/>
                          </a:highlight>
                        </a:rPr>
                        <a:t> ( and, by extension of the original description, to select </a:t>
                      </a:r>
                      <a:r>
                        <a:rPr lang="en" sz="1200" b="1" dirty="0">
                          <a:solidFill>
                            <a:schemeClr val="dk1"/>
                          </a:solidFill>
                          <a:highlight>
                            <a:srgbClr val="FFFFFF"/>
                          </a:highlight>
                        </a:rPr>
                        <a:t>subject matter</a:t>
                      </a:r>
                      <a:r>
                        <a:rPr lang="en" sz="1200" dirty="0">
                          <a:solidFill>
                            <a:schemeClr val="dk1"/>
                          </a:solidFill>
                          <a:highlight>
                            <a:srgbClr val="FFFFFF"/>
                          </a:highlight>
                        </a:rPr>
                        <a:t> – i.e. </a:t>
                      </a:r>
                      <a:r>
                        <a:rPr lang="en" sz="1200" b="1" dirty="0">
                          <a:solidFill>
                            <a:schemeClr val="dk1"/>
                          </a:solidFill>
                          <a:highlight>
                            <a:srgbClr val="FFFFFF"/>
                          </a:highlight>
                        </a:rPr>
                        <a:t>the course/s </a:t>
                      </a:r>
                      <a:r>
                        <a:rPr lang="en" sz="1200" dirty="0">
                          <a:solidFill>
                            <a:schemeClr val="dk1"/>
                          </a:solidFill>
                          <a:highlight>
                            <a:srgbClr val="FFFFFF"/>
                          </a:highlight>
                        </a:rPr>
                        <a:t>- within which the online materials are distributed) to best fit the scope of the project: </a:t>
                      </a:r>
                      <a:endParaRPr sz="1200" dirty="0">
                        <a:solidFill>
                          <a:schemeClr val="dk1"/>
                        </a:solidFill>
                        <a:highlight>
                          <a:srgbClr val="FFFFFF"/>
                        </a:highlight>
                      </a:endParaRPr>
                    </a:p>
                    <a:p>
                      <a:pPr marL="285750" marR="0" lvl="1" indent="-266700" algn="l" defTabSz="914400" rtl="0" eaLnBrk="1" fontAlgn="auto" latinLnBrk="0" hangingPunct="1">
                        <a:lnSpc>
                          <a:spcPct val="115000"/>
                        </a:lnSpc>
                        <a:spcBef>
                          <a:spcPts val="0"/>
                        </a:spcBef>
                        <a:spcAft>
                          <a:spcPts val="0"/>
                        </a:spcAft>
                        <a:buClr>
                          <a:schemeClr val="dk1"/>
                        </a:buClr>
                        <a:buSzPts val="1500"/>
                        <a:buFont typeface="Arial"/>
                        <a:buAutoNum type="alphaLcPeriod"/>
                        <a:tabLst/>
                        <a:defRPr/>
                      </a:pPr>
                      <a:r>
                        <a:rPr lang="en-US" sz="1200" dirty="0">
                          <a:solidFill>
                            <a:schemeClr val="dk1"/>
                          </a:solidFill>
                          <a:highlight>
                            <a:srgbClr val="FFFFFF"/>
                          </a:highlight>
                        </a:rPr>
                        <a:t>Number of teachers involved / Number of students / </a:t>
                      </a:r>
                      <a:r>
                        <a:rPr lang="en-US" sz="1200" dirty="0" err="1">
                          <a:solidFill>
                            <a:schemeClr val="dk1"/>
                          </a:solidFill>
                          <a:highlight>
                            <a:srgbClr val="FFFFFF"/>
                          </a:highlight>
                        </a:rPr>
                        <a:t>Apporaches</a:t>
                      </a:r>
                      <a:r>
                        <a:rPr lang="en-US" sz="1200" dirty="0">
                          <a:solidFill>
                            <a:schemeClr val="dk1"/>
                          </a:solidFill>
                          <a:highlight>
                            <a:srgbClr val="FFFFFF"/>
                          </a:highlight>
                        </a:rPr>
                        <a:t> - Methodology</a:t>
                      </a:r>
                    </a:p>
                    <a:p>
                      <a:pPr marL="285750" lvl="1" indent="-266700" algn="l" rtl="0">
                        <a:lnSpc>
                          <a:spcPct val="115000"/>
                        </a:lnSpc>
                        <a:spcBef>
                          <a:spcPts val="0"/>
                        </a:spcBef>
                        <a:spcAft>
                          <a:spcPts val="0"/>
                        </a:spcAft>
                        <a:buClr>
                          <a:schemeClr val="dk1"/>
                        </a:buClr>
                        <a:buSzPts val="1500"/>
                        <a:buAutoNum type="alphaLcPeriod"/>
                      </a:pPr>
                      <a:r>
                        <a:rPr lang="en" sz="1200" dirty="0">
                          <a:solidFill>
                            <a:schemeClr val="dk1"/>
                          </a:solidFill>
                          <a:highlight>
                            <a:srgbClr val="FFFFFF"/>
                          </a:highlight>
                        </a:rPr>
                        <a:t>Type(s) of Didactic Materials / identification of the approaches used </a:t>
                      </a:r>
                    </a:p>
                    <a:p>
                      <a:pPr marL="0" lvl="0" indent="0" algn="l" rtl="0">
                        <a:spcBef>
                          <a:spcPts val="0"/>
                        </a:spcBef>
                        <a:spcAft>
                          <a:spcPts val="0"/>
                        </a:spcAft>
                        <a:buNone/>
                      </a:pPr>
                      <a:endParaRPr dirty="0"/>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8185891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g12decbaafc8_0_11"/>
          <p:cNvSpPr txBox="1">
            <a:spLocks noGrp="1"/>
          </p:cNvSpPr>
          <p:nvPr>
            <p:ph type="title"/>
          </p:nvPr>
        </p:nvSpPr>
        <p:spPr>
          <a:xfrm>
            <a:off x="311700" y="187450"/>
            <a:ext cx="8520600" cy="951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dirty="0"/>
              <a:t>[WC PR2] </a:t>
            </a:r>
            <a:r>
              <a:rPr lang="en-US" sz="1800" dirty="0">
                <a:solidFill>
                  <a:srgbClr val="FF0000"/>
                </a:solidFill>
              </a:rPr>
              <a:t>Courses, Subject Matters, Languages </a:t>
            </a:r>
            <a:r>
              <a:rPr lang="en" sz="1600" b="1" dirty="0"/>
              <a:t>Reporting the brainstorming (</a:t>
            </a:r>
            <a:r>
              <a:rPr lang="en" sz="1800" dirty="0"/>
              <a:t>2b)</a:t>
            </a:r>
            <a:endParaRPr sz="1800" dirty="0"/>
          </a:p>
        </p:txBody>
      </p:sp>
      <p:sp>
        <p:nvSpPr>
          <p:cNvPr id="86" name="Google Shape;86;g12decbaafc8_0_11"/>
          <p:cNvSpPr txBox="1">
            <a:spLocks noGrp="1"/>
          </p:cNvSpPr>
          <p:nvPr>
            <p:ph type="body" idx="1"/>
          </p:nvPr>
        </p:nvSpPr>
        <p:spPr>
          <a:xfrm>
            <a:off x="228815" y="787176"/>
            <a:ext cx="8520600" cy="680117"/>
          </a:xfrm>
          <a:prstGeom prst="rect">
            <a:avLst/>
          </a:prstGeom>
        </p:spPr>
        <p:txBody>
          <a:bodyPr spcFirstLastPara="1" wrap="square" lIns="91425" tIns="91425" rIns="91425" bIns="91425" anchor="t" anchorCtr="0">
            <a:noAutofit/>
          </a:bodyPr>
          <a:lstStyle/>
          <a:p>
            <a:pPr marL="0" indent="0">
              <a:buClr>
                <a:schemeClr val="dk1"/>
              </a:buClr>
              <a:buSzPts val="1300"/>
              <a:buNone/>
            </a:pPr>
            <a:r>
              <a:rPr lang="en" sz="1400" b="1" dirty="0">
                <a:solidFill>
                  <a:schemeClr val="dk1"/>
                </a:solidFill>
                <a:highlight>
                  <a:srgbClr val="FFFFFF"/>
                </a:highlight>
              </a:rPr>
              <a:t>Status of the informal discussion inside each team:  </a:t>
            </a:r>
          </a:p>
          <a:p>
            <a:pPr marL="0" indent="0">
              <a:buClr>
                <a:schemeClr val="dk1"/>
              </a:buClr>
              <a:buSzPts val="1300"/>
              <a:buNone/>
            </a:pPr>
            <a:r>
              <a:rPr lang="it-IT" sz="1400" dirty="0">
                <a:solidFill>
                  <a:schemeClr val="dk1"/>
                </a:solidFill>
                <a:highlight>
                  <a:srgbClr val="FFFFFF"/>
                </a:highlight>
              </a:rPr>
              <a:t>❏	CSB  		Jesper Clement</a:t>
            </a:r>
          </a:p>
          <a:p>
            <a:pPr marL="0" indent="0">
              <a:buClr>
                <a:schemeClr val="dk1"/>
              </a:buClr>
              <a:buSzPts val="1300"/>
              <a:buNone/>
            </a:pPr>
            <a:endParaRPr lang="en" sz="1400" dirty="0">
              <a:solidFill>
                <a:schemeClr val="dk1"/>
              </a:solidFill>
              <a:highlight>
                <a:srgbClr val="FFFFFF"/>
              </a:highlight>
            </a:endParaRPr>
          </a:p>
        </p:txBody>
      </p:sp>
      <p:graphicFrame>
        <p:nvGraphicFramePr>
          <p:cNvPr id="87" name="Google Shape;87;g12decbaafc8_0_11"/>
          <p:cNvGraphicFramePr/>
          <p:nvPr/>
        </p:nvGraphicFramePr>
        <p:xfrm>
          <a:off x="154388" y="1614150"/>
          <a:ext cx="8835225" cy="3243635"/>
        </p:xfrm>
        <a:graphic>
          <a:graphicData uri="http://schemas.openxmlformats.org/drawingml/2006/table">
            <a:tbl>
              <a:tblPr>
                <a:noFill/>
                <a:tableStyleId>{19479C71-2C93-4529-A177-49D48E78B2C8}</a:tableStyleId>
              </a:tblPr>
              <a:tblGrid>
                <a:gridCol w="3985325">
                  <a:extLst>
                    <a:ext uri="{9D8B030D-6E8A-4147-A177-3AD203B41FA5}">
                      <a16:colId xmlns:a16="http://schemas.microsoft.com/office/drawing/2014/main" val="20000"/>
                    </a:ext>
                  </a:extLst>
                </a:gridCol>
                <a:gridCol w="2498800">
                  <a:extLst>
                    <a:ext uri="{9D8B030D-6E8A-4147-A177-3AD203B41FA5}">
                      <a16:colId xmlns:a16="http://schemas.microsoft.com/office/drawing/2014/main" val="20001"/>
                    </a:ext>
                  </a:extLst>
                </a:gridCol>
                <a:gridCol w="2351100">
                  <a:extLst>
                    <a:ext uri="{9D8B030D-6E8A-4147-A177-3AD203B41FA5}">
                      <a16:colId xmlns:a16="http://schemas.microsoft.com/office/drawing/2014/main" val="20002"/>
                    </a:ext>
                  </a:extLst>
                </a:gridCol>
              </a:tblGrid>
              <a:tr h="348600">
                <a:tc>
                  <a:txBody>
                    <a:bodyPr/>
                    <a:lstStyle/>
                    <a:p>
                      <a:pPr marL="0" lvl="0" indent="0" algn="l" rtl="0">
                        <a:lnSpc>
                          <a:spcPct val="115000"/>
                        </a:lnSpc>
                        <a:spcBef>
                          <a:spcPts val="1000"/>
                        </a:spcBef>
                        <a:spcAft>
                          <a:spcPts val="0"/>
                        </a:spcAft>
                        <a:buNone/>
                      </a:pPr>
                      <a:r>
                        <a:rPr lang="en" sz="1300">
                          <a:solidFill>
                            <a:schemeClr val="dk1"/>
                          </a:solidFill>
                          <a:highlight>
                            <a:srgbClr val="FFFFFF"/>
                          </a:highlight>
                        </a:rPr>
                        <a:t>Elements of comparison b/tween partners</a:t>
                      </a:r>
                      <a:endParaRPr sz="1300">
                        <a:solidFill>
                          <a:schemeClr val="dk1"/>
                        </a:solidFill>
                        <a:highlight>
                          <a:srgbClr val="FFFFFF"/>
                        </a:highlight>
                      </a:endParaRPr>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dirty="0">
                          <a:solidFill>
                            <a:schemeClr val="dk1"/>
                          </a:solidFill>
                        </a:rPr>
                        <a:t>Differences</a:t>
                      </a:r>
                      <a:endParaRPr dirty="0"/>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a:solidFill>
                            <a:schemeClr val="dk1"/>
                          </a:solidFill>
                        </a:rPr>
                        <a:t>Similarities</a:t>
                      </a:r>
                      <a:endParaRPr/>
                    </a:p>
                  </a:txBody>
                  <a:tcPr marL="91425" marR="91425" marT="91425" marB="91425"/>
                </a:tc>
                <a:extLst>
                  <a:ext uri="{0D108BD9-81ED-4DB2-BD59-A6C34878D82A}">
                    <a16:rowId xmlns:a16="http://schemas.microsoft.com/office/drawing/2014/main" val="10000"/>
                  </a:ext>
                </a:extLst>
              </a:tr>
              <a:tr h="2847425">
                <a:tc>
                  <a:txBody>
                    <a:bodyPr/>
                    <a:lstStyle/>
                    <a:p>
                      <a:pPr marL="0" lvl="0" indent="0" algn="l" rtl="0">
                        <a:lnSpc>
                          <a:spcPct val="115000"/>
                        </a:lnSpc>
                        <a:spcBef>
                          <a:spcPts val="1000"/>
                        </a:spcBef>
                        <a:spcAft>
                          <a:spcPts val="0"/>
                        </a:spcAft>
                        <a:buNone/>
                      </a:pPr>
                      <a:r>
                        <a:rPr lang="en" sz="1300" dirty="0">
                          <a:solidFill>
                            <a:schemeClr val="dk1"/>
                          </a:solidFill>
                          <a:highlight>
                            <a:srgbClr val="FFFFFF"/>
                          </a:highlight>
                        </a:rPr>
                        <a:t>Identification of a common ground in comparison of different online learning scenarios in real use in each university</a:t>
                      </a:r>
                      <a:endParaRPr sz="1300" dirty="0">
                        <a:solidFill>
                          <a:schemeClr val="dk1"/>
                        </a:solidFill>
                        <a:highlight>
                          <a:srgbClr val="FFFFFF"/>
                        </a:highlight>
                      </a:endParaRPr>
                    </a:p>
                    <a:p>
                      <a:pPr marL="285750" lvl="1" indent="-266700" algn="l" rtl="0">
                        <a:lnSpc>
                          <a:spcPct val="115000"/>
                        </a:lnSpc>
                        <a:spcBef>
                          <a:spcPts val="1000"/>
                        </a:spcBef>
                        <a:spcAft>
                          <a:spcPts val="0"/>
                        </a:spcAft>
                        <a:buClr>
                          <a:schemeClr val="dk1"/>
                        </a:buClr>
                        <a:buSzPts val="1500"/>
                        <a:buFont typeface="Times New Roman"/>
                        <a:buAutoNum type="alphaLcPeriod"/>
                      </a:pPr>
                      <a:r>
                        <a:rPr lang="en" sz="1300" dirty="0">
                          <a:solidFill>
                            <a:schemeClr val="dk1"/>
                          </a:solidFill>
                          <a:highlight>
                            <a:srgbClr val="FFFFFF"/>
                          </a:highlight>
                        </a:rPr>
                        <a:t>identification of a common set of criteria to select </a:t>
                      </a:r>
                      <a:r>
                        <a:rPr lang="en" sz="1300" b="1" dirty="0">
                          <a:solidFill>
                            <a:schemeClr val="dk1"/>
                          </a:solidFill>
                          <a:highlight>
                            <a:srgbClr val="FFFFFF"/>
                          </a:highlight>
                        </a:rPr>
                        <a:t>online learning materials</a:t>
                      </a:r>
                      <a:r>
                        <a:rPr lang="en" sz="1300" dirty="0">
                          <a:solidFill>
                            <a:schemeClr val="dk1"/>
                          </a:solidFill>
                          <a:highlight>
                            <a:srgbClr val="FFFFFF"/>
                          </a:highlight>
                        </a:rPr>
                        <a:t> ( and, by extension of the original description, to select </a:t>
                      </a:r>
                      <a:r>
                        <a:rPr lang="en" sz="1300" b="1" dirty="0">
                          <a:solidFill>
                            <a:schemeClr val="dk1"/>
                          </a:solidFill>
                          <a:highlight>
                            <a:srgbClr val="FFFFFF"/>
                          </a:highlight>
                        </a:rPr>
                        <a:t>subject matter</a:t>
                      </a:r>
                      <a:r>
                        <a:rPr lang="en" sz="1300" dirty="0">
                          <a:solidFill>
                            <a:schemeClr val="dk1"/>
                          </a:solidFill>
                          <a:highlight>
                            <a:srgbClr val="FFFFFF"/>
                          </a:highlight>
                        </a:rPr>
                        <a:t> - the course - within which the online materials are distributed) to best fit the scope of the project: </a:t>
                      </a:r>
                      <a:endParaRPr sz="1300" dirty="0">
                        <a:solidFill>
                          <a:schemeClr val="dk1"/>
                        </a:solidFill>
                        <a:highlight>
                          <a:srgbClr val="FFFFFF"/>
                        </a:highlight>
                      </a:endParaRPr>
                    </a:p>
                    <a:p>
                      <a:pPr marL="285750" lvl="1" indent="-266700" algn="l" rtl="0">
                        <a:lnSpc>
                          <a:spcPct val="115000"/>
                        </a:lnSpc>
                        <a:spcBef>
                          <a:spcPts val="0"/>
                        </a:spcBef>
                        <a:spcAft>
                          <a:spcPts val="0"/>
                        </a:spcAft>
                        <a:buClr>
                          <a:schemeClr val="dk1"/>
                        </a:buClr>
                        <a:buSzPts val="1500"/>
                        <a:buAutoNum type="alphaLcPeriod"/>
                      </a:pPr>
                      <a:r>
                        <a:rPr lang="en" sz="1300" dirty="0">
                          <a:solidFill>
                            <a:schemeClr val="dk1"/>
                          </a:solidFill>
                          <a:highlight>
                            <a:srgbClr val="FFFFFF"/>
                          </a:highlight>
                        </a:rPr>
                        <a:t>identification of the approaches used </a:t>
                      </a:r>
                      <a:endParaRPr sz="1300" dirty="0">
                        <a:solidFill>
                          <a:schemeClr val="dk1"/>
                        </a:solidFill>
                        <a:highlight>
                          <a:srgbClr val="FFFFFF"/>
                        </a:highlight>
                      </a:endParaRPr>
                    </a:p>
                    <a:p>
                      <a:pPr marL="0" lvl="0" indent="0" algn="l" rtl="0">
                        <a:spcBef>
                          <a:spcPts val="0"/>
                        </a:spcBef>
                        <a:spcAft>
                          <a:spcPts val="0"/>
                        </a:spcAft>
                        <a:buNone/>
                      </a:pPr>
                      <a:endParaRPr dirty="0"/>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5483585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g12decbaafc8_0_11"/>
          <p:cNvSpPr txBox="1">
            <a:spLocks noGrp="1"/>
          </p:cNvSpPr>
          <p:nvPr>
            <p:ph type="title"/>
          </p:nvPr>
        </p:nvSpPr>
        <p:spPr>
          <a:xfrm>
            <a:off x="311700" y="187450"/>
            <a:ext cx="8520600" cy="71201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dirty="0"/>
              <a:t>[WC PR2] </a:t>
            </a:r>
            <a:r>
              <a:rPr lang="en-US" sz="2000" dirty="0">
                <a:solidFill>
                  <a:srgbClr val="FF0000"/>
                </a:solidFill>
              </a:rPr>
              <a:t>Courses, Subject Matters, Languages 	</a:t>
            </a:r>
            <a:r>
              <a:rPr lang="en" sz="2000" dirty="0"/>
              <a:t>(3a)</a:t>
            </a:r>
            <a:endParaRPr sz="2000" dirty="0"/>
          </a:p>
        </p:txBody>
      </p:sp>
      <p:sp>
        <p:nvSpPr>
          <p:cNvPr id="86" name="Google Shape;86;g12decbaafc8_0_11"/>
          <p:cNvSpPr txBox="1">
            <a:spLocks noGrp="1"/>
          </p:cNvSpPr>
          <p:nvPr>
            <p:ph type="body" idx="1"/>
          </p:nvPr>
        </p:nvSpPr>
        <p:spPr>
          <a:xfrm>
            <a:off x="311700" y="693648"/>
            <a:ext cx="8520600" cy="563159"/>
          </a:xfrm>
          <a:prstGeom prst="rect">
            <a:avLst/>
          </a:prstGeom>
        </p:spPr>
        <p:txBody>
          <a:bodyPr spcFirstLastPara="1" wrap="square" lIns="91425" tIns="91425" rIns="91425" bIns="91425" anchor="t" anchorCtr="0">
            <a:noAutofit/>
          </a:bodyPr>
          <a:lstStyle/>
          <a:p>
            <a:pPr marL="0" indent="0">
              <a:buClr>
                <a:schemeClr val="dk1"/>
              </a:buClr>
              <a:buSzPts val="1300"/>
              <a:buNone/>
            </a:pPr>
            <a:r>
              <a:rPr lang="en" sz="1400" b="1" dirty="0">
                <a:solidFill>
                  <a:schemeClr val="dk1"/>
                </a:solidFill>
                <a:highlight>
                  <a:srgbClr val="FFFFFF"/>
                </a:highlight>
              </a:rPr>
              <a:t>Status of the informal discussion inside each team:  </a:t>
            </a:r>
          </a:p>
          <a:p>
            <a:pPr marL="0" indent="0">
              <a:buClr>
                <a:schemeClr val="dk1"/>
              </a:buClr>
              <a:buSzPts val="1300"/>
              <a:buNone/>
            </a:pPr>
            <a:r>
              <a:rPr lang="it-IT" sz="1400" dirty="0">
                <a:solidFill>
                  <a:schemeClr val="dk1"/>
                </a:solidFill>
                <a:highlight>
                  <a:srgbClr val="FFFFFF"/>
                </a:highlight>
              </a:rPr>
              <a:t>❏	KTU		</a:t>
            </a:r>
            <a:r>
              <a:rPr lang="it-IT" sz="1400" dirty="0" err="1">
                <a:solidFill>
                  <a:schemeClr val="dk1"/>
                </a:solidFill>
                <a:highlight>
                  <a:srgbClr val="FFFFFF"/>
                </a:highlight>
              </a:rPr>
              <a:t>Gytiys</a:t>
            </a:r>
            <a:endParaRPr lang="it-IT" sz="1400" dirty="0">
              <a:solidFill>
                <a:schemeClr val="dk1"/>
              </a:solidFill>
              <a:highlight>
                <a:srgbClr val="FFFFFF"/>
              </a:highlight>
            </a:endParaRPr>
          </a:p>
          <a:p>
            <a:pPr marL="0" indent="0">
              <a:buClr>
                <a:schemeClr val="dk1"/>
              </a:buClr>
              <a:buSzPts val="1300"/>
              <a:buNone/>
            </a:pPr>
            <a:endParaRPr lang="en" sz="1400" dirty="0">
              <a:solidFill>
                <a:schemeClr val="dk1"/>
              </a:solidFill>
              <a:highlight>
                <a:srgbClr val="FFFFFF"/>
              </a:highlight>
            </a:endParaRPr>
          </a:p>
        </p:txBody>
      </p:sp>
      <p:graphicFrame>
        <p:nvGraphicFramePr>
          <p:cNvPr id="5" name="Google Shape;87;g12decbaafc8_0_11">
            <a:extLst>
              <a:ext uri="{FF2B5EF4-FFF2-40B4-BE49-F238E27FC236}">
                <a16:creationId xmlns:a16="http://schemas.microsoft.com/office/drawing/2014/main" id="{F296895E-EE0E-4D7F-B187-0832288BEB4A}"/>
              </a:ext>
            </a:extLst>
          </p:cNvPr>
          <p:cNvGraphicFramePr/>
          <p:nvPr>
            <p:extLst>
              <p:ext uri="{D42A27DB-BD31-4B8C-83A1-F6EECF244321}">
                <p14:modId xmlns:p14="http://schemas.microsoft.com/office/powerpoint/2010/main" val="257717840"/>
              </p:ext>
            </p:extLst>
          </p:nvPr>
        </p:nvGraphicFramePr>
        <p:xfrm>
          <a:off x="154387" y="1322102"/>
          <a:ext cx="8835225" cy="3828561"/>
        </p:xfrm>
        <a:graphic>
          <a:graphicData uri="http://schemas.openxmlformats.org/drawingml/2006/table">
            <a:tbl>
              <a:tblPr>
                <a:noFill/>
                <a:tableStyleId>{19479C71-2C93-4529-A177-49D48E78B2C8}</a:tableStyleId>
              </a:tblPr>
              <a:tblGrid>
                <a:gridCol w="3985325">
                  <a:extLst>
                    <a:ext uri="{9D8B030D-6E8A-4147-A177-3AD203B41FA5}">
                      <a16:colId xmlns:a16="http://schemas.microsoft.com/office/drawing/2014/main" val="20000"/>
                    </a:ext>
                  </a:extLst>
                </a:gridCol>
                <a:gridCol w="2498800">
                  <a:extLst>
                    <a:ext uri="{9D8B030D-6E8A-4147-A177-3AD203B41FA5}">
                      <a16:colId xmlns:a16="http://schemas.microsoft.com/office/drawing/2014/main" val="20001"/>
                    </a:ext>
                  </a:extLst>
                </a:gridCol>
                <a:gridCol w="2351100">
                  <a:extLst>
                    <a:ext uri="{9D8B030D-6E8A-4147-A177-3AD203B41FA5}">
                      <a16:colId xmlns:a16="http://schemas.microsoft.com/office/drawing/2014/main" val="20002"/>
                    </a:ext>
                  </a:extLst>
                </a:gridCol>
              </a:tblGrid>
              <a:tr h="602407">
                <a:tc>
                  <a:txBody>
                    <a:bodyPr/>
                    <a:lstStyle/>
                    <a:p>
                      <a:pPr marL="0" lvl="0" indent="0" algn="l" rtl="0">
                        <a:lnSpc>
                          <a:spcPct val="115000"/>
                        </a:lnSpc>
                        <a:spcBef>
                          <a:spcPts val="1000"/>
                        </a:spcBef>
                        <a:spcAft>
                          <a:spcPts val="0"/>
                        </a:spcAft>
                        <a:buNone/>
                      </a:pPr>
                      <a:r>
                        <a:rPr lang="en" sz="1300" dirty="0">
                          <a:solidFill>
                            <a:schemeClr val="dk1"/>
                          </a:solidFill>
                          <a:highlight>
                            <a:srgbClr val="FFFFFF"/>
                          </a:highlight>
                        </a:rPr>
                        <a:t>Courses and subject adviced / selected or preferred</a:t>
                      </a:r>
                      <a:endParaRPr sz="1300" dirty="0">
                        <a:solidFill>
                          <a:schemeClr val="dk1"/>
                        </a:solidFill>
                        <a:highlight>
                          <a:srgbClr val="FFFFFF"/>
                        </a:highlight>
                      </a:endParaRPr>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dirty="0">
                          <a:solidFill>
                            <a:schemeClr val="dk1"/>
                          </a:solidFill>
                        </a:rPr>
                        <a:t># Teachers / # Students</a:t>
                      </a:r>
                      <a:endParaRPr dirty="0"/>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dirty="0">
                          <a:solidFill>
                            <a:schemeClr val="dk1"/>
                          </a:solidFill>
                        </a:rPr>
                        <a:t>Types of Didactic Materials / Approaches Methodology</a:t>
                      </a:r>
                      <a:endParaRPr dirty="0"/>
                    </a:p>
                  </a:txBody>
                  <a:tcPr marL="91425" marR="91425" marT="91425" marB="91425"/>
                </a:tc>
                <a:extLst>
                  <a:ext uri="{0D108BD9-81ED-4DB2-BD59-A6C34878D82A}">
                    <a16:rowId xmlns:a16="http://schemas.microsoft.com/office/drawing/2014/main" val="10000"/>
                  </a:ext>
                </a:extLst>
              </a:tr>
              <a:tr h="3218991">
                <a:tc>
                  <a:txBody>
                    <a:bodyPr/>
                    <a:lstStyle/>
                    <a:p>
                      <a:pPr marL="0" lvl="0" indent="0" algn="l" rtl="0">
                        <a:lnSpc>
                          <a:spcPct val="115000"/>
                        </a:lnSpc>
                        <a:spcBef>
                          <a:spcPts val="1000"/>
                        </a:spcBef>
                        <a:spcAft>
                          <a:spcPts val="0"/>
                        </a:spcAft>
                        <a:buNone/>
                      </a:pPr>
                      <a:r>
                        <a:rPr lang="en" sz="1300" dirty="0">
                          <a:solidFill>
                            <a:schemeClr val="dk1"/>
                          </a:solidFill>
                          <a:highlight>
                            <a:srgbClr val="FFFFFF"/>
                          </a:highlight>
                        </a:rPr>
                        <a:t>Identification of a </a:t>
                      </a:r>
                      <a:r>
                        <a:rPr lang="it-IT" sz="1300" dirty="0" err="1">
                          <a:solidFill>
                            <a:schemeClr val="dk1"/>
                          </a:solidFill>
                          <a:highlight>
                            <a:srgbClr val="FFFFFF"/>
                          </a:highlight>
                        </a:rPr>
                        <a:t>bunch</a:t>
                      </a:r>
                      <a:r>
                        <a:rPr lang="it-IT" sz="1300" dirty="0">
                          <a:solidFill>
                            <a:schemeClr val="dk1"/>
                          </a:solidFill>
                          <a:highlight>
                            <a:srgbClr val="FFFFFF"/>
                          </a:highlight>
                        </a:rPr>
                        <a:t> of </a:t>
                      </a:r>
                      <a:r>
                        <a:rPr lang="it-IT" sz="1300" dirty="0" err="1">
                          <a:solidFill>
                            <a:schemeClr val="dk1"/>
                          </a:solidFill>
                          <a:highlight>
                            <a:srgbClr val="FFFFFF"/>
                          </a:highlight>
                        </a:rPr>
                        <a:t>courses</a:t>
                      </a:r>
                      <a:r>
                        <a:rPr lang="it-IT" sz="1300" dirty="0">
                          <a:solidFill>
                            <a:schemeClr val="dk1"/>
                          </a:solidFill>
                          <a:highlight>
                            <a:srgbClr val="FFFFFF"/>
                          </a:highlight>
                        </a:rPr>
                        <a:t> in </a:t>
                      </a:r>
                      <a:r>
                        <a:rPr lang="it-IT" sz="1300" dirty="0" err="1">
                          <a:solidFill>
                            <a:schemeClr val="dk1"/>
                          </a:solidFill>
                          <a:highlight>
                            <a:srgbClr val="FFFFFF"/>
                          </a:highlight>
                        </a:rPr>
                        <a:t>which</a:t>
                      </a:r>
                      <a:r>
                        <a:rPr lang="it-IT" sz="1300" dirty="0">
                          <a:solidFill>
                            <a:schemeClr val="dk1"/>
                          </a:solidFill>
                          <a:highlight>
                            <a:srgbClr val="FFFFFF"/>
                          </a:highlight>
                        </a:rPr>
                        <a:t> </a:t>
                      </a:r>
                      <a:r>
                        <a:rPr lang="it-IT" sz="1300" b="1" dirty="0">
                          <a:solidFill>
                            <a:schemeClr val="dk1"/>
                          </a:solidFill>
                          <a:highlight>
                            <a:srgbClr val="FFFFFF"/>
                          </a:highlight>
                        </a:rPr>
                        <a:t>[</a:t>
                      </a:r>
                      <a:r>
                        <a:rPr lang="it-IT" sz="1300" b="1" dirty="0" err="1">
                          <a:solidFill>
                            <a:schemeClr val="dk1"/>
                          </a:solidFill>
                          <a:highlight>
                            <a:srgbClr val="FFFFFF"/>
                          </a:highlight>
                        </a:rPr>
                        <a:t>We-collab</a:t>
                      </a:r>
                      <a:r>
                        <a:rPr lang="it-IT" sz="1300" b="1" dirty="0">
                          <a:solidFill>
                            <a:schemeClr val="dk1"/>
                          </a:solidFill>
                          <a:highlight>
                            <a:srgbClr val="FFFFFF"/>
                          </a:highlight>
                        </a:rPr>
                        <a:t> </a:t>
                      </a:r>
                      <a:r>
                        <a:rPr lang="it-IT" sz="1300" b="1" dirty="0" err="1">
                          <a:solidFill>
                            <a:schemeClr val="dk1"/>
                          </a:solidFill>
                          <a:highlight>
                            <a:srgbClr val="FFFFFF"/>
                          </a:highlight>
                        </a:rPr>
                        <a:t>TooKit</a:t>
                      </a:r>
                      <a:r>
                        <a:rPr lang="it-IT" sz="1300" dirty="0">
                          <a:solidFill>
                            <a:schemeClr val="dk1"/>
                          </a:solidFill>
                          <a:highlight>
                            <a:srgbClr val="FFFFFF"/>
                          </a:highlight>
                        </a:rPr>
                        <a:t>] </a:t>
                      </a:r>
                      <a:r>
                        <a:rPr lang="it-IT" sz="1300" dirty="0" err="1">
                          <a:solidFill>
                            <a:schemeClr val="dk1"/>
                          </a:solidFill>
                          <a:highlight>
                            <a:srgbClr val="FFFFFF"/>
                          </a:highlight>
                        </a:rPr>
                        <a:t>will</a:t>
                      </a:r>
                      <a:r>
                        <a:rPr lang="it-IT" sz="1300" dirty="0">
                          <a:solidFill>
                            <a:schemeClr val="dk1"/>
                          </a:solidFill>
                          <a:highlight>
                            <a:srgbClr val="FFFFFF"/>
                          </a:highlight>
                        </a:rPr>
                        <a:t> be </a:t>
                      </a:r>
                      <a:r>
                        <a:rPr lang="it-IT" sz="1300" dirty="0" err="1">
                          <a:solidFill>
                            <a:schemeClr val="dk1"/>
                          </a:solidFill>
                          <a:highlight>
                            <a:srgbClr val="FFFFFF"/>
                          </a:highlight>
                        </a:rPr>
                        <a:t>adopted</a:t>
                      </a:r>
                      <a:r>
                        <a:rPr lang="it-IT" sz="1300" dirty="0">
                          <a:solidFill>
                            <a:schemeClr val="dk1"/>
                          </a:solidFill>
                          <a:highlight>
                            <a:srgbClr val="FFFFFF"/>
                          </a:highlight>
                        </a:rPr>
                        <a:t> and </a:t>
                      </a:r>
                      <a:r>
                        <a:rPr lang="it-IT" sz="1300" dirty="0" err="1">
                          <a:solidFill>
                            <a:schemeClr val="dk1"/>
                          </a:solidFill>
                          <a:highlight>
                            <a:srgbClr val="FFFFFF"/>
                          </a:highlight>
                        </a:rPr>
                        <a:t>experimented</a:t>
                      </a:r>
                      <a:endParaRPr sz="1300" dirty="0">
                        <a:solidFill>
                          <a:schemeClr val="dk1"/>
                        </a:solidFill>
                        <a:highlight>
                          <a:srgbClr val="FFFFFF"/>
                        </a:highlight>
                      </a:endParaRPr>
                    </a:p>
                    <a:p>
                      <a:pPr marL="285750" lvl="1" indent="-266700" algn="l" rtl="0">
                        <a:lnSpc>
                          <a:spcPct val="115000"/>
                        </a:lnSpc>
                        <a:spcBef>
                          <a:spcPts val="1000"/>
                        </a:spcBef>
                        <a:spcAft>
                          <a:spcPts val="0"/>
                        </a:spcAft>
                        <a:buClr>
                          <a:schemeClr val="dk1"/>
                        </a:buClr>
                        <a:buSzPts val="1500"/>
                        <a:buFont typeface="Times New Roman"/>
                        <a:buAutoNum type="alphaLcPeriod"/>
                      </a:pPr>
                      <a:r>
                        <a:rPr lang="en" sz="1200" dirty="0">
                          <a:solidFill>
                            <a:schemeClr val="dk1"/>
                          </a:solidFill>
                          <a:highlight>
                            <a:srgbClr val="FFFFFF"/>
                          </a:highlight>
                        </a:rPr>
                        <a:t>identification of a common set of criteria to select </a:t>
                      </a:r>
                      <a:r>
                        <a:rPr lang="en" sz="1200" b="1" dirty="0">
                          <a:solidFill>
                            <a:schemeClr val="dk1"/>
                          </a:solidFill>
                          <a:highlight>
                            <a:srgbClr val="FFFFFF"/>
                          </a:highlight>
                        </a:rPr>
                        <a:t>online learning materials</a:t>
                      </a:r>
                      <a:r>
                        <a:rPr lang="en" sz="1200" dirty="0">
                          <a:solidFill>
                            <a:schemeClr val="dk1"/>
                          </a:solidFill>
                          <a:highlight>
                            <a:srgbClr val="FFFFFF"/>
                          </a:highlight>
                        </a:rPr>
                        <a:t> ( and, by extension of the original description, to select </a:t>
                      </a:r>
                      <a:r>
                        <a:rPr lang="en" sz="1200" b="1" dirty="0">
                          <a:solidFill>
                            <a:schemeClr val="dk1"/>
                          </a:solidFill>
                          <a:highlight>
                            <a:srgbClr val="FFFFFF"/>
                          </a:highlight>
                        </a:rPr>
                        <a:t>subject matter</a:t>
                      </a:r>
                      <a:r>
                        <a:rPr lang="en" sz="1200" dirty="0">
                          <a:solidFill>
                            <a:schemeClr val="dk1"/>
                          </a:solidFill>
                          <a:highlight>
                            <a:srgbClr val="FFFFFF"/>
                          </a:highlight>
                        </a:rPr>
                        <a:t> – i.e. </a:t>
                      </a:r>
                      <a:r>
                        <a:rPr lang="en" sz="1200" b="1" dirty="0">
                          <a:solidFill>
                            <a:schemeClr val="dk1"/>
                          </a:solidFill>
                          <a:highlight>
                            <a:srgbClr val="FFFFFF"/>
                          </a:highlight>
                        </a:rPr>
                        <a:t>the course/s </a:t>
                      </a:r>
                      <a:r>
                        <a:rPr lang="en" sz="1200" dirty="0">
                          <a:solidFill>
                            <a:schemeClr val="dk1"/>
                          </a:solidFill>
                          <a:highlight>
                            <a:srgbClr val="FFFFFF"/>
                          </a:highlight>
                        </a:rPr>
                        <a:t>- within which the online materials are distributed) to best fit the scope of the project: </a:t>
                      </a:r>
                      <a:endParaRPr sz="1200" dirty="0">
                        <a:solidFill>
                          <a:schemeClr val="dk1"/>
                        </a:solidFill>
                        <a:highlight>
                          <a:srgbClr val="FFFFFF"/>
                        </a:highlight>
                      </a:endParaRPr>
                    </a:p>
                    <a:p>
                      <a:pPr marL="285750" marR="0" lvl="1" indent="-266700" algn="l" defTabSz="914400" rtl="0" eaLnBrk="1" fontAlgn="auto" latinLnBrk="0" hangingPunct="1">
                        <a:lnSpc>
                          <a:spcPct val="115000"/>
                        </a:lnSpc>
                        <a:spcBef>
                          <a:spcPts val="0"/>
                        </a:spcBef>
                        <a:spcAft>
                          <a:spcPts val="0"/>
                        </a:spcAft>
                        <a:buClr>
                          <a:schemeClr val="dk1"/>
                        </a:buClr>
                        <a:buSzPts val="1500"/>
                        <a:buFont typeface="Arial"/>
                        <a:buAutoNum type="alphaLcPeriod"/>
                        <a:tabLst/>
                        <a:defRPr/>
                      </a:pPr>
                      <a:r>
                        <a:rPr lang="en-US" sz="1200" dirty="0">
                          <a:solidFill>
                            <a:schemeClr val="dk1"/>
                          </a:solidFill>
                          <a:highlight>
                            <a:srgbClr val="FFFFFF"/>
                          </a:highlight>
                        </a:rPr>
                        <a:t>Number of teachers involved / Number of students / </a:t>
                      </a:r>
                      <a:r>
                        <a:rPr lang="en-US" sz="1200" dirty="0" err="1">
                          <a:solidFill>
                            <a:schemeClr val="dk1"/>
                          </a:solidFill>
                          <a:highlight>
                            <a:srgbClr val="FFFFFF"/>
                          </a:highlight>
                        </a:rPr>
                        <a:t>Apporaches</a:t>
                      </a:r>
                      <a:r>
                        <a:rPr lang="en-US" sz="1200" dirty="0">
                          <a:solidFill>
                            <a:schemeClr val="dk1"/>
                          </a:solidFill>
                          <a:highlight>
                            <a:srgbClr val="FFFFFF"/>
                          </a:highlight>
                        </a:rPr>
                        <a:t> - Methodology</a:t>
                      </a:r>
                    </a:p>
                    <a:p>
                      <a:pPr marL="285750" lvl="1" indent="-266700" algn="l" rtl="0">
                        <a:lnSpc>
                          <a:spcPct val="115000"/>
                        </a:lnSpc>
                        <a:spcBef>
                          <a:spcPts val="0"/>
                        </a:spcBef>
                        <a:spcAft>
                          <a:spcPts val="0"/>
                        </a:spcAft>
                        <a:buClr>
                          <a:schemeClr val="dk1"/>
                        </a:buClr>
                        <a:buSzPts val="1500"/>
                        <a:buAutoNum type="alphaLcPeriod"/>
                      </a:pPr>
                      <a:r>
                        <a:rPr lang="en" sz="1200" dirty="0">
                          <a:solidFill>
                            <a:schemeClr val="dk1"/>
                          </a:solidFill>
                          <a:highlight>
                            <a:srgbClr val="FFFFFF"/>
                          </a:highlight>
                        </a:rPr>
                        <a:t>Type(s) of Didactic Materials / identification of the approaches used </a:t>
                      </a:r>
                    </a:p>
                    <a:p>
                      <a:pPr marL="0" lvl="0" indent="0" algn="l" rtl="0">
                        <a:spcBef>
                          <a:spcPts val="0"/>
                        </a:spcBef>
                        <a:spcAft>
                          <a:spcPts val="0"/>
                        </a:spcAft>
                        <a:buNone/>
                      </a:pPr>
                      <a:endParaRPr dirty="0"/>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4553416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g12decbaafc8_0_11"/>
          <p:cNvSpPr txBox="1">
            <a:spLocks noGrp="1"/>
          </p:cNvSpPr>
          <p:nvPr>
            <p:ph type="title"/>
          </p:nvPr>
        </p:nvSpPr>
        <p:spPr>
          <a:xfrm>
            <a:off x="311700" y="187450"/>
            <a:ext cx="8520600" cy="951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dirty="0"/>
              <a:t>[WC PR2] </a:t>
            </a:r>
            <a:r>
              <a:rPr lang="en-US" sz="2000" dirty="0">
                <a:solidFill>
                  <a:srgbClr val="FF0000"/>
                </a:solidFill>
              </a:rPr>
              <a:t>Courses, Subject Matters, Languages		 </a:t>
            </a:r>
            <a:r>
              <a:rPr lang="en" sz="2000" dirty="0"/>
              <a:t>(3b)</a:t>
            </a:r>
            <a:endParaRPr sz="2000" dirty="0"/>
          </a:p>
        </p:txBody>
      </p:sp>
      <p:sp>
        <p:nvSpPr>
          <p:cNvPr id="86" name="Google Shape;86;g12decbaafc8_0_11"/>
          <p:cNvSpPr txBox="1">
            <a:spLocks noGrp="1"/>
          </p:cNvSpPr>
          <p:nvPr>
            <p:ph type="body" idx="1"/>
          </p:nvPr>
        </p:nvSpPr>
        <p:spPr>
          <a:xfrm>
            <a:off x="228815" y="787176"/>
            <a:ext cx="8520600" cy="712015"/>
          </a:xfrm>
          <a:prstGeom prst="rect">
            <a:avLst/>
          </a:prstGeom>
        </p:spPr>
        <p:txBody>
          <a:bodyPr spcFirstLastPara="1" wrap="square" lIns="91425" tIns="91425" rIns="91425" bIns="91425" anchor="t" anchorCtr="0">
            <a:noAutofit/>
          </a:bodyPr>
          <a:lstStyle/>
          <a:p>
            <a:pPr marL="0" indent="0">
              <a:buClr>
                <a:schemeClr val="dk1"/>
              </a:buClr>
              <a:buSzPts val="1300"/>
              <a:buNone/>
            </a:pPr>
            <a:r>
              <a:rPr lang="en" sz="1400" b="1" dirty="0">
                <a:solidFill>
                  <a:schemeClr val="dk1"/>
                </a:solidFill>
                <a:highlight>
                  <a:srgbClr val="FFFFFF"/>
                </a:highlight>
              </a:rPr>
              <a:t>Status of the informal discussion inside each team:  </a:t>
            </a:r>
          </a:p>
          <a:p>
            <a:pPr marL="0" indent="0">
              <a:buClr>
                <a:schemeClr val="dk1"/>
              </a:buClr>
              <a:buSzPts val="1300"/>
              <a:buNone/>
            </a:pPr>
            <a:r>
              <a:rPr lang="it-IT" sz="1400" dirty="0">
                <a:solidFill>
                  <a:schemeClr val="dk1"/>
                </a:solidFill>
                <a:highlight>
                  <a:srgbClr val="FFFFFF"/>
                </a:highlight>
              </a:rPr>
              <a:t>❏	KTU		</a:t>
            </a:r>
            <a:r>
              <a:rPr lang="it-IT" sz="1400" dirty="0" err="1">
                <a:solidFill>
                  <a:schemeClr val="dk1"/>
                </a:solidFill>
                <a:highlight>
                  <a:srgbClr val="FFFFFF"/>
                </a:highlight>
              </a:rPr>
              <a:t>Gytiys</a:t>
            </a:r>
            <a:endParaRPr lang="it-IT" sz="1400" dirty="0">
              <a:solidFill>
                <a:schemeClr val="dk1"/>
              </a:solidFill>
              <a:highlight>
                <a:srgbClr val="FFFFFF"/>
              </a:highlight>
            </a:endParaRPr>
          </a:p>
          <a:p>
            <a:pPr marL="0" indent="0">
              <a:buClr>
                <a:schemeClr val="dk1"/>
              </a:buClr>
              <a:buSzPts val="1300"/>
              <a:buNone/>
            </a:pPr>
            <a:endParaRPr lang="en" sz="1400" dirty="0">
              <a:solidFill>
                <a:schemeClr val="dk1"/>
              </a:solidFill>
              <a:highlight>
                <a:srgbClr val="FFFFFF"/>
              </a:highlight>
            </a:endParaRPr>
          </a:p>
        </p:txBody>
      </p:sp>
      <p:graphicFrame>
        <p:nvGraphicFramePr>
          <p:cNvPr id="87" name="Google Shape;87;g12decbaafc8_0_11"/>
          <p:cNvGraphicFramePr/>
          <p:nvPr/>
        </p:nvGraphicFramePr>
        <p:xfrm>
          <a:off x="154388" y="1614150"/>
          <a:ext cx="8835225" cy="3243635"/>
        </p:xfrm>
        <a:graphic>
          <a:graphicData uri="http://schemas.openxmlformats.org/drawingml/2006/table">
            <a:tbl>
              <a:tblPr>
                <a:noFill/>
                <a:tableStyleId>{19479C71-2C93-4529-A177-49D48E78B2C8}</a:tableStyleId>
              </a:tblPr>
              <a:tblGrid>
                <a:gridCol w="3985325">
                  <a:extLst>
                    <a:ext uri="{9D8B030D-6E8A-4147-A177-3AD203B41FA5}">
                      <a16:colId xmlns:a16="http://schemas.microsoft.com/office/drawing/2014/main" val="20000"/>
                    </a:ext>
                  </a:extLst>
                </a:gridCol>
                <a:gridCol w="2498800">
                  <a:extLst>
                    <a:ext uri="{9D8B030D-6E8A-4147-A177-3AD203B41FA5}">
                      <a16:colId xmlns:a16="http://schemas.microsoft.com/office/drawing/2014/main" val="20001"/>
                    </a:ext>
                  </a:extLst>
                </a:gridCol>
                <a:gridCol w="2351100">
                  <a:extLst>
                    <a:ext uri="{9D8B030D-6E8A-4147-A177-3AD203B41FA5}">
                      <a16:colId xmlns:a16="http://schemas.microsoft.com/office/drawing/2014/main" val="20002"/>
                    </a:ext>
                  </a:extLst>
                </a:gridCol>
              </a:tblGrid>
              <a:tr h="348600">
                <a:tc>
                  <a:txBody>
                    <a:bodyPr/>
                    <a:lstStyle/>
                    <a:p>
                      <a:pPr marL="0" lvl="0" indent="0" algn="l" rtl="0">
                        <a:lnSpc>
                          <a:spcPct val="115000"/>
                        </a:lnSpc>
                        <a:spcBef>
                          <a:spcPts val="1000"/>
                        </a:spcBef>
                        <a:spcAft>
                          <a:spcPts val="0"/>
                        </a:spcAft>
                        <a:buNone/>
                      </a:pPr>
                      <a:r>
                        <a:rPr lang="en" sz="1300">
                          <a:solidFill>
                            <a:schemeClr val="dk1"/>
                          </a:solidFill>
                          <a:highlight>
                            <a:srgbClr val="FFFFFF"/>
                          </a:highlight>
                        </a:rPr>
                        <a:t>Elements of comparison b/tween partners</a:t>
                      </a:r>
                      <a:endParaRPr sz="1300">
                        <a:solidFill>
                          <a:schemeClr val="dk1"/>
                        </a:solidFill>
                        <a:highlight>
                          <a:srgbClr val="FFFFFF"/>
                        </a:highlight>
                      </a:endParaRPr>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dirty="0">
                          <a:solidFill>
                            <a:schemeClr val="dk1"/>
                          </a:solidFill>
                        </a:rPr>
                        <a:t>Differences</a:t>
                      </a:r>
                      <a:endParaRPr dirty="0"/>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a:solidFill>
                            <a:schemeClr val="dk1"/>
                          </a:solidFill>
                        </a:rPr>
                        <a:t>Similarities</a:t>
                      </a:r>
                      <a:endParaRPr/>
                    </a:p>
                  </a:txBody>
                  <a:tcPr marL="91425" marR="91425" marT="91425" marB="91425"/>
                </a:tc>
                <a:extLst>
                  <a:ext uri="{0D108BD9-81ED-4DB2-BD59-A6C34878D82A}">
                    <a16:rowId xmlns:a16="http://schemas.microsoft.com/office/drawing/2014/main" val="10000"/>
                  </a:ext>
                </a:extLst>
              </a:tr>
              <a:tr h="2847425">
                <a:tc>
                  <a:txBody>
                    <a:bodyPr/>
                    <a:lstStyle/>
                    <a:p>
                      <a:pPr marL="0" lvl="0" indent="0" algn="l" rtl="0">
                        <a:lnSpc>
                          <a:spcPct val="115000"/>
                        </a:lnSpc>
                        <a:spcBef>
                          <a:spcPts val="1000"/>
                        </a:spcBef>
                        <a:spcAft>
                          <a:spcPts val="0"/>
                        </a:spcAft>
                        <a:buNone/>
                      </a:pPr>
                      <a:r>
                        <a:rPr lang="en" sz="1300" dirty="0">
                          <a:solidFill>
                            <a:schemeClr val="dk1"/>
                          </a:solidFill>
                          <a:highlight>
                            <a:srgbClr val="FFFFFF"/>
                          </a:highlight>
                        </a:rPr>
                        <a:t>Identification of a common ground in comparison of different online learning scenarios in real use in each university</a:t>
                      </a:r>
                      <a:endParaRPr sz="1300" dirty="0">
                        <a:solidFill>
                          <a:schemeClr val="dk1"/>
                        </a:solidFill>
                        <a:highlight>
                          <a:srgbClr val="FFFFFF"/>
                        </a:highlight>
                      </a:endParaRPr>
                    </a:p>
                    <a:p>
                      <a:pPr marL="285750" lvl="1" indent="-266700" algn="l" rtl="0">
                        <a:lnSpc>
                          <a:spcPct val="115000"/>
                        </a:lnSpc>
                        <a:spcBef>
                          <a:spcPts val="1000"/>
                        </a:spcBef>
                        <a:spcAft>
                          <a:spcPts val="0"/>
                        </a:spcAft>
                        <a:buClr>
                          <a:schemeClr val="dk1"/>
                        </a:buClr>
                        <a:buSzPts val="1500"/>
                        <a:buFont typeface="Times New Roman"/>
                        <a:buAutoNum type="alphaLcPeriod"/>
                      </a:pPr>
                      <a:r>
                        <a:rPr lang="en" sz="1300" dirty="0">
                          <a:solidFill>
                            <a:schemeClr val="dk1"/>
                          </a:solidFill>
                          <a:highlight>
                            <a:srgbClr val="FFFFFF"/>
                          </a:highlight>
                        </a:rPr>
                        <a:t>identification of a common set of criteria to select </a:t>
                      </a:r>
                      <a:r>
                        <a:rPr lang="en" sz="1300" b="1" dirty="0">
                          <a:solidFill>
                            <a:schemeClr val="dk1"/>
                          </a:solidFill>
                          <a:highlight>
                            <a:srgbClr val="FFFFFF"/>
                          </a:highlight>
                        </a:rPr>
                        <a:t>online learning materials</a:t>
                      </a:r>
                      <a:r>
                        <a:rPr lang="en" sz="1300" dirty="0">
                          <a:solidFill>
                            <a:schemeClr val="dk1"/>
                          </a:solidFill>
                          <a:highlight>
                            <a:srgbClr val="FFFFFF"/>
                          </a:highlight>
                        </a:rPr>
                        <a:t> ( and, by extension of the original description, to select </a:t>
                      </a:r>
                      <a:r>
                        <a:rPr lang="en" sz="1300" b="1" dirty="0">
                          <a:solidFill>
                            <a:schemeClr val="dk1"/>
                          </a:solidFill>
                          <a:highlight>
                            <a:srgbClr val="FFFFFF"/>
                          </a:highlight>
                        </a:rPr>
                        <a:t>subject matter</a:t>
                      </a:r>
                      <a:r>
                        <a:rPr lang="en" sz="1300" dirty="0">
                          <a:solidFill>
                            <a:schemeClr val="dk1"/>
                          </a:solidFill>
                          <a:highlight>
                            <a:srgbClr val="FFFFFF"/>
                          </a:highlight>
                        </a:rPr>
                        <a:t> - the course - within which the online materials are distributed) to best fit the scope of the project: </a:t>
                      </a:r>
                      <a:endParaRPr sz="1300" dirty="0">
                        <a:solidFill>
                          <a:schemeClr val="dk1"/>
                        </a:solidFill>
                        <a:highlight>
                          <a:srgbClr val="FFFFFF"/>
                        </a:highlight>
                      </a:endParaRPr>
                    </a:p>
                    <a:p>
                      <a:pPr marL="285750" lvl="1" indent="-266700" algn="l" rtl="0">
                        <a:lnSpc>
                          <a:spcPct val="115000"/>
                        </a:lnSpc>
                        <a:spcBef>
                          <a:spcPts val="0"/>
                        </a:spcBef>
                        <a:spcAft>
                          <a:spcPts val="0"/>
                        </a:spcAft>
                        <a:buClr>
                          <a:schemeClr val="dk1"/>
                        </a:buClr>
                        <a:buSzPts val="1500"/>
                        <a:buAutoNum type="alphaLcPeriod"/>
                      </a:pPr>
                      <a:r>
                        <a:rPr lang="en" sz="1300" dirty="0">
                          <a:solidFill>
                            <a:schemeClr val="dk1"/>
                          </a:solidFill>
                          <a:highlight>
                            <a:srgbClr val="FFFFFF"/>
                          </a:highlight>
                        </a:rPr>
                        <a:t>identification of the approaches used </a:t>
                      </a:r>
                      <a:endParaRPr sz="1300" dirty="0">
                        <a:solidFill>
                          <a:schemeClr val="dk1"/>
                        </a:solidFill>
                        <a:highlight>
                          <a:srgbClr val="FFFFFF"/>
                        </a:highlight>
                      </a:endParaRPr>
                    </a:p>
                    <a:p>
                      <a:pPr marL="0" lvl="0" indent="0" algn="l" rtl="0">
                        <a:spcBef>
                          <a:spcPts val="0"/>
                        </a:spcBef>
                        <a:spcAft>
                          <a:spcPts val="0"/>
                        </a:spcAft>
                        <a:buNone/>
                      </a:pPr>
                      <a:endParaRPr dirty="0"/>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5410553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g12decbaafc8_0_11"/>
          <p:cNvSpPr txBox="1">
            <a:spLocks noGrp="1"/>
          </p:cNvSpPr>
          <p:nvPr>
            <p:ph type="title"/>
          </p:nvPr>
        </p:nvSpPr>
        <p:spPr>
          <a:xfrm>
            <a:off x="311700" y="138957"/>
            <a:ext cx="8520600" cy="648219"/>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dirty="0"/>
              <a:t>[WC PR2] </a:t>
            </a:r>
            <a:r>
              <a:rPr lang="en-US" sz="2000" dirty="0">
                <a:solidFill>
                  <a:srgbClr val="FF0000"/>
                </a:solidFill>
              </a:rPr>
              <a:t>Courses, Subject Matters, Languages 		</a:t>
            </a:r>
            <a:r>
              <a:rPr lang="en" sz="2000" dirty="0"/>
              <a:t>(4a)</a:t>
            </a:r>
            <a:endParaRPr sz="2000" dirty="0"/>
          </a:p>
        </p:txBody>
      </p:sp>
      <p:sp>
        <p:nvSpPr>
          <p:cNvPr id="86" name="Google Shape;86;g12decbaafc8_0_11"/>
          <p:cNvSpPr txBox="1">
            <a:spLocks noGrp="1"/>
          </p:cNvSpPr>
          <p:nvPr>
            <p:ph type="body" idx="1"/>
          </p:nvPr>
        </p:nvSpPr>
        <p:spPr>
          <a:xfrm>
            <a:off x="311700" y="702116"/>
            <a:ext cx="8520600" cy="648219"/>
          </a:xfrm>
          <a:prstGeom prst="rect">
            <a:avLst/>
          </a:prstGeom>
        </p:spPr>
        <p:txBody>
          <a:bodyPr spcFirstLastPara="1" wrap="square" lIns="91425" tIns="91425" rIns="91425" bIns="91425" anchor="t" anchorCtr="0">
            <a:noAutofit/>
          </a:bodyPr>
          <a:lstStyle/>
          <a:p>
            <a:pPr marL="0" indent="0">
              <a:buClr>
                <a:schemeClr val="dk1"/>
              </a:buClr>
              <a:buSzPts val="1300"/>
              <a:buNone/>
            </a:pPr>
            <a:r>
              <a:rPr lang="en" sz="1400" b="1" dirty="0">
                <a:solidFill>
                  <a:schemeClr val="dk1"/>
                </a:solidFill>
                <a:highlight>
                  <a:srgbClr val="FFFFFF"/>
                </a:highlight>
              </a:rPr>
              <a:t>Status of the informal discussion inside each team:  </a:t>
            </a:r>
          </a:p>
          <a:p>
            <a:pPr marL="0" indent="0">
              <a:buClr>
                <a:schemeClr val="dk1"/>
              </a:buClr>
              <a:buSzPts val="1300"/>
              <a:buNone/>
            </a:pPr>
            <a:r>
              <a:rPr lang="it-IT" sz="1400" dirty="0">
                <a:solidFill>
                  <a:schemeClr val="dk1"/>
                </a:solidFill>
                <a:highlight>
                  <a:srgbClr val="FFFFFF"/>
                </a:highlight>
              </a:rPr>
              <a:t>❏	Link		Giovanni Toffoli</a:t>
            </a:r>
          </a:p>
          <a:p>
            <a:pPr marL="0" indent="0">
              <a:buClr>
                <a:schemeClr val="dk1"/>
              </a:buClr>
              <a:buSzPts val="1300"/>
              <a:buNone/>
            </a:pPr>
            <a:endParaRPr lang="en" sz="1400" dirty="0">
              <a:solidFill>
                <a:schemeClr val="dk1"/>
              </a:solidFill>
              <a:highlight>
                <a:srgbClr val="FFFFFF"/>
              </a:highlight>
            </a:endParaRPr>
          </a:p>
        </p:txBody>
      </p:sp>
      <p:graphicFrame>
        <p:nvGraphicFramePr>
          <p:cNvPr id="5" name="Google Shape;87;g12decbaafc8_0_11">
            <a:extLst>
              <a:ext uri="{FF2B5EF4-FFF2-40B4-BE49-F238E27FC236}">
                <a16:creationId xmlns:a16="http://schemas.microsoft.com/office/drawing/2014/main" id="{F951A16D-713E-4430-AF8D-D35608C6EE42}"/>
              </a:ext>
            </a:extLst>
          </p:cNvPr>
          <p:cNvGraphicFramePr/>
          <p:nvPr>
            <p:extLst>
              <p:ext uri="{D42A27DB-BD31-4B8C-83A1-F6EECF244321}">
                <p14:modId xmlns:p14="http://schemas.microsoft.com/office/powerpoint/2010/main" val="257717840"/>
              </p:ext>
            </p:extLst>
          </p:nvPr>
        </p:nvGraphicFramePr>
        <p:xfrm>
          <a:off x="154387" y="1322102"/>
          <a:ext cx="8835225" cy="3828561"/>
        </p:xfrm>
        <a:graphic>
          <a:graphicData uri="http://schemas.openxmlformats.org/drawingml/2006/table">
            <a:tbl>
              <a:tblPr>
                <a:noFill/>
                <a:tableStyleId>{19479C71-2C93-4529-A177-49D48E78B2C8}</a:tableStyleId>
              </a:tblPr>
              <a:tblGrid>
                <a:gridCol w="3985325">
                  <a:extLst>
                    <a:ext uri="{9D8B030D-6E8A-4147-A177-3AD203B41FA5}">
                      <a16:colId xmlns:a16="http://schemas.microsoft.com/office/drawing/2014/main" val="20000"/>
                    </a:ext>
                  </a:extLst>
                </a:gridCol>
                <a:gridCol w="2498800">
                  <a:extLst>
                    <a:ext uri="{9D8B030D-6E8A-4147-A177-3AD203B41FA5}">
                      <a16:colId xmlns:a16="http://schemas.microsoft.com/office/drawing/2014/main" val="20001"/>
                    </a:ext>
                  </a:extLst>
                </a:gridCol>
                <a:gridCol w="2351100">
                  <a:extLst>
                    <a:ext uri="{9D8B030D-6E8A-4147-A177-3AD203B41FA5}">
                      <a16:colId xmlns:a16="http://schemas.microsoft.com/office/drawing/2014/main" val="20002"/>
                    </a:ext>
                  </a:extLst>
                </a:gridCol>
              </a:tblGrid>
              <a:tr h="602407">
                <a:tc>
                  <a:txBody>
                    <a:bodyPr/>
                    <a:lstStyle/>
                    <a:p>
                      <a:pPr marL="0" lvl="0" indent="0" algn="l" rtl="0">
                        <a:lnSpc>
                          <a:spcPct val="115000"/>
                        </a:lnSpc>
                        <a:spcBef>
                          <a:spcPts val="1000"/>
                        </a:spcBef>
                        <a:spcAft>
                          <a:spcPts val="0"/>
                        </a:spcAft>
                        <a:buNone/>
                      </a:pPr>
                      <a:r>
                        <a:rPr lang="en" sz="1300" dirty="0">
                          <a:solidFill>
                            <a:schemeClr val="dk1"/>
                          </a:solidFill>
                          <a:highlight>
                            <a:srgbClr val="FFFFFF"/>
                          </a:highlight>
                        </a:rPr>
                        <a:t>Courses and subject adviced / selected or preferred</a:t>
                      </a:r>
                      <a:endParaRPr sz="1300" dirty="0">
                        <a:solidFill>
                          <a:schemeClr val="dk1"/>
                        </a:solidFill>
                        <a:highlight>
                          <a:srgbClr val="FFFFFF"/>
                        </a:highlight>
                      </a:endParaRPr>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dirty="0">
                          <a:solidFill>
                            <a:schemeClr val="dk1"/>
                          </a:solidFill>
                        </a:rPr>
                        <a:t># Teachers / # Students</a:t>
                      </a:r>
                      <a:endParaRPr dirty="0"/>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dirty="0">
                          <a:solidFill>
                            <a:schemeClr val="dk1"/>
                          </a:solidFill>
                        </a:rPr>
                        <a:t>Types of Didactic Materials / Approaches Methodology</a:t>
                      </a:r>
                      <a:endParaRPr dirty="0"/>
                    </a:p>
                  </a:txBody>
                  <a:tcPr marL="91425" marR="91425" marT="91425" marB="91425"/>
                </a:tc>
                <a:extLst>
                  <a:ext uri="{0D108BD9-81ED-4DB2-BD59-A6C34878D82A}">
                    <a16:rowId xmlns:a16="http://schemas.microsoft.com/office/drawing/2014/main" val="10000"/>
                  </a:ext>
                </a:extLst>
              </a:tr>
              <a:tr h="3218991">
                <a:tc>
                  <a:txBody>
                    <a:bodyPr/>
                    <a:lstStyle/>
                    <a:p>
                      <a:pPr marL="0" lvl="0" indent="0" algn="l" rtl="0">
                        <a:lnSpc>
                          <a:spcPct val="115000"/>
                        </a:lnSpc>
                        <a:spcBef>
                          <a:spcPts val="1000"/>
                        </a:spcBef>
                        <a:spcAft>
                          <a:spcPts val="0"/>
                        </a:spcAft>
                        <a:buNone/>
                      </a:pPr>
                      <a:r>
                        <a:rPr lang="en" sz="1300" dirty="0">
                          <a:solidFill>
                            <a:schemeClr val="dk1"/>
                          </a:solidFill>
                          <a:highlight>
                            <a:srgbClr val="FFFFFF"/>
                          </a:highlight>
                        </a:rPr>
                        <a:t>Identification of a </a:t>
                      </a:r>
                      <a:r>
                        <a:rPr lang="it-IT" sz="1300" dirty="0" err="1">
                          <a:solidFill>
                            <a:schemeClr val="dk1"/>
                          </a:solidFill>
                          <a:highlight>
                            <a:srgbClr val="FFFFFF"/>
                          </a:highlight>
                        </a:rPr>
                        <a:t>bunch</a:t>
                      </a:r>
                      <a:r>
                        <a:rPr lang="it-IT" sz="1300" dirty="0">
                          <a:solidFill>
                            <a:schemeClr val="dk1"/>
                          </a:solidFill>
                          <a:highlight>
                            <a:srgbClr val="FFFFFF"/>
                          </a:highlight>
                        </a:rPr>
                        <a:t> of </a:t>
                      </a:r>
                      <a:r>
                        <a:rPr lang="it-IT" sz="1300" dirty="0" err="1">
                          <a:solidFill>
                            <a:schemeClr val="dk1"/>
                          </a:solidFill>
                          <a:highlight>
                            <a:srgbClr val="FFFFFF"/>
                          </a:highlight>
                        </a:rPr>
                        <a:t>courses</a:t>
                      </a:r>
                      <a:r>
                        <a:rPr lang="it-IT" sz="1300" dirty="0">
                          <a:solidFill>
                            <a:schemeClr val="dk1"/>
                          </a:solidFill>
                          <a:highlight>
                            <a:srgbClr val="FFFFFF"/>
                          </a:highlight>
                        </a:rPr>
                        <a:t> in </a:t>
                      </a:r>
                      <a:r>
                        <a:rPr lang="it-IT" sz="1300" dirty="0" err="1">
                          <a:solidFill>
                            <a:schemeClr val="dk1"/>
                          </a:solidFill>
                          <a:highlight>
                            <a:srgbClr val="FFFFFF"/>
                          </a:highlight>
                        </a:rPr>
                        <a:t>which</a:t>
                      </a:r>
                      <a:r>
                        <a:rPr lang="it-IT" sz="1300" dirty="0">
                          <a:solidFill>
                            <a:schemeClr val="dk1"/>
                          </a:solidFill>
                          <a:highlight>
                            <a:srgbClr val="FFFFFF"/>
                          </a:highlight>
                        </a:rPr>
                        <a:t> </a:t>
                      </a:r>
                      <a:r>
                        <a:rPr lang="it-IT" sz="1300" b="1" dirty="0">
                          <a:solidFill>
                            <a:schemeClr val="dk1"/>
                          </a:solidFill>
                          <a:highlight>
                            <a:srgbClr val="FFFFFF"/>
                          </a:highlight>
                        </a:rPr>
                        <a:t>[</a:t>
                      </a:r>
                      <a:r>
                        <a:rPr lang="it-IT" sz="1300" b="1" dirty="0" err="1">
                          <a:solidFill>
                            <a:schemeClr val="dk1"/>
                          </a:solidFill>
                          <a:highlight>
                            <a:srgbClr val="FFFFFF"/>
                          </a:highlight>
                        </a:rPr>
                        <a:t>We-collab</a:t>
                      </a:r>
                      <a:r>
                        <a:rPr lang="it-IT" sz="1300" b="1" dirty="0">
                          <a:solidFill>
                            <a:schemeClr val="dk1"/>
                          </a:solidFill>
                          <a:highlight>
                            <a:srgbClr val="FFFFFF"/>
                          </a:highlight>
                        </a:rPr>
                        <a:t> </a:t>
                      </a:r>
                      <a:r>
                        <a:rPr lang="it-IT" sz="1300" b="1" dirty="0" err="1">
                          <a:solidFill>
                            <a:schemeClr val="dk1"/>
                          </a:solidFill>
                          <a:highlight>
                            <a:srgbClr val="FFFFFF"/>
                          </a:highlight>
                        </a:rPr>
                        <a:t>TooKit</a:t>
                      </a:r>
                      <a:r>
                        <a:rPr lang="it-IT" sz="1300" dirty="0">
                          <a:solidFill>
                            <a:schemeClr val="dk1"/>
                          </a:solidFill>
                          <a:highlight>
                            <a:srgbClr val="FFFFFF"/>
                          </a:highlight>
                        </a:rPr>
                        <a:t>] </a:t>
                      </a:r>
                      <a:r>
                        <a:rPr lang="it-IT" sz="1300" dirty="0" err="1">
                          <a:solidFill>
                            <a:schemeClr val="dk1"/>
                          </a:solidFill>
                          <a:highlight>
                            <a:srgbClr val="FFFFFF"/>
                          </a:highlight>
                        </a:rPr>
                        <a:t>will</a:t>
                      </a:r>
                      <a:r>
                        <a:rPr lang="it-IT" sz="1300" dirty="0">
                          <a:solidFill>
                            <a:schemeClr val="dk1"/>
                          </a:solidFill>
                          <a:highlight>
                            <a:srgbClr val="FFFFFF"/>
                          </a:highlight>
                        </a:rPr>
                        <a:t> be </a:t>
                      </a:r>
                      <a:r>
                        <a:rPr lang="it-IT" sz="1300" dirty="0" err="1">
                          <a:solidFill>
                            <a:schemeClr val="dk1"/>
                          </a:solidFill>
                          <a:highlight>
                            <a:srgbClr val="FFFFFF"/>
                          </a:highlight>
                        </a:rPr>
                        <a:t>adopted</a:t>
                      </a:r>
                      <a:r>
                        <a:rPr lang="it-IT" sz="1300" dirty="0">
                          <a:solidFill>
                            <a:schemeClr val="dk1"/>
                          </a:solidFill>
                          <a:highlight>
                            <a:srgbClr val="FFFFFF"/>
                          </a:highlight>
                        </a:rPr>
                        <a:t> and </a:t>
                      </a:r>
                      <a:r>
                        <a:rPr lang="it-IT" sz="1300" dirty="0" err="1">
                          <a:solidFill>
                            <a:schemeClr val="dk1"/>
                          </a:solidFill>
                          <a:highlight>
                            <a:srgbClr val="FFFFFF"/>
                          </a:highlight>
                        </a:rPr>
                        <a:t>experimented</a:t>
                      </a:r>
                      <a:endParaRPr sz="1300" dirty="0">
                        <a:solidFill>
                          <a:schemeClr val="dk1"/>
                        </a:solidFill>
                        <a:highlight>
                          <a:srgbClr val="FFFFFF"/>
                        </a:highlight>
                      </a:endParaRPr>
                    </a:p>
                    <a:p>
                      <a:pPr marL="285750" lvl="1" indent="-266700" algn="l" rtl="0">
                        <a:lnSpc>
                          <a:spcPct val="115000"/>
                        </a:lnSpc>
                        <a:spcBef>
                          <a:spcPts val="1000"/>
                        </a:spcBef>
                        <a:spcAft>
                          <a:spcPts val="0"/>
                        </a:spcAft>
                        <a:buClr>
                          <a:schemeClr val="dk1"/>
                        </a:buClr>
                        <a:buSzPts val="1500"/>
                        <a:buFont typeface="Times New Roman"/>
                        <a:buAutoNum type="alphaLcPeriod"/>
                      </a:pPr>
                      <a:r>
                        <a:rPr lang="en" sz="1200" dirty="0">
                          <a:solidFill>
                            <a:schemeClr val="dk1"/>
                          </a:solidFill>
                          <a:highlight>
                            <a:srgbClr val="FFFFFF"/>
                          </a:highlight>
                        </a:rPr>
                        <a:t>identification of a common set of criteria to select </a:t>
                      </a:r>
                      <a:r>
                        <a:rPr lang="en" sz="1200" b="1" dirty="0">
                          <a:solidFill>
                            <a:schemeClr val="dk1"/>
                          </a:solidFill>
                          <a:highlight>
                            <a:srgbClr val="FFFFFF"/>
                          </a:highlight>
                        </a:rPr>
                        <a:t>online learning materials</a:t>
                      </a:r>
                      <a:r>
                        <a:rPr lang="en" sz="1200" dirty="0">
                          <a:solidFill>
                            <a:schemeClr val="dk1"/>
                          </a:solidFill>
                          <a:highlight>
                            <a:srgbClr val="FFFFFF"/>
                          </a:highlight>
                        </a:rPr>
                        <a:t> ( and, by extension of the original description, to select </a:t>
                      </a:r>
                      <a:r>
                        <a:rPr lang="en" sz="1200" b="1" dirty="0">
                          <a:solidFill>
                            <a:schemeClr val="dk1"/>
                          </a:solidFill>
                          <a:highlight>
                            <a:srgbClr val="FFFFFF"/>
                          </a:highlight>
                        </a:rPr>
                        <a:t>subject matter</a:t>
                      </a:r>
                      <a:r>
                        <a:rPr lang="en" sz="1200" dirty="0">
                          <a:solidFill>
                            <a:schemeClr val="dk1"/>
                          </a:solidFill>
                          <a:highlight>
                            <a:srgbClr val="FFFFFF"/>
                          </a:highlight>
                        </a:rPr>
                        <a:t> – i.e. </a:t>
                      </a:r>
                      <a:r>
                        <a:rPr lang="en" sz="1200" b="1" dirty="0">
                          <a:solidFill>
                            <a:schemeClr val="dk1"/>
                          </a:solidFill>
                          <a:highlight>
                            <a:srgbClr val="FFFFFF"/>
                          </a:highlight>
                        </a:rPr>
                        <a:t>the course/s </a:t>
                      </a:r>
                      <a:r>
                        <a:rPr lang="en" sz="1200" dirty="0">
                          <a:solidFill>
                            <a:schemeClr val="dk1"/>
                          </a:solidFill>
                          <a:highlight>
                            <a:srgbClr val="FFFFFF"/>
                          </a:highlight>
                        </a:rPr>
                        <a:t>- within which the online materials are distributed) to best fit the scope of the project: </a:t>
                      </a:r>
                      <a:endParaRPr sz="1200" dirty="0">
                        <a:solidFill>
                          <a:schemeClr val="dk1"/>
                        </a:solidFill>
                        <a:highlight>
                          <a:srgbClr val="FFFFFF"/>
                        </a:highlight>
                      </a:endParaRPr>
                    </a:p>
                    <a:p>
                      <a:pPr marL="285750" marR="0" lvl="1" indent="-266700" algn="l" defTabSz="914400" rtl="0" eaLnBrk="1" fontAlgn="auto" latinLnBrk="0" hangingPunct="1">
                        <a:lnSpc>
                          <a:spcPct val="115000"/>
                        </a:lnSpc>
                        <a:spcBef>
                          <a:spcPts val="0"/>
                        </a:spcBef>
                        <a:spcAft>
                          <a:spcPts val="0"/>
                        </a:spcAft>
                        <a:buClr>
                          <a:schemeClr val="dk1"/>
                        </a:buClr>
                        <a:buSzPts val="1500"/>
                        <a:buFont typeface="Arial"/>
                        <a:buAutoNum type="alphaLcPeriod"/>
                        <a:tabLst/>
                        <a:defRPr/>
                      </a:pPr>
                      <a:r>
                        <a:rPr lang="en-US" sz="1200" dirty="0">
                          <a:solidFill>
                            <a:schemeClr val="dk1"/>
                          </a:solidFill>
                          <a:highlight>
                            <a:srgbClr val="FFFFFF"/>
                          </a:highlight>
                        </a:rPr>
                        <a:t>Number of teachers involved / Number of students / </a:t>
                      </a:r>
                      <a:r>
                        <a:rPr lang="en-US" sz="1200" dirty="0" err="1">
                          <a:solidFill>
                            <a:schemeClr val="dk1"/>
                          </a:solidFill>
                          <a:highlight>
                            <a:srgbClr val="FFFFFF"/>
                          </a:highlight>
                        </a:rPr>
                        <a:t>Apporaches</a:t>
                      </a:r>
                      <a:r>
                        <a:rPr lang="en-US" sz="1200" dirty="0">
                          <a:solidFill>
                            <a:schemeClr val="dk1"/>
                          </a:solidFill>
                          <a:highlight>
                            <a:srgbClr val="FFFFFF"/>
                          </a:highlight>
                        </a:rPr>
                        <a:t> - Methodology</a:t>
                      </a:r>
                    </a:p>
                    <a:p>
                      <a:pPr marL="285750" lvl="1" indent="-266700" algn="l" rtl="0">
                        <a:lnSpc>
                          <a:spcPct val="115000"/>
                        </a:lnSpc>
                        <a:spcBef>
                          <a:spcPts val="0"/>
                        </a:spcBef>
                        <a:spcAft>
                          <a:spcPts val="0"/>
                        </a:spcAft>
                        <a:buClr>
                          <a:schemeClr val="dk1"/>
                        </a:buClr>
                        <a:buSzPts val="1500"/>
                        <a:buAutoNum type="alphaLcPeriod"/>
                      </a:pPr>
                      <a:r>
                        <a:rPr lang="en" sz="1200" dirty="0">
                          <a:solidFill>
                            <a:schemeClr val="dk1"/>
                          </a:solidFill>
                          <a:highlight>
                            <a:srgbClr val="FFFFFF"/>
                          </a:highlight>
                        </a:rPr>
                        <a:t>Type(s) of Didactic Materials / identification of the approaches used </a:t>
                      </a:r>
                    </a:p>
                    <a:p>
                      <a:pPr marL="0" lvl="0" indent="0" algn="l" rtl="0">
                        <a:spcBef>
                          <a:spcPts val="0"/>
                        </a:spcBef>
                        <a:spcAft>
                          <a:spcPts val="0"/>
                        </a:spcAft>
                        <a:buNone/>
                      </a:pPr>
                      <a:endParaRPr dirty="0"/>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135659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g12decbaafc8_0_11"/>
          <p:cNvSpPr txBox="1">
            <a:spLocks noGrp="1"/>
          </p:cNvSpPr>
          <p:nvPr>
            <p:ph type="title"/>
          </p:nvPr>
        </p:nvSpPr>
        <p:spPr>
          <a:xfrm>
            <a:off x="311700" y="187450"/>
            <a:ext cx="8520600" cy="951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dirty="0"/>
              <a:t>[WC PR2] </a:t>
            </a:r>
            <a:r>
              <a:rPr lang="en-US" sz="2000" dirty="0">
                <a:solidFill>
                  <a:srgbClr val="FF0000"/>
                </a:solidFill>
              </a:rPr>
              <a:t>Courses, Subject Matters, Languages			 </a:t>
            </a:r>
            <a:r>
              <a:rPr lang="en" sz="2000" dirty="0"/>
              <a:t>(4b)</a:t>
            </a:r>
            <a:endParaRPr sz="2000" dirty="0"/>
          </a:p>
        </p:txBody>
      </p:sp>
      <p:sp>
        <p:nvSpPr>
          <p:cNvPr id="86" name="Google Shape;86;g12decbaafc8_0_11"/>
          <p:cNvSpPr txBox="1">
            <a:spLocks noGrp="1"/>
          </p:cNvSpPr>
          <p:nvPr>
            <p:ph type="body" idx="1"/>
          </p:nvPr>
        </p:nvSpPr>
        <p:spPr>
          <a:xfrm>
            <a:off x="228815" y="787176"/>
            <a:ext cx="8520600" cy="743912"/>
          </a:xfrm>
          <a:prstGeom prst="rect">
            <a:avLst/>
          </a:prstGeom>
        </p:spPr>
        <p:txBody>
          <a:bodyPr spcFirstLastPara="1" wrap="square" lIns="91425" tIns="91425" rIns="91425" bIns="91425" anchor="t" anchorCtr="0">
            <a:noAutofit/>
          </a:bodyPr>
          <a:lstStyle/>
          <a:p>
            <a:pPr marL="0" indent="0">
              <a:buClr>
                <a:schemeClr val="dk1"/>
              </a:buClr>
              <a:buSzPts val="1300"/>
              <a:buNone/>
            </a:pPr>
            <a:r>
              <a:rPr lang="en" sz="1400" b="1" dirty="0">
                <a:solidFill>
                  <a:schemeClr val="dk1"/>
                </a:solidFill>
                <a:highlight>
                  <a:srgbClr val="FFFFFF"/>
                </a:highlight>
              </a:rPr>
              <a:t>Status of the informal discussion inside each team:  </a:t>
            </a:r>
          </a:p>
          <a:p>
            <a:pPr marL="0" indent="0">
              <a:buClr>
                <a:schemeClr val="dk1"/>
              </a:buClr>
              <a:buSzPts val="1300"/>
              <a:buNone/>
            </a:pPr>
            <a:r>
              <a:rPr lang="it-IT" sz="1400" dirty="0">
                <a:solidFill>
                  <a:schemeClr val="dk1"/>
                </a:solidFill>
                <a:highlight>
                  <a:srgbClr val="FFFFFF"/>
                </a:highlight>
              </a:rPr>
              <a:t>❏	Link		Giovanni Toffoli</a:t>
            </a:r>
          </a:p>
          <a:p>
            <a:pPr marL="0" indent="0">
              <a:buClr>
                <a:schemeClr val="dk1"/>
              </a:buClr>
              <a:buSzPts val="1300"/>
              <a:buNone/>
            </a:pPr>
            <a:endParaRPr lang="en" sz="1400" dirty="0">
              <a:solidFill>
                <a:schemeClr val="dk1"/>
              </a:solidFill>
              <a:highlight>
                <a:srgbClr val="FFFFFF"/>
              </a:highlight>
            </a:endParaRPr>
          </a:p>
        </p:txBody>
      </p:sp>
      <p:graphicFrame>
        <p:nvGraphicFramePr>
          <p:cNvPr id="87" name="Google Shape;87;g12decbaafc8_0_11"/>
          <p:cNvGraphicFramePr/>
          <p:nvPr/>
        </p:nvGraphicFramePr>
        <p:xfrm>
          <a:off x="154388" y="1614150"/>
          <a:ext cx="8835225" cy="3243635"/>
        </p:xfrm>
        <a:graphic>
          <a:graphicData uri="http://schemas.openxmlformats.org/drawingml/2006/table">
            <a:tbl>
              <a:tblPr>
                <a:noFill/>
                <a:tableStyleId>{19479C71-2C93-4529-A177-49D48E78B2C8}</a:tableStyleId>
              </a:tblPr>
              <a:tblGrid>
                <a:gridCol w="3985325">
                  <a:extLst>
                    <a:ext uri="{9D8B030D-6E8A-4147-A177-3AD203B41FA5}">
                      <a16:colId xmlns:a16="http://schemas.microsoft.com/office/drawing/2014/main" val="20000"/>
                    </a:ext>
                  </a:extLst>
                </a:gridCol>
                <a:gridCol w="2498800">
                  <a:extLst>
                    <a:ext uri="{9D8B030D-6E8A-4147-A177-3AD203B41FA5}">
                      <a16:colId xmlns:a16="http://schemas.microsoft.com/office/drawing/2014/main" val="20001"/>
                    </a:ext>
                  </a:extLst>
                </a:gridCol>
                <a:gridCol w="2351100">
                  <a:extLst>
                    <a:ext uri="{9D8B030D-6E8A-4147-A177-3AD203B41FA5}">
                      <a16:colId xmlns:a16="http://schemas.microsoft.com/office/drawing/2014/main" val="20002"/>
                    </a:ext>
                  </a:extLst>
                </a:gridCol>
              </a:tblGrid>
              <a:tr h="348600">
                <a:tc>
                  <a:txBody>
                    <a:bodyPr/>
                    <a:lstStyle/>
                    <a:p>
                      <a:pPr marL="0" lvl="0" indent="0" algn="l" rtl="0">
                        <a:lnSpc>
                          <a:spcPct val="115000"/>
                        </a:lnSpc>
                        <a:spcBef>
                          <a:spcPts val="1000"/>
                        </a:spcBef>
                        <a:spcAft>
                          <a:spcPts val="0"/>
                        </a:spcAft>
                        <a:buNone/>
                      </a:pPr>
                      <a:r>
                        <a:rPr lang="en" sz="1300">
                          <a:solidFill>
                            <a:schemeClr val="dk1"/>
                          </a:solidFill>
                          <a:highlight>
                            <a:srgbClr val="FFFFFF"/>
                          </a:highlight>
                        </a:rPr>
                        <a:t>Elements of comparison b/tween partners</a:t>
                      </a:r>
                      <a:endParaRPr sz="1300">
                        <a:solidFill>
                          <a:schemeClr val="dk1"/>
                        </a:solidFill>
                        <a:highlight>
                          <a:srgbClr val="FFFFFF"/>
                        </a:highlight>
                      </a:endParaRPr>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dirty="0">
                          <a:solidFill>
                            <a:schemeClr val="dk1"/>
                          </a:solidFill>
                        </a:rPr>
                        <a:t>Differences</a:t>
                      </a:r>
                      <a:endParaRPr dirty="0"/>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a:solidFill>
                            <a:schemeClr val="dk1"/>
                          </a:solidFill>
                        </a:rPr>
                        <a:t>Similarities</a:t>
                      </a:r>
                      <a:endParaRPr/>
                    </a:p>
                  </a:txBody>
                  <a:tcPr marL="91425" marR="91425" marT="91425" marB="91425"/>
                </a:tc>
                <a:extLst>
                  <a:ext uri="{0D108BD9-81ED-4DB2-BD59-A6C34878D82A}">
                    <a16:rowId xmlns:a16="http://schemas.microsoft.com/office/drawing/2014/main" val="10000"/>
                  </a:ext>
                </a:extLst>
              </a:tr>
              <a:tr h="2847425">
                <a:tc>
                  <a:txBody>
                    <a:bodyPr/>
                    <a:lstStyle/>
                    <a:p>
                      <a:pPr marL="0" lvl="0" indent="0" algn="l" rtl="0">
                        <a:lnSpc>
                          <a:spcPct val="115000"/>
                        </a:lnSpc>
                        <a:spcBef>
                          <a:spcPts val="1000"/>
                        </a:spcBef>
                        <a:spcAft>
                          <a:spcPts val="0"/>
                        </a:spcAft>
                        <a:buNone/>
                      </a:pPr>
                      <a:r>
                        <a:rPr lang="en" sz="1300" dirty="0">
                          <a:solidFill>
                            <a:schemeClr val="dk1"/>
                          </a:solidFill>
                          <a:highlight>
                            <a:srgbClr val="FFFFFF"/>
                          </a:highlight>
                        </a:rPr>
                        <a:t>Identification of a common ground in comparison of different online learning scenarios in real use in each university</a:t>
                      </a:r>
                      <a:endParaRPr sz="1300" dirty="0">
                        <a:solidFill>
                          <a:schemeClr val="dk1"/>
                        </a:solidFill>
                        <a:highlight>
                          <a:srgbClr val="FFFFFF"/>
                        </a:highlight>
                      </a:endParaRPr>
                    </a:p>
                    <a:p>
                      <a:pPr marL="285750" lvl="1" indent="-266700" algn="l" rtl="0">
                        <a:lnSpc>
                          <a:spcPct val="115000"/>
                        </a:lnSpc>
                        <a:spcBef>
                          <a:spcPts val="1000"/>
                        </a:spcBef>
                        <a:spcAft>
                          <a:spcPts val="0"/>
                        </a:spcAft>
                        <a:buClr>
                          <a:schemeClr val="dk1"/>
                        </a:buClr>
                        <a:buSzPts val="1500"/>
                        <a:buFont typeface="Times New Roman"/>
                        <a:buAutoNum type="alphaLcPeriod"/>
                      </a:pPr>
                      <a:r>
                        <a:rPr lang="en" sz="1300" dirty="0">
                          <a:solidFill>
                            <a:schemeClr val="dk1"/>
                          </a:solidFill>
                          <a:highlight>
                            <a:srgbClr val="FFFFFF"/>
                          </a:highlight>
                        </a:rPr>
                        <a:t>identification of a common set of criteria to select </a:t>
                      </a:r>
                      <a:r>
                        <a:rPr lang="en" sz="1300" b="1" dirty="0">
                          <a:solidFill>
                            <a:schemeClr val="dk1"/>
                          </a:solidFill>
                          <a:highlight>
                            <a:srgbClr val="FFFFFF"/>
                          </a:highlight>
                        </a:rPr>
                        <a:t>online learning materials</a:t>
                      </a:r>
                      <a:r>
                        <a:rPr lang="en" sz="1300" dirty="0">
                          <a:solidFill>
                            <a:schemeClr val="dk1"/>
                          </a:solidFill>
                          <a:highlight>
                            <a:srgbClr val="FFFFFF"/>
                          </a:highlight>
                        </a:rPr>
                        <a:t> ( and, by extension of the original description, to select </a:t>
                      </a:r>
                      <a:r>
                        <a:rPr lang="en" sz="1300" b="1" dirty="0">
                          <a:solidFill>
                            <a:schemeClr val="dk1"/>
                          </a:solidFill>
                          <a:highlight>
                            <a:srgbClr val="FFFFFF"/>
                          </a:highlight>
                        </a:rPr>
                        <a:t>subject matter</a:t>
                      </a:r>
                      <a:r>
                        <a:rPr lang="en" sz="1300" dirty="0">
                          <a:solidFill>
                            <a:schemeClr val="dk1"/>
                          </a:solidFill>
                          <a:highlight>
                            <a:srgbClr val="FFFFFF"/>
                          </a:highlight>
                        </a:rPr>
                        <a:t> - the course - within which the online materials are distributed) to best fit the scope of the project: </a:t>
                      </a:r>
                      <a:endParaRPr sz="1300" dirty="0">
                        <a:solidFill>
                          <a:schemeClr val="dk1"/>
                        </a:solidFill>
                        <a:highlight>
                          <a:srgbClr val="FFFFFF"/>
                        </a:highlight>
                      </a:endParaRPr>
                    </a:p>
                    <a:p>
                      <a:pPr marL="285750" lvl="1" indent="-266700" algn="l" rtl="0">
                        <a:lnSpc>
                          <a:spcPct val="115000"/>
                        </a:lnSpc>
                        <a:spcBef>
                          <a:spcPts val="0"/>
                        </a:spcBef>
                        <a:spcAft>
                          <a:spcPts val="0"/>
                        </a:spcAft>
                        <a:buClr>
                          <a:schemeClr val="dk1"/>
                        </a:buClr>
                        <a:buSzPts val="1500"/>
                        <a:buAutoNum type="alphaLcPeriod"/>
                      </a:pPr>
                      <a:r>
                        <a:rPr lang="en" sz="1300" dirty="0">
                          <a:solidFill>
                            <a:schemeClr val="dk1"/>
                          </a:solidFill>
                          <a:highlight>
                            <a:srgbClr val="FFFFFF"/>
                          </a:highlight>
                        </a:rPr>
                        <a:t>identification of the approaches used </a:t>
                      </a:r>
                      <a:endParaRPr sz="1300" dirty="0">
                        <a:solidFill>
                          <a:schemeClr val="dk1"/>
                        </a:solidFill>
                        <a:highlight>
                          <a:srgbClr val="FFFFFF"/>
                        </a:highlight>
                      </a:endParaRPr>
                    </a:p>
                    <a:p>
                      <a:pPr marL="0" lvl="0" indent="0" algn="l" rtl="0">
                        <a:spcBef>
                          <a:spcPts val="0"/>
                        </a:spcBef>
                        <a:spcAft>
                          <a:spcPts val="0"/>
                        </a:spcAft>
                        <a:buNone/>
                      </a:pPr>
                      <a:endParaRPr dirty="0"/>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6944440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g12decbaafc8_0_11"/>
          <p:cNvSpPr txBox="1">
            <a:spLocks noGrp="1"/>
          </p:cNvSpPr>
          <p:nvPr>
            <p:ph type="title"/>
          </p:nvPr>
        </p:nvSpPr>
        <p:spPr>
          <a:xfrm>
            <a:off x="311700" y="129271"/>
            <a:ext cx="8520600" cy="951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dirty="0"/>
              <a:t>[WC PR2] </a:t>
            </a:r>
            <a:r>
              <a:rPr lang="en-US" sz="2000" dirty="0">
                <a:solidFill>
                  <a:srgbClr val="FF0000"/>
                </a:solidFill>
              </a:rPr>
              <a:t>Courses, Subject Matters, Languages 	</a:t>
            </a:r>
            <a:r>
              <a:rPr lang="it-IT" sz="2000" dirty="0">
                <a:solidFill>
                  <a:schemeClr val="dk1"/>
                </a:solidFill>
                <a:highlight>
                  <a:srgbClr val="FFFFFF"/>
                </a:highlight>
              </a:rPr>
              <a:t> NTUA </a:t>
            </a:r>
            <a:r>
              <a:rPr lang="en" sz="2000" dirty="0"/>
              <a:t>(5a)</a:t>
            </a:r>
            <a:endParaRPr sz="2000" dirty="0"/>
          </a:p>
        </p:txBody>
      </p:sp>
      <p:sp>
        <p:nvSpPr>
          <p:cNvPr id="86" name="Google Shape;86;g12decbaafc8_0_11"/>
          <p:cNvSpPr txBox="1">
            <a:spLocks noGrp="1"/>
          </p:cNvSpPr>
          <p:nvPr>
            <p:ph type="body" idx="1"/>
          </p:nvPr>
        </p:nvSpPr>
        <p:spPr>
          <a:xfrm>
            <a:off x="311699" y="659593"/>
            <a:ext cx="8520600" cy="541894"/>
          </a:xfrm>
          <a:prstGeom prst="rect">
            <a:avLst/>
          </a:prstGeom>
        </p:spPr>
        <p:txBody>
          <a:bodyPr spcFirstLastPara="1" wrap="square" lIns="91425" tIns="91425" rIns="91425" bIns="91425" anchor="t" anchorCtr="0">
            <a:noAutofit/>
          </a:bodyPr>
          <a:lstStyle/>
          <a:p>
            <a:pPr marL="0" indent="0">
              <a:buClr>
                <a:schemeClr val="dk1"/>
              </a:buClr>
              <a:buSzPts val="1300"/>
              <a:buNone/>
            </a:pPr>
            <a:r>
              <a:rPr lang="en" sz="1400" b="1" dirty="0">
                <a:solidFill>
                  <a:schemeClr val="dk1"/>
                </a:solidFill>
                <a:highlight>
                  <a:srgbClr val="FFFFFF"/>
                </a:highlight>
              </a:rPr>
              <a:t>Status of the informal discussion inside each team:  </a:t>
            </a:r>
          </a:p>
          <a:p>
            <a:pPr marL="0" indent="0">
              <a:buClr>
                <a:schemeClr val="dk1"/>
              </a:buClr>
              <a:buSzPts val="1300"/>
              <a:buNone/>
            </a:pPr>
            <a:r>
              <a:rPr lang="it-IT" sz="1400" dirty="0">
                <a:solidFill>
                  <a:schemeClr val="dk1"/>
                </a:solidFill>
                <a:highlight>
                  <a:srgbClr val="FFFFFF"/>
                </a:highlight>
              </a:rPr>
              <a:t>❏	NTUA 		Dimitrios Pantazatos, Mary? </a:t>
            </a:r>
          </a:p>
          <a:p>
            <a:pPr marL="0" indent="0">
              <a:buClr>
                <a:schemeClr val="dk1"/>
              </a:buClr>
              <a:buSzPts val="1300"/>
              <a:buNone/>
            </a:pPr>
            <a:endParaRPr lang="en" sz="1400" dirty="0">
              <a:solidFill>
                <a:schemeClr val="dk1"/>
              </a:solidFill>
              <a:highlight>
                <a:srgbClr val="FFFFFF"/>
              </a:highlight>
            </a:endParaRPr>
          </a:p>
        </p:txBody>
      </p:sp>
      <p:graphicFrame>
        <p:nvGraphicFramePr>
          <p:cNvPr id="5" name="Google Shape;87;g12decbaafc8_0_11">
            <a:extLst>
              <a:ext uri="{FF2B5EF4-FFF2-40B4-BE49-F238E27FC236}">
                <a16:creationId xmlns:a16="http://schemas.microsoft.com/office/drawing/2014/main" id="{05173C9B-BDF6-4832-8187-58F39E963A96}"/>
              </a:ext>
            </a:extLst>
          </p:cNvPr>
          <p:cNvGraphicFramePr/>
          <p:nvPr>
            <p:extLst>
              <p:ext uri="{D42A27DB-BD31-4B8C-83A1-F6EECF244321}">
                <p14:modId xmlns:p14="http://schemas.microsoft.com/office/powerpoint/2010/main" val="1796015006"/>
              </p:ext>
            </p:extLst>
          </p:nvPr>
        </p:nvGraphicFramePr>
        <p:xfrm>
          <a:off x="154386" y="1314939"/>
          <a:ext cx="8835225" cy="3828561"/>
        </p:xfrm>
        <a:graphic>
          <a:graphicData uri="http://schemas.openxmlformats.org/drawingml/2006/table">
            <a:tbl>
              <a:tblPr>
                <a:noFill/>
                <a:tableStyleId>{19479C71-2C93-4529-A177-49D48E78B2C8}</a:tableStyleId>
              </a:tblPr>
              <a:tblGrid>
                <a:gridCol w="3985325">
                  <a:extLst>
                    <a:ext uri="{9D8B030D-6E8A-4147-A177-3AD203B41FA5}">
                      <a16:colId xmlns:a16="http://schemas.microsoft.com/office/drawing/2014/main" val="20000"/>
                    </a:ext>
                  </a:extLst>
                </a:gridCol>
                <a:gridCol w="2498800">
                  <a:extLst>
                    <a:ext uri="{9D8B030D-6E8A-4147-A177-3AD203B41FA5}">
                      <a16:colId xmlns:a16="http://schemas.microsoft.com/office/drawing/2014/main" val="20001"/>
                    </a:ext>
                  </a:extLst>
                </a:gridCol>
                <a:gridCol w="2351100">
                  <a:extLst>
                    <a:ext uri="{9D8B030D-6E8A-4147-A177-3AD203B41FA5}">
                      <a16:colId xmlns:a16="http://schemas.microsoft.com/office/drawing/2014/main" val="20002"/>
                    </a:ext>
                  </a:extLst>
                </a:gridCol>
              </a:tblGrid>
              <a:tr h="602407">
                <a:tc>
                  <a:txBody>
                    <a:bodyPr/>
                    <a:lstStyle/>
                    <a:p>
                      <a:pPr marL="0" lvl="0" indent="0" algn="l" rtl="0">
                        <a:lnSpc>
                          <a:spcPct val="115000"/>
                        </a:lnSpc>
                        <a:spcBef>
                          <a:spcPts val="1000"/>
                        </a:spcBef>
                        <a:spcAft>
                          <a:spcPts val="0"/>
                        </a:spcAft>
                        <a:buNone/>
                      </a:pPr>
                      <a:r>
                        <a:rPr lang="en" sz="1300" dirty="0">
                          <a:solidFill>
                            <a:schemeClr val="dk1"/>
                          </a:solidFill>
                          <a:highlight>
                            <a:srgbClr val="FFFFFF"/>
                          </a:highlight>
                        </a:rPr>
                        <a:t>Courses and subject adviced / selected or preferred</a:t>
                      </a:r>
                      <a:endParaRPr sz="1300" dirty="0">
                        <a:solidFill>
                          <a:schemeClr val="dk1"/>
                        </a:solidFill>
                        <a:highlight>
                          <a:srgbClr val="FFFFFF"/>
                        </a:highlight>
                      </a:endParaRPr>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dirty="0">
                          <a:solidFill>
                            <a:schemeClr val="dk1"/>
                          </a:solidFill>
                        </a:rPr>
                        <a:t># Teachers / # Students</a:t>
                      </a:r>
                      <a:endParaRPr dirty="0"/>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dirty="0">
                          <a:solidFill>
                            <a:schemeClr val="dk1"/>
                          </a:solidFill>
                        </a:rPr>
                        <a:t>Types of Didactic Materials / Approaches Methodology</a:t>
                      </a:r>
                      <a:endParaRPr dirty="0"/>
                    </a:p>
                  </a:txBody>
                  <a:tcPr marL="91425" marR="91425" marT="91425" marB="91425"/>
                </a:tc>
                <a:extLst>
                  <a:ext uri="{0D108BD9-81ED-4DB2-BD59-A6C34878D82A}">
                    <a16:rowId xmlns:a16="http://schemas.microsoft.com/office/drawing/2014/main" val="10000"/>
                  </a:ext>
                </a:extLst>
              </a:tr>
              <a:tr h="3218991">
                <a:tc>
                  <a:txBody>
                    <a:bodyPr/>
                    <a:lstStyle/>
                    <a:p>
                      <a:pPr marL="0" lvl="0" indent="0" algn="l" rtl="0">
                        <a:lnSpc>
                          <a:spcPct val="115000"/>
                        </a:lnSpc>
                        <a:spcBef>
                          <a:spcPts val="1000"/>
                        </a:spcBef>
                        <a:spcAft>
                          <a:spcPts val="0"/>
                        </a:spcAft>
                        <a:buNone/>
                      </a:pPr>
                      <a:r>
                        <a:rPr lang="en" sz="1300" dirty="0">
                          <a:solidFill>
                            <a:schemeClr val="dk1"/>
                          </a:solidFill>
                          <a:highlight>
                            <a:srgbClr val="FFFFFF"/>
                          </a:highlight>
                        </a:rPr>
                        <a:t>Identification of a </a:t>
                      </a:r>
                      <a:r>
                        <a:rPr lang="it-IT" sz="1300" dirty="0" err="1">
                          <a:solidFill>
                            <a:schemeClr val="dk1"/>
                          </a:solidFill>
                          <a:highlight>
                            <a:srgbClr val="FFFFFF"/>
                          </a:highlight>
                        </a:rPr>
                        <a:t>bunch</a:t>
                      </a:r>
                      <a:r>
                        <a:rPr lang="it-IT" sz="1300" dirty="0">
                          <a:solidFill>
                            <a:schemeClr val="dk1"/>
                          </a:solidFill>
                          <a:highlight>
                            <a:srgbClr val="FFFFFF"/>
                          </a:highlight>
                        </a:rPr>
                        <a:t> of </a:t>
                      </a:r>
                      <a:r>
                        <a:rPr lang="it-IT" sz="1300" dirty="0" err="1">
                          <a:solidFill>
                            <a:schemeClr val="dk1"/>
                          </a:solidFill>
                          <a:highlight>
                            <a:srgbClr val="FFFFFF"/>
                          </a:highlight>
                        </a:rPr>
                        <a:t>courses</a:t>
                      </a:r>
                      <a:r>
                        <a:rPr lang="it-IT" sz="1300" dirty="0">
                          <a:solidFill>
                            <a:schemeClr val="dk1"/>
                          </a:solidFill>
                          <a:highlight>
                            <a:srgbClr val="FFFFFF"/>
                          </a:highlight>
                        </a:rPr>
                        <a:t> in </a:t>
                      </a:r>
                      <a:r>
                        <a:rPr lang="it-IT" sz="1300" dirty="0" err="1">
                          <a:solidFill>
                            <a:schemeClr val="dk1"/>
                          </a:solidFill>
                          <a:highlight>
                            <a:srgbClr val="FFFFFF"/>
                          </a:highlight>
                        </a:rPr>
                        <a:t>which</a:t>
                      </a:r>
                      <a:r>
                        <a:rPr lang="it-IT" sz="1300" dirty="0">
                          <a:solidFill>
                            <a:schemeClr val="dk1"/>
                          </a:solidFill>
                          <a:highlight>
                            <a:srgbClr val="FFFFFF"/>
                          </a:highlight>
                        </a:rPr>
                        <a:t> </a:t>
                      </a:r>
                      <a:r>
                        <a:rPr lang="it-IT" sz="1300" b="1" dirty="0">
                          <a:solidFill>
                            <a:schemeClr val="dk1"/>
                          </a:solidFill>
                          <a:highlight>
                            <a:srgbClr val="FFFFFF"/>
                          </a:highlight>
                        </a:rPr>
                        <a:t>[</a:t>
                      </a:r>
                      <a:r>
                        <a:rPr lang="it-IT" sz="1300" b="1" dirty="0" err="1">
                          <a:solidFill>
                            <a:schemeClr val="dk1"/>
                          </a:solidFill>
                          <a:highlight>
                            <a:srgbClr val="FFFFFF"/>
                          </a:highlight>
                        </a:rPr>
                        <a:t>We-collab</a:t>
                      </a:r>
                      <a:r>
                        <a:rPr lang="it-IT" sz="1300" b="1" dirty="0">
                          <a:solidFill>
                            <a:schemeClr val="dk1"/>
                          </a:solidFill>
                          <a:highlight>
                            <a:srgbClr val="FFFFFF"/>
                          </a:highlight>
                        </a:rPr>
                        <a:t> </a:t>
                      </a:r>
                      <a:r>
                        <a:rPr lang="it-IT" sz="1300" b="1" dirty="0" err="1">
                          <a:solidFill>
                            <a:schemeClr val="dk1"/>
                          </a:solidFill>
                          <a:highlight>
                            <a:srgbClr val="FFFFFF"/>
                          </a:highlight>
                        </a:rPr>
                        <a:t>TooKit</a:t>
                      </a:r>
                      <a:r>
                        <a:rPr lang="it-IT" sz="1300" dirty="0">
                          <a:solidFill>
                            <a:schemeClr val="dk1"/>
                          </a:solidFill>
                          <a:highlight>
                            <a:srgbClr val="FFFFFF"/>
                          </a:highlight>
                        </a:rPr>
                        <a:t>] </a:t>
                      </a:r>
                      <a:r>
                        <a:rPr lang="it-IT" sz="1300" dirty="0" err="1">
                          <a:solidFill>
                            <a:schemeClr val="dk1"/>
                          </a:solidFill>
                          <a:highlight>
                            <a:srgbClr val="FFFFFF"/>
                          </a:highlight>
                        </a:rPr>
                        <a:t>will</a:t>
                      </a:r>
                      <a:r>
                        <a:rPr lang="it-IT" sz="1300" dirty="0">
                          <a:solidFill>
                            <a:schemeClr val="dk1"/>
                          </a:solidFill>
                          <a:highlight>
                            <a:srgbClr val="FFFFFF"/>
                          </a:highlight>
                        </a:rPr>
                        <a:t> be </a:t>
                      </a:r>
                      <a:r>
                        <a:rPr lang="it-IT" sz="1300" dirty="0" err="1">
                          <a:solidFill>
                            <a:schemeClr val="dk1"/>
                          </a:solidFill>
                          <a:highlight>
                            <a:srgbClr val="FFFFFF"/>
                          </a:highlight>
                        </a:rPr>
                        <a:t>adopted</a:t>
                      </a:r>
                      <a:r>
                        <a:rPr lang="it-IT" sz="1300" dirty="0">
                          <a:solidFill>
                            <a:schemeClr val="dk1"/>
                          </a:solidFill>
                          <a:highlight>
                            <a:srgbClr val="FFFFFF"/>
                          </a:highlight>
                        </a:rPr>
                        <a:t> and </a:t>
                      </a:r>
                      <a:r>
                        <a:rPr lang="it-IT" sz="1300" dirty="0" err="1">
                          <a:solidFill>
                            <a:schemeClr val="dk1"/>
                          </a:solidFill>
                          <a:highlight>
                            <a:srgbClr val="FFFFFF"/>
                          </a:highlight>
                        </a:rPr>
                        <a:t>experimented</a:t>
                      </a:r>
                      <a:endParaRPr sz="1300" dirty="0">
                        <a:solidFill>
                          <a:schemeClr val="dk1"/>
                        </a:solidFill>
                        <a:highlight>
                          <a:srgbClr val="FFFFFF"/>
                        </a:highlight>
                      </a:endParaRPr>
                    </a:p>
                    <a:p>
                      <a:pPr marL="285750" lvl="1" indent="-266700" algn="l" rtl="0">
                        <a:lnSpc>
                          <a:spcPct val="115000"/>
                        </a:lnSpc>
                        <a:spcBef>
                          <a:spcPts val="1000"/>
                        </a:spcBef>
                        <a:spcAft>
                          <a:spcPts val="0"/>
                        </a:spcAft>
                        <a:buClr>
                          <a:schemeClr val="dk1"/>
                        </a:buClr>
                        <a:buSzPts val="1500"/>
                        <a:buFont typeface="Times New Roman"/>
                        <a:buAutoNum type="alphaLcPeriod"/>
                      </a:pPr>
                      <a:r>
                        <a:rPr lang="en" sz="1200" dirty="0">
                          <a:solidFill>
                            <a:schemeClr val="dk1"/>
                          </a:solidFill>
                          <a:highlight>
                            <a:srgbClr val="FFFFFF"/>
                          </a:highlight>
                        </a:rPr>
                        <a:t>identification of a common set of criteria to select </a:t>
                      </a:r>
                      <a:r>
                        <a:rPr lang="en" sz="1200" b="1" dirty="0">
                          <a:solidFill>
                            <a:schemeClr val="dk1"/>
                          </a:solidFill>
                          <a:highlight>
                            <a:srgbClr val="FFFFFF"/>
                          </a:highlight>
                        </a:rPr>
                        <a:t>online learning materials</a:t>
                      </a:r>
                      <a:r>
                        <a:rPr lang="en" sz="1200" dirty="0">
                          <a:solidFill>
                            <a:schemeClr val="dk1"/>
                          </a:solidFill>
                          <a:highlight>
                            <a:srgbClr val="FFFFFF"/>
                          </a:highlight>
                        </a:rPr>
                        <a:t> ( and, by extension of the original description, to select </a:t>
                      </a:r>
                      <a:r>
                        <a:rPr lang="en" sz="1200" b="1" dirty="0">
                          <a:solidFill>
                            <a:schemeClr val="dk1"/>
                          </a:solidFill>
                          <a:highlight>
                            <a:srgbClr val="FFFFFF"/>
                          </a:highlight>
                        </a:rPr>
                        <a:t>subject matter</a:t>
                      </a:r>
                      <a:r>
                        <a:rPr lang="en" sz="1200" dirty="0">
                          <a:solidFill>
                            <a:schemeClr val="dk1"/>
                          </a:solidFill>
                          <a:highlight>
                            <a:srgbClr val="FFFFFF"/>
                          </a:highlight>
                        </a:rPr>
                        <a:t> – i.e. </a:t>
                      </a:r>
                      <a:r>
                        <a:rPr lang="en" sz="1200" b="1" dirty="0">
                          <a:solidFill>
                            <a:schemeClr val="dk1"/>
                          </a:solidFill>
                          <a:highlight>
                            <a:srgbClr val="FFFFFF"/>
                          </a:highlight>
                        </a:rPr>
                        <a:t>the course/s </a:t>
                      </a:r>
                      <a:r>
                        <a:rPr lang="en" sz="1200" dirty="0">
                          <a:solidFill>
                            <a:schemeClr val="dk1"/>
                          </a:solidFill>
                          <a:highlight>
                            <a:srgbClr val="FFFFFF"/>
                          </a:highlight>
                        </a:rPr>
                        <a:t>- within which the online materials are distributed) to best fit the scope of the project: </a:t>
                      </a:r>
                      <a:endParaRPr sz="1200" dirty="0">
                        <a:solidFill>
                          <a:schemeClr val="dk1"/>
                        </a:solidFill>
                        <a:highlight>
                          <a:srgbClr val="FFFFFF"/>
                        </a:highlight>
                      </a:endParaRPr>
                    </a:p>
                    <a:p>
                      <a:pPr marL="285750" marR="0" lvl="1" indent="-266700" algn="l" defTabSz="914400" rtl="0" eaLnBrk="1" fontAlgn="auto" latinLnBrk="0" hangingPunct="1">
                        <a:lnSpc>
                          <a:spcPct val="115000"/>
                        </a:lnSpc>
                        <a:spcBef>
                          <a:spcPts val="0"/>
                        </a:spcBef>
                        <a:spcAft>
                          <a:spcPts val="0"/>
                        </a:spcAft>
                        <a:buClr>
                          <a:schemeClr val="dk1"/>
                        </a:buClr>
                        <a:buSzPts val="1500"/>
                        <a:buFont typeface="Arial"/>
                        <a:buAutoNum type="alphaLcPeriod"/>
                        <a:tabLst/>
                        <a:defRPr/>
                      </a:pPr>
                      <a:r>
                        <a:rPr lang="en-US" sz="1200" dirty="0">
                          <a:solidFill>
                            <a:schemeClr val="dk1"/>
                          </a:solidFill>
                          <a:highlight>
                            <a:srgbClr val="FFFFFF"/>
                          </a:highlight>
                        </a:rPr>
                        <a:t>Number of teachers involved / Number of students / </a:t>
                      </a:r>
                      <a:r>
                        <a:rPr lang="en-US" sz="1200" dirty="0" err="1">
                          <a:solidFill>
                            <a:schemeClr val="dk1"/>
                          </a:solidFill>
                          <a:highlight>
                            <a:srgbClr val="FFFFFF"/>
                          </a:highlight>
                        </a:rPr>
                        <a:t>Apporaches</a:t>
                      </a:r>
                      <a:r>
                        <a:rPr lang="en-US" sz="1200" dirty="0">
                          <a:solidFill>
                            <a:schemeClr val="dk1"/>
                          </a:solidFill>
                          <a:highlight>
                            <a:srgbClr val="FFFFFF"/>
                          </a:highlight>
                        </a:rPr>
                        <a:t> - Methodology</a:t>
                      </a:r>
                    </a:p>
                    <a:p>
                      <a:pPr marL="285750" lvl="1" indent="-266700" algn="l" rtl="0">
                        <a:lnSpc>
                          <a:spcPct val="115000"/>
                        </a:lnSpc>
                        <a:spcBef>
                          <a:spcPts val="0"/>
                        </a:spcBef>
                        <a:spcAft>
                          <a:spcPts val="0"/>
                        </a:spcAft>
                        <a:buClr>
                          <a:schemeClr val="dk1"/>
                        </a:buClr>
                        <a:buSzPts val="1500"/>
                        <a:buAutoNum type="alphaLcPeriod"/>
                      </a:pPr>
                      <a:r>
                        <a:rPr lang="en" sz="1200" dirty="0">
                          <a:solidFill>
                            <a:schemeClr val="dk1"/>
                          </a:solidFill>
                          <a:highlight>
                            <a:srgbClr val="FFFFFF"/>
                          </a:highlight>
                        </a:rPr>
                        <a:t>Type(s) of Didactic Materials / identification of the approaches used </a:t>
                      </a:r>
                    </a:p>
                    <a:p>
                      <a:pPr marL="0" lvl="0" indent="0" algn="l" rtl="0">
                        <a:spcBef>
                          <a:spcPts val="0"/>
                        </a:spcBef>
                        <a:spcAft>
                          <a:spcPts val="0"/>
                        </a:spcAft>
                        <a:buNone/>
                      </a:pPr>
                      <a:endParaRPr dirty="0"/>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064837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2"/>
          <p:cNvSpPr txBox="1">
            <a:spLocks noGrp="1"/>
          </p:cNvSpPr>
          <p:nvPr>
            <p:ph type="body" idx="1"/>
          </p:nvPr>
        </p:nvSpPr>
        <p:spPr>
          <a:xfrm>
            <a:off x="311700" y="1152475"/>
            <a:ext cx="8520600" cy="37359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1900" dirty="0"/>
              <a:t>Project Result 2 sub-activity is starting his way with sharing together and agreeing upon criteria for the definition of materials to be gathered by each partner and listing of High Ed courses and pedagogical models to be </a:t>
            </a:r>
            <a:r>
              <a:rPr lang="en-GB" sz="1900" dirty="0"/>
              <a:t>analysed</a:t>
            </a:r>
            <a:r>
              <a:rPr lang="en-US" sz="1900" dirty="0"/>
              <a:t> during their planning, preparation and their implementation. </a:t>
            </a:r>
          </a:p>
          <a:p>
            <a:pPr marL="0" lvl="0" indent="0" algn="l" rtl="0">
              <a:lnSpc>
                <a:spcPct val="115000"/>
              </a:lnSpc>
              <a:spcBef>
                <a:spcPts val="0"/>
              </a:spcBef>
              <a:spcAft>
                <a:spcPts val="0"/>
              </a:spcAft>
              <a:buClr>
                <a:schemeClr val="dk1"/>
              </a:buClr>
              <a:buSzPts val="1100"/>
              <a:buFont typeface="Arial"/>
              <a:buNone/>
            </a:pPr>
            <a:endParaRPr lang="en-US" sz="1900" dirty="0"/>
          </a:p>
          <a:p>
            <a:pPr marL="0" lvl="0" indent="0" algn="l" rtl="0">
              <a:lnSpc>
                <a:spcPct val="115000"/>
              </a:lnSpc>
              <a:spcBef>
                <a:spcPts val="0"/>
              </a:spcBef>
              <a:spcAft>
                <a:spcPts val="0"/>
              </a:spcAft>
              <a:buClr>
                <a:schemeClr val="dk1"/>
              </a:buClr>
              <a:buSzPts val="1100"/>
              <a:buFont typeface="Arial"/>
              <a:buNone/>
            </a:pPr>
            <a:r>
              <a:rPr lang="en-US" sz="1900" dirty="0"/>
              <a:t>These elements will be finally compared and descripted  to produce, at the end of the project timespan, a final Report which aim to identify technology enhancements, best practices, supporting factors, models, behaviors that could have an impact on Higher Education learning processes both “in ordinary times” as well as in emergency circumstances (like was the case during 2020-2021 for the pandemic occurrence due to Covid-19) . </a:t>
            </a:r>
            <a:endParaRPr sz="1700" dirty="0"/>
          </a:p>
          <a:p>
            <a:pPr marL="0" lvl="0" indent="0" algn="l" rtl="0">
              <a:lnSpc>
                <a:spcPct val="115000"/>
              </a:lnSpc>
              <a:spcBef>
                <a:spcPts val="0"/>
              </a:spcBef>
              <a:spcAft>
                <a:spcPts val="0"/>
              </a:spcAft>
              <a:buClr>
                <a:schemeClr val="dk1"/>
              </a:buClr>
              <a:buSzPts val="1100"/>
              <a:buFont typeface="Arial"/>
              <a:buNone/>
            </a:pPr>
            <a:endParaRPr sz="1700" dirty="0"/>
          </a:p>
          <a:p>
            <a:pPr marL="0" lvl="0" indent="0" algn="l" rtl="0">
              <a:lnSpc>
                <a:spcPct val="115000"/>
              </a:lnSpc>
              <a:spcBef>
                <a:spcPts val="0"/>
              </a:spcBef>
              <a:spcAft>
                <a:spcPts val="0"/>
              </a:spcAft>
              <a:buClr>
                <a:schemeClr val="dk1"/>
              </a:buClr>
              <a:buSzPts val="1100"/>
              <a:buFont typeface="Arial"/>
              <a:buNone/>
            </a:pPr>
            <a:r>
              <a:rPr lang="en" sz="1700" dirty="0"/>
              <a:t>these aimed  at: </a:t>
            </a:r>
            <a:endParaRPr sz="1700" dirty="0"/>
          </a:p>
          <a:p>
            <a:pPr marL="0" lvl="0" indent="0" algn="l" rtl="0">
              <a:lnSpc>
                <a:spcPct val="115000"/>
              </a:lnSpc>
              <a:spcBef>
                <a:spcPts val="0"/>
              </a:spcBef>
              <a:spcAft>
                <a:spcPts val="0"/>
              </a:spcAft>
              <a:buClr>
                <a:schemeClr val="dk1"/>
              </a:buClr>
              <a:buSzPts val="1100"/>
              <a:buFont typeface="Arial"/>
              <a:buNone/>
            </a:pPr>
            <a:endParaRPr sz="1700" dirty="0"/>
          </a:p>
          <a:p>
            <a:pPr marL="0" lvl="0" indent="0" algn="l" rtl="0">
              <a:lnSpc>
                <a:spcPct val="115000"/>
              </a:lnSpc>
              <a:spcBef>
                <a:spcPts val="0"/>
              </a:spcBef>
              <a:spcAft>
                <a:spcPts val="0"/>
              </a:spcAft>
              <a:buClr>
                <a:schemeClr val="dk1"/>
              </a:buClr>
              <a:buSzPts val="1100"/>
              <a:buFont typeface="Arial"/>
              <a:buNone/>
            </a:pPr>
            <a:endParaRPr sz="1700" dirty="0"/>
          </a:p>
          <a:p>
            <a:pPr marL="0" lvl="0" indent="0" algn="l" rtl="0">
              <a:lnSpc>
                <a:spcPct val="115000"/>
              </a:lnSpc>
              <a:spcBef>
                <a:spcPts val="0"/>
              </a:spcBef>
              <a:spcAft>
                <a:spcPts val="0"/>
              </a:spcAft>
              <a:buClr>
                <a:schemeClr val="dk1"/>
              </a:buClr>
              <a:buSzPts val="1100"/>
              <a:buFont typeface="Arial"/>
              <a:buNone/>
            </a:pPr>
            <a:r>
              <a:rPr lang="en" sz="1700" dirty="0"/>
              <a:t> . </a:t>
            </a:r>
            <a:endParaRPr sz="1700" dirty="0"/>
          </a:p>
          <a:p>
            <a:pPr marL="0" lvl="0" indent="0" algn="l" rtl="0">
              <a:lnSpc>
                <a:spcPct val="115000"/>
              </a:lnSpc>
              <a:spcBef>
                <a:spcPts val="0"/>
              </a:spcBef>
              <a:spcAft>
                <a:spcPts val="0"/>
              </a:spcAft>
              <a:buClr>
                <a:schemeClr val="dk1"/>
              </a:buClr>
              <a:buSzPts val="1100"/>
              <a:buFont typeface="Arial"/>
              <a:buNone/>
            </a:pPr>
            <a:r>
              <a:rPr lang="en" sz="1700" dirty="0"/>
              <a:t>This PR will produce the criteria and the directives on how to identify and select the right materials on which the implicit experimentation (pilot) will be driven on the Academic Year 2023-2024. </a:t>
            </a:r>
            <a:endParaRPr sz="1700" dirty="0"/>
          </a:p>
          <a:p>
            <a:pPr marL="0" lvl="0" indent="0" algn="l" rtl="0">
              <a:lnSpc>
                <a:spcPct val="115000"/>
              </a:lnSpc>
              <a:spcBef>
                <a:spcPts val="0"/>
              </a:spcBef>
              <a:spcAft>
                <a:spcPts val="0"/>
              </a:spcAft>
              <a:buClr>
                <a:schemeClr val="dk1"/>
              </a:buClr>
              <a:buSzPts val="1100"/>
              <a:buFont typeface="Arial"/>
              <a:buNone/>
            </a:pPr>
            <a:endParaRPr sz="1700" dirty="0"/>
          </a:p>
          <a:p>
            <a:pPr marL="0" lvl="0" indent="0" algn="l" rtl="0">
              <a:lnSpc>
                <a:spcPct val="115000"/>
              </a:lnSpc>
              <a:spcBef>
                <a:spcPts val="0"/>
              </a:spcBef>
              <a:spcAft>
                <a:spcPts val="0"/>
              </a:spcAft>
              <a:buClr>
                <a:schemeClr val="dk1"/>
              </a:buClr>
              <a:buSzPts val="1100"/>
              <a:buFont typeface="Arial"/>
              <a:buNone/>
            </a:pPr>
            <a:endParaRPr sz="1500" dirty="0"/>
          </a:p>
          <a:p>
            <a:pPr marL="0" lvl="0" indent="0" algn="l" rtl="0">
              <a:lnSpc>
                <a:spcPct val="115000"/>
              </a:lnSpc>
              <a:spcBef>
                <a:spcPts val="0"/>
              </a:spcBef>
              <a:spcAft>
                <a:spcPts val="0"/>
              </a:spcAft>
              <a:buClr>
                <a:schemeClr val="dk1"/>
              </a:buClr>
              <a:buSzPts val="1100"/>
              <a:buFont typeface="Arial"/>
              <a:buNone/>
            </a:pPr>
            <a:endParaRPr sz="1500" dirty="0"/>
          </a:p>
          <a:p>
            <a:pPr marL="0" lvl="0" indent="0" algn="l" rtl="0">
              <a:lnSpc>
                <a:spcPct val="115000"/>
              </a:lnSpc>
              <a:spcBef>
                <a:spcPts val="0"/>
              </a:spcBef>
              <a:spcAft>
                <a:spcPts val="0"/>
              </a:spcAft>
              <a:buClr>
                <a:schemeClr val="dk1"/>
              </a:buClr>
              <a:buSzPts val="1100"/>
              <a:buFont typeface="Arial"/>
              <a:buNone/>
            </a:pPr>
            <a:endParaRPr sz="1500" dirty="0"/>
          </a:p>
          <a:p>
            <a:pPr marL="0" lvl="0" indent="0" algn="l" rtl="0">
              <a:lnSpc>
                <a:spcPct val="115000"/>
              </a:lnSpc>
              <a:spcBef>
                <a:spcPts val="1600"/>
              </a:spcBef>
              <a:spcAft>
                <a:spcPts val="1600"/>
              </a:spcAft>
              <a:buSzPts val="1800"/>
              <a:buNone/>
            </a:pPr>
            <a:endParaRPr sz="1500" dirty="0"/>
          </a:p>
        </p:txBody>
      </p:sp>
      <p:sp>
        <p:nvSpPr>
          <p:cNvPr id="62" name="Google Shape;62;p2"/>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dirty="0"/>
              <a:t>Status of PR2 in the framework of We-Collab</a:t>
            </a:r>
            <a:endParaRPr dirty="0"/>
          </a:p>
          <a:p>
            <a:pPr marL="0" lvl="0" indent="0" algn="l" rtl="0">
              <a:lnSpc>
                <a:spcPct val="100000"/>
              </a:lnSpc>
              <a:spcBef>
                <a:spcPts val="0"/>
              </a:spcBef>
              <a:spcAft>
                <a:spcPts val="0"/>
              </a:spcAft>
              <a:buSzPts val="2800"/>
              <a:buNone/>
            </a:pPr>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g12decbaafc8_0_11"/>
          <p:cNvSpPr txBox="1">
            <a:spLocks noGrp="1"/>
          </p:cNvSpPr>
          <p:nvPr>
            <p:ph type="title"/>
          </p:nvPr>
        </p:nvSpPr>
        <p:spPr>
          <a:xfrm>
            <a:off x="311700" y="187450"/>
            <a:ext cx="8520600" cy="951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dirty="0"/>
              <a:t>[WC PR2] </a:t>
            </a:r>
            <a:r>
              <a:rPr lang="en-US" sz="2000" dirty="0">
                <a:solidFill>
                  <a:srgbClr val="FF0000"/>
                </a:solidFill>
              </a:rPr>
              <a:t>Courses, Subject Matters, Languages 	</a:t>
            </a:r>
            <a:r>
              <a:rPr lang="it-IT" sz="2000" dirty="0">
                <a:solidFill>
                  <a:schemeClr val="dk1"/>
                </a:solidFill>
                <a:highlight>
                  <a:srgbClr val="FFFFFF"/>
                </a:highlight>
              </a:rPr>
              <a:t>NTUA </a:t>
            </a:r>
            <a:r>
              <a:rPr lang="en-US" sz="2000" dirty="0">
                <a:solidFill>
                  <a:srgbClr val="FF0000"/>
                </a:solidFill>
              </a:rPr>
              <a:t>	</a:t>
            </a:r>
            <a:r>
              <a:rPr lang="en" sz="2000" dirty="0"/>
              <a:t>(5b)</a:t>
            </a:r>
            <a:endParaRPr sz="2000" dirty="0"/>
          </a:p>
        </p:txBody>
      </p:sp>
      <p:sp>
        <p:nvSpPr>
          <p:cNvPr id="86" name="Google Shape;86;g12decbaafc8_0_11"/>
          <p:cNvSpPr txBox="1">
            <a:spLocks noGrp="1"/>
          </p:cNvSpPr>
          <p:nvPr>
            <p:ph type="body" idx="1"/>
          </p:nvPr>
        </p:nvSpPr>
        <p:spPr>
          <a:xfrm>
            <a:off x="228815" y="787176"/>
            <a:ext cx="8520600" cy="712015"/>
          </a:xfrm>
          <a:prstGeom prst="rect">
            <a:avLst/>
          </a:prstGeom>
        </p:spPr>
        <p:txBody>
          <a:bodyPr spcFirstLastPara="1" wrap="square" lIns="91425" tIns="91425" rIns="91425" bIns="91425" anchor="t" anchorCtr="0">
            <a:noAutofit/>
          </a:bodyPr>
          <a:lstStyle/>
          <a:p>
            <a:pPr marL="0" indent="0">
              <a:buClr>
                <a:schemeClr val="dk1"/>
              </a:buClr>
              <a:buSzPts val="1300"/>
              <a:buNone/>
            </a:pPr>
            <a:r>
              <a:rPr lang="en" sz="1400" b="1" dirty="0">
                <a:solidFill>
                  <a:schemeClr val="dk1"/>
                </a:solidFill>
                <a:highlight>
                  <a:srgbClr val="FFFFFF"/>
                </a:highlight>
              </a:rPr>
              <a:t>Status of the informal discussion inside each team:  </a:t>
            </a:r>
          </a:p>
          <a:p>
            <a:pPr marL="0" indent="0">
              <a:buClr>
                <a:schemeClr val="dk1"/>
              </a:buClr>
              <a:buSzPts val="1300"/>
              <a:buNone/>
            </a:pPr>
            <a:r>
              <a:rPr lang="it-IT" sz="1400" dirty="0">
                <a:solidFill>
                  <a:schemeClr val="dk1"/>
                </a:solidFill>
                <a:highlight>
                  <a:srgbClr val="FFFFFF"/>
                </a:highlight>
              </a:rPr>
              <a:t>❏	NTUA 		Dimitrios Pantazatos, Mary? </a:t>
            </a:r>
          </a:p>
          <a:p>
            <a:pPr marL="0" indent="0">
              <a:buClr>
                <a:schemeClr val="dk1"/>
              </a:buClr>
              <a:buSzPts val="1300"/>
              <a:buNone/>
            </a:pPr>
            <a:endParaRPr lang="en" sz="1400" dirty="0">
              <a:solidFill>
                <a:schemeClr val="dk1"/>
              </a:solidFill>
              <a:highlight>
                <a:srgbClr val="FFFFFF"/>
              </a:highlight>
            </a:endParaRPr>
          </a:p>
        </p:txBody>
      </p:sp>
      <p:graphicFrame>
        <p:nvGraphicFramePr>
          <p:cNvPr id="87" name="Google Shape;87;g12decbaafc8_0_11"/>
          <p:cNvGraphicFramePr/>
          <p:nvPr/>
        </p:nvGraphicFramePr>
        <p:xfrm>
          <a:off x="154388" y="1614150"/>
          <a:ext cx="8835225" cy="3243635"/>
        </p:xfrm>
        <a:graphic>
          <a:graphicData uri="http://schemas.openxmlformats.org/drawingml/2006/table">
            <a:tbl>
              <a:tblPr>
                <a:noFill/>
                <a:tableStyleId>{19479C71-2C93-4529-A177-49D48E78B2C8}</a:tableStyleId>
              </a:tblPr>
              <a:tblGrid>
                <a:gridCol w="3985325">
                  <a:extLst>
                    <a:ext uri="{9D8B030D-6E8A-4147-A177-3AD203B41FA5}">
                      <a16:colId xmlns:a16="http://schemas.microsoft.com/office/drawing/2014/main" val="20000"/>
                    </a:ext>
                  </a:extLst>
                </a:gridCol>
                <a:gridCol w="2498800">
                  <a:extLst>
                    <a:ext uri="{9D8B030D-6E8A-4147-A177-3AD203B41FA5}">
                      <a16:colId xmlns:a16="http://schemas.microsoft.com/office/drawing/2014/main" val="20001"/>
                    </a:ext>
                  </a:extLst>
                </a:gridCol>
                <a:gridCol w="2351100">
                  <a:extLst>
                    <a:ext uri="{9D8B030D-6E8A-4147-A177-3AD203B41FA5}">
                      <a16:colId xmlns:a16="http://schemas.microsoft.com/office/drawing/2014/main" val="20002"/>
                    </a:ext>
                  </a:extLst>
                </a:gridCol>
              </a:tblGrid>
              <a:tr h="348600">
                <a:tc>
                  <a:txBody>
                    <a:bodyPr/>
                    <a:lstStyle/>
                    <a:p>
                      <a:pPr marL="0" lvl="0" indent="0" algn="l" rtl="0">
                        <a:lnSpc>
                          <a:spcPct val="115000"/>
                        </a:lnSpc>
                        <a:spcBef>
                          <a:spcPts val="1000"/>
                        </a:spcBef>
                        <a:spcAft>
                          <a:spcPts val="0"/>
                        </a:spcAft>
                        <a:buNone/>
                      </a:pPr>
                      <a:r>
                        <a:rPr lang="en" sz="1300">
                          <a:solidFill>
                            <a:schemeClr val="dk1"/>
                          </a:solidFill>
                          <a:highlight>
                            <a:srgbClr val="FFFFFF"/>
                          </a:highlight>
                        </a:rPr>
                        <a:t>Elements of comparison b/tween partners</a:t>
                      </a:r>
                      <a:endParaRPr sz="1300">
                        <a:solidFill>
                          <a:schemeClr val="dk1"/>
                        </a:solidFill>
                        <a:highlight>
                          <a:srgbClr val="FFFFFF"/>
                        </a:highlight>
                      </a:endParaRPr>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dirty="0">
                          <a:solidFill>
                            <a:schemeClr val="dk1"/>
                          </a:solidFill>
                        </a:rPr>
                        <a:t>Differences</a:t>
                      </a:r>
                      <a:endParaRPr dirty="0"/>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a:solidFill>
                            <a:schemeClr val="dk1"/>
                          </a:solidFill>
                        </a:rPr>
                        <a:t>Similarities</a:t>
                      </a:r>
                      <a:endParaRPr/>
                    </a:p>
                  </a:txBody>
                  <a:tcPr marL="91425" marR="91425" marT="91425" marB="91425"/>
                </a:tc>
                <a:extLst>
                  <a:ext uri="{0D108BD9-81ED-4DB2-BD59-A6C34878D82A}">
                    <a16:rowId xmlns:a16="http://schemas.microsoft.com/office/drawing/2014/main" val="10000"/>
                  </a:ext>
                </a:extLst>
              </a:tr>
              <a:tr h="2847425">
                <a:tc>
                  <a:txBody>
                    <a:bodyPr/>
                    <a:lstStyle/>
                    <a:p>
                      <a:pPr marL="0" lvl="0" indent="0" algn="l" rtl="0">
                        <a:lnSpc>
                          <a:spcPct val="115000"/>
                        </a:lnSpc>
                        <a:spcBef>
                          <a:spcPts val="1000"/>
                        </a:spcBef>
                        <a:spcAft>
                          <a:spcPts val="0"/>
                        </a:spcAft>
                        <a:buNone/>
                      </a:pPr>
                      <a:r>
                        <a:rPr lang="en" sz="1300" dirty="0">
                          <a:solidFill>
                            <a:schemeClr val="dk1"/>
                          </a:solidFill>
                          <a:highlight>
                            <a:srgbClr val="FFFFFF"/>
                          </a:highlight>
                        </a:rPr>
                        <a:t>Identification of a common ground in comparison of different online learning scenarios in real use in each university</a:t>
                      </a:r>
                      <a:endParaRPr sz="1300" dirty="0">
                        <a:solidFill>
                          <a:schemeClr val="dk1"/>
                        </a:solidFill>
                        <a:highlight>
                          <a:srgbClr val="FFFFFF"/>
                        </a:highlight>
                      </a:endParaRPr>
                    </a:p>
                    <a:p>
                      <a:pPr marL="285750" lvl="1" indent="-266700" algn="l" rtl="0">
                        <a:lnSpc>
                          <a:spcPct val="115000"/>
                        </a:lnSpc>
                        <a:spcBef>
                          <a:spcPts val="1000"/>
                        </a:spcBef>
                        <a:spcAft>
                          <a:spcPts val="0"/>
                        </a:spcAft>
                        <a:buClr>
                          <a:schemeClr val="dk1"/>
                        </a:buClr>
                        <a:buSzPts val="1500"/>
                        <a:buFont typeface="Times New Roman"/>
                        <a:buAutoNum type="alphaLcPeriod"/>
                      </a:pPr>
                      <a:r>
                        <a:rPr lang="en" sz="1300" dirty="0">
                          <a:solidFill>
                            <a:schemeClr val="dk1"/>
                          </a:solidFill>
                          <a:highlight>
                            <a:srgbClr val="FFFFFF"/>
                          </a:highlight>
                        </a:rPr>
                        <a:t>identification of a common set of criteria to select </a:t>
                      </a:r>
                      <a:r>
                        <a:rPr lang="en" sz="1300" b="1" dirty="0">
                          <a:solidFill>
                            <a:schemeClr val="dk1"/>
                          </a:solidFill>
                          <a:highlight>
                            <a:srgbClr val="FFFFFF"/>
                          </a:highlight>
                        </a:rPr>
                        <a:t>online learning materials</a:t>
                      </a:r>
                      <a:r>
                        <a:rPr lang="en" sz="1300" dirty="0">
                          <a:solidFill>
                            <a:schemeClr val="dk1"/>
                          </a:solidFill>
                          <a:highlight>
                            <a:srgbClr val="FFFFFF"/>
                          </a:highlight>
                        </a:rPr>
                        <a:t> ( and, by extension of the original description, to select </a:t>
                      </a:r>
                      <a:r>
                        <a:rPr lang="en" sz="1300" b="1" dirty="0">
                          <a:solidFill>
                            <a:schemeClr val="dk1"/>
                          </a:solidFill>
                          <a:highlight>
                            <a:srgbClr val="FFFFFF"/>
                          </a:highlight>
                        </a:rPr>
                        <a:t>subject matter</a:t>
                      </a:r>
                      <a:r>
                        <a:rPr lang="en" sz="1300" dirty="0">
                          <a:solidFill>
                            <a:schemeClr val="dk1"/>
                          </a:solidFill>
                          <a:highlight>
                            <a:srgbClr val="FFFFFF"/>
                          </a:highlight>
                        </a:rPr>
                        <a:t> - the course - within which the online materials are distributed) to best fit the scope of the project: </a:t>
                      </a:r>
                      <a:endParaRPr sz="1300" dirty="0">
                        <a:solidFill>
                          <a:schemeClr val="dk1"/>
                        </a:solidFill>
                        <a:highlight>
                          <a:srgbClr val="FFFFFF"/>
                        </a:highlight>
                      </a:endParaRPr>
                    </a:p>
                    <a:p>
                      <a:pPr marL="285750" lvl="1" indent="-266700" algn="l" rtl="0">
                        <a:lnSpc>
                          <a:spcPct val="115000"/>
                        </a:lnSpc>
                        <a:spcBef>
                          <a:spcPts val="0"/>
                        </a:spcBef>
                        <a:spcAft>
                          <a:spcPts val="0"/>
                        </a:spcAft>
                        <a:buClr>
                          <a:schemeClr val="dk1"/>
                        </a:buClr>
                        <a:buSzPts val="1500"/>
                        <a:buAutoNum type="alphaLcPeriod"/>
                      </a:pPr>
                      <a:r>
                        <a:rPr lang="en" sz="1300" dirty="0">
                          <a:solidFill>
                            <a:schemeClr val="dk1"/>
                          </a:solidFill>
                          <a:highlight>
                            <a:srgbClr val="FFFFFF"/>
                          </a:highlight>
                        </a:rPr>
                        <a:t>identification of the approaches used </a:t>
                      </a:r>
                      <a:endParaRPr sz="1300" dirty="0">
                        <a:solidFill>
                          <a:schemeClr val="dk1"/>
                        </a:solidFill>
                        <a:highlight>
                          <a:srgbClr val="FFFFFF"/>
                        </a:highlight>
                      </a:endParaRPr>
                    </a:p>
                    <a:p>
                      <a:pPr marL="0" lvl="0" indent="0" algn="l" rtl="0">
                        <a:spcBef>
                          <a:spcPts val="0"/>
                        </a:spcBef>
                        <a:spcAft>
                          <a:spcPts val="0"/>
                        </a:spcAft>
                        <a:buNone/>
                      </a:pPr>
                      <a:endParaRPr dirty="0"/>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0343307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g12decbaafc8_0_11"/>
          <p:cNvSpPr txBox="1">
            <a:spLocks noGrp="1"/>
          </p:cNvSpPr>
          <p:nvPr>
            <p:ph type="title"/>
          </p:nvPr>
        </p:nvSpPr>
        <p:spPr>
          <a:xfrm>
            <a:off x="311700" y="187450"/>
            <a:ext cx="8520600" cy="6375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dirty="0"/>
              <a:t>[WC PR2] </a:t>
            </a:r>
            <a:r>
              <a:rPr lang="en-US" sz="2000" dirty="0">
                <a:solidFill>
                  <a:srgbClr val="FF0000"/>
                </a:solidFill>
              </a:rPr>
              <a:t>Courses, Subject Matters, Languages 	</a:t>
            </a:r>
            <a:r>
              <a:rPr lang="en" sz="2000" dirty="0"/>
              <a:t>(6a)</a:t>
            </a:r>
            <a:endParaRPr sz="2000" dirty="0"/>
          </a:p>
        </p:txBody>
      </p:sp>
      <p:sp>
        <p:nvSpPr>
          <p:cNvPr id="86" name="Google Shape;86;g12decbaafc8_0_11"/>
          <p:cNvSpPr txBox="1">
            <a:spLocks noGrp="1"/>
          </p:cNvSpPr>
          <p:nvPr>
            <p:ph type="body" idx="1"/>
          </p:nvPr>
        </p:nvSpPr>
        <p:spPr>
          <a:xfrm>
            <a:off x="228815" y="729711"/>
            <a:ext cx="8520600" cy="520629"/>
          </a:xfrm>
          <a:prstGeom prst="rect">
            <a:avLst/>
          </a:prstGeom>
        </p:spPr>
        <p:txBody>
          <a:bodyPr spcFirstLastPara="1" wrap="square" lIns="91425" tIns="91425" rIns="91425" bIns="91425" anchor="t" anchorCtr="0">
            <a:noAutofit/>
          </a:bodyPr>
          <a:lstStyle/>
          <a:p>
            <a:pPr marL="0" indent="0">
              <a:buClr>
                <a:schemeClr val="dk1"/>
              </a:buClr>
              <a:buSzPts val="1300"/>
              <a:buNone/>
            </a:pPr>
            <a:r>
              <a:rPr lang="en" sz="1400" b="1" dirty="0">
                <a:solidFill>
                  <a:schemeClr val="dk1"/>
                </a:solidFill>
                <a:highlight>
                  <a:srgbClr val="FFFFFF"/>
                </a:highlight>
              </a:rPr>
              <a:t>Status of the informal discussion inside each team:  </a:t>
            </a:r>
          </a:p>
          <a:p>
            <a:pPr marL="0" indent="0">
              <a:buClr>
                <a:schemeClr val="dk1"/>
              </a:buClr>
              <a:buSzPts val="1300"/>
              <a:buNone/>
            </a:pPr>
            <a:r>
              <a:rPr lang="it-IT" sz="1400" dirty="0">
                <a:solidFill>
                  <a:schemeClr val="dk1"/>
                </a:solidFill>
                <a:highlight>
                  <a:srgbClr val="FFFFFF"/>
                </a:highlight>
              </a:rPr>
              <a:t>❏	UAM		Azucena, Ada, Claudia Messina Isabel </a:t>
            </a:r>
            <a:r>
              <a:rPr lang="it-IT" sz="1400" dirty="0" err="1">
                <a:solidFill>
                  <a:schemeClr val="dk1"/>
                </a:solidFill>
                <a:highlight>
                  <a:srgbClr val="FFFFFF"/>
                </a:highlight>
              </a:rPr>
              <a:t>Solana</a:t>
            </a:r>
            <a:endParaRPr lang="it-IT" sz="1400" dirty="0">
              <a:solidFill>
                <a:schemeClr val="dk1"/>
              </a:solidFill>
              <a:highlight>
                <a:srgbClr val="FFFFFF"/>
              </a:highlight>
            </a:endParaRPr>
          </a:p>
          <a:p>
            <a:pPr marL="0" indent="0">
              <a:buClr>
                <a:schemeClr val="dk1"/>
              </a:buClr>
              <a:buSzPts val="1300"/>
              <a:buNone/>
            </a:pPr>
            <a:endParaRPr lang="it-IT" sz="1400" dirty="0">
              <a:solidFill>
                <a:schemeClr val="dk1"/>
              </a:solidFill>
              <a:highlight>
                <a:srgbClr val="FFFFFF"/>
              </a:highlight>
            </a:endParaRPr>
          </a:p>
          <a:p>
            <a:pPr marL="0" indent="0">
              <a:buClr>
                <a:schemeClr val="dk1"/>
              </a:buClr>
              <a:buSzPts val="1300"/>
              <a:buNone/>
            </a:pPr>
            <a:endParaRPr lang="en" sz="1400" dirty="0">
              <a:solidFill>
                <a:schemeClr val="dk1"/>
              </a:solidFill>
              <a:highlight>
                <a:srgbClr val="FFFFFF"/>
              </a:highlight>
            </a:endParaRPr>
          </a:p>
        </p:txBody>
      </p:sp>
      <p:graphicFrame>
        <p:nvGraphicFramePr>
          <p:cNvPr id="5" name="Google Shape;87;g12decbaafc8_0_11">
            <a:extLst>
              <a:ext uri="{FF2B5EF4-FFF2-40B4-BE49-F238E27FC236}">
                <a16:creationId xmlns:a16="http://schemas.microsoft.com/office/drawing/2014/main" id="{CD6710C3-E688-4AC6-9153-519A4EC117B8}"/>
              </a:ext>
            </a:extLst>
          </p:cNvPr>
          <p:cNvGraphicFramePr/>
          <p:nvPr>
            <p:extLst>
              <p:ext uri="{D42A27DB-BD31-4B8C-83A1-F6EECF244321}">
                <p14:modId xmlns:p14="http://schemas.microsoft.com/office/powerpoint/2010/main" val="257717840"/>
              </p:ext>
            </p:extLst>
          </p:nvPr>
        </p:nvGraphicFramePr>
        <p:xfrm>
          <a:off x="154387" y="1322102"/>
          <a:ext cx="8835225" cy="3828561"/>
        </p:xfrm>
        <a:graphic>
          <a:graphicData uri="http://schemas.openxmlformats.org/drawingml/2006/table">
            <a:tbl>
              <a:tblPr>
                <a:noFill/>
                <a:tableStyleId>{19479C71-2C93-4529-A177-49D48E78B2C8}</a:tableStyleId>
              </a:tblPr>
              <a:tblGrid>
                <a:gridCol w="3985325">
                  <a:extLst>
                    <a:ext uri="{9D8B030D-6E8A-4147-A177-3AD203B41FA5}">
                      <a16:colId xmlns:a16="http://schemas.microsoft.com/office/drawing/2014/main" val="20000"/>
                    </a:ext>
                  </a:extLst>
                </a:gridCol>
                <a:gridCol w="2498800">
                  <a:extLst>
                    <a:ext uri="{9D8B030D-6E8A-4147-A177-3AD203B41FA5}">
                      <a16:colId xmlns:a16="http://schemas.microsoft.com/office/drawing/2014/main" val="20001"/>
                    </a:ext>
                  </a:extLst>
                </a:gridCol>
                <a:gridCol w="2351100">
                  <a:extLst>
                    <a:ext uri="{9D8B030D-6E8A-4147-A177-3AD203B41FA5}">
                      <a16:colId xmlns:a16="http://schemas.microsoft.com/office/drawing/2014/main" val="20002"/>
                    </a:ext>
                  </a:extLst>
                </a:gridCol>
              </a:tblGrid>
              <a:tr h="602407">
                <a:tc>
                  <a:txBody>
                    <a:bodyPr/>
                    <a:lstStyle/>
                    <a:p>
                      <a:pPr marL="0" lvl="0" indent="0" algn="l" rtl="0">
                        <a:lnSpc>
                          <a:spcPct val="115000"/>
                        </a:lnSpc>
                        <a:spcBef>
                          <a:spcPts val="1000"/>
                        </a:spcBef>
                        <a:spcAft>
                          <a:spcPts val="0"/>
                        </a:spcAft>
                        <a:buNone/>
                      </a:pPr>
                      <a:r>
                        <a:rPr lang="en" sz="1300" dirty="0">
                          <a:solidFill>
                            <a:schemeClr val="dk1"/>
                          </a:solidFill>
                          <a:highlight>
                            <a:srgbClr val="FFFFFF"/>
                          </a:highlight>
                        </a:rPr>
                        <a:t>Courses and subject adviced / selected or preferred</a:t>
                      </a:r>
                      <a:endParaRPr sz="1300" dirty="0">
                        <a:solidFill>
                          <a:schemeClr val="dk1"/>
                        </a:solidFill>
                        <a:highlight>
                          <a:srgbClr val="FFFFFF"/>
                        </a:highlight>
                      </a:endParaRPr>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dirty="0">
                          <a:solidFill>
                            <a:schemeClr val="dk1"/>
                          </a:solidFill>
                        </a:rPr>
                        <a:t># Teachers / # Students</a:t>
                      </a:r>
                      <a:endParaRPr dirty="0"/>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dirty="0">
                          <a:solidFill>
                            <a:schemeClr val="dk1"/>
                          </a:solidFill>
                        </a:rPr>
                        <a:t>Types of Didactic Materials / Approaches Methodology</a:t>
                      </a:r>
                      <a:endParaRPr dirty="0"/>
                    </a:p>
                  </a:txBody>
                  <a:tcPr marL="91425" marR="91425" marT="91425" marB="91425"/>
                </a:tc>
                <a:extLst>
                  <a:ext uri="{0D108BD9-81ED-4DB2-BD59-A6C34878D82A}">
                    <a16:rowId xmlns:a16="http://schemas.microsoft.com/office/drawing/2014/main" val="10000"/>
                  </a:ext>
                </a:extLst>
              </a:tr>
              <a:tr h="3218991">
                <a:tc>
                  <a:txBody>
                    <a:bodyPr/>
                    <a:lstStyle/>
                    <a:p>
                      <a:pPr marL="0" lvl="0" indent="0" algn="l" rtl="0">
                        <a:lnSpc>
                          <a:spcPct val="115000"/>
                        </a:lnSpc>
                        <a:spcBef>
                          <a:spcPts val="1000"/>
                        </a:spcBef>
                        <a:spcAft>
                          <a:spcPts val="0"/>
                        </a:spcAft>
                        <a:buNone/>
                      </a:pPr>
                      <a:r>
                        <a:rPr lang="en" sz="1300" dirty="0">
                          <a:solidFill>
                            <a:schemeClr val="dk1"/>
                          </a:solidFill>
                          <a:highlight>
                            <a:srgbClr val="FFFFFF"/>
                          </a:highlight>
                        </a:rPr>
                        <a:t>Identification of a </a:t>
                      </a:r>
                      <a:r>
                        <a:rPr lang="it-IT" sz="1300" dirty="0" err="1">
                          <a:solidFill>
                            <a:schemeClr val="dk1"/>
                          </a:solidFill>
                          <a:highlight>
                            <a:srgbClr val="FFFFFF"/>
                          </a:highlight>
                        </a:rPr>
                        <a:t>bunch</a:t>
                      </a:r>
                      <a:r>
                        <a:rPr lang="it-IT" sz="1300" dirty="0">
                          <a:solidFill>
                            <a:schemeClr val="dk1"/>
                          </a:solidFill>
                          <a:highlight>
                            <a:srgbClr val="FFFFFF"/>
                          </a:highlight>
                        </a:rPr>
                        <a:t> of </a:t>
                      </a:r>
                      <a:r>
                        <a:rPr lang="it-IT" sz="1300" dirty="0" err="1">
                          <a:solidFill>
                            <a:schemeClr val="dk1"/>
                          </a:solidFill>
                          <a:highlight>
                            <a:srgbClr val="FFFFFF"/>
                          </a:highlight>
                        </a:rPr>
                        <a:t>courses</a:t>
                      </a:r>
                      <a:r>
                        <a:rPr lang="it-IT" sz="1300" dirty="0">
                          <a:solidFill>
                            <a:schemeClr val="dk1"/>
                          </a:solidFill>
                          <a:highlight>
                            <a:srgbClr val="FFFFFF"/>
                          </a:highlight>
                        </a:rPr>
                        <a:t> in </a:t>
                      </a:r>
                      <a:r>
                        <a:rPr lang="it-IT" sz="1300" dirty="0" err="1">
                          <a:solidFill>
                            <a:schemeClr val="dk1"/>
                          </a:solidFill>
                          <a:highlight>
                            <a:srgbClr val="FFFFFF"/>
                          </a:highlight>
                        </a:rPr>
                        <a:t>which</a:t>
                      </a:r>
                      <a:r>
                        <a:rPr lang="it-IT" sz="1300" dirty="0">
                          <a:solidFill>
                            <a:schemeClr val="dk1"/>
                          </a:solidFill>
                          <a:highlight>
                            <a:srgbClr val="FFFFFF"/>
                          </a:highlight>
                        </a:rPr>
                        <a:t> </a:t>
                      </a:r>
                      <a:r>
                        <a:rPr lang="it-IT" sz="1300" b="1" dirty="0">
                          <a:solidFill>
                            <a:schemeClr val="dk1"/>
                          </a:solidFill>
                          <a:highlight>
                            <a:srgbClr val="FFFFFF"/>
                          </a:highlight>
                        </a:rPr>
                        <a:t>[</a:t>
                      </a:r>
                      <a:r>
                        <a:rPr lang="it-IT" sz="1300" b="1" dirty="0" err="1">
                          <a:solidFill>
                            <a:schemeClr val="dk1"/>
                          </a:solidFill>
                          <a:highlight>
                            <a:srgbClr val="FFFFFF"/>
                          </a:highlight>
                        </a:rPr>
                        <a:t>We-collab</a:t>
                      </a:r>
                      <a:r>
                        <a:rPr lang="it-IT" sz="1300" b="1" dirty="0">
                          <a:solidFill>
                            <a:schemeClr val="dk1"/>
                          </a:solidFill>
                          <a:highlight>
                            <a:srgbClr val="FFFFFF"/>
                          </a:highlight>
                        </a:rPr>
                        <a:t> </a:t>
                      </a:r>
                      <a:r>
                        <a:rPr lang="it-IT" sz="1300" b="1" dirty="0" err="1">
                          <a:solidFill>
                            <a:schemeClr val="dk1"/>
                          </a:solidFill>
                          <a:highlight>
                            <a:srgbClr val="FFFFFF"/>
                          </a:highlight>
                        </a:rPr>
                        <a:t>TooKit</a:t>
                      </a:r>
                      <a:r>
                        <a:rPr lang="it-IT" sz="1300" dirty="0">
                          <a:solidFill>
                            <a:schemeClr val="dk1"/>
                          </a:solidFill>
                          <a:highlight>
                            <a:srgbClr val="FFFFFF"/>
                          </a:highlight>
                        </a:rPr>
                        <a:t>] </a:t>
                      </a:r>
                      <a:r>
                        <a:rPr lang="it-IT" sz="1300" dirty="0" err="1">
                          <a:solidFill>
                            <a:schemeClr val="dk1"/>
                          </a:solidFill>
                          <a:highlight>
                            <a:srgbClr val="FFFFFF"/>
                          </a:highlight>
                        </a:rPr>
                        <a:t>will</a:t>
                      </a:r>
                      <a:r>
                        <a:rPr lang="it-IT" sz="1300" dirty="0">
                          <a:solidFill>
                            <a:schemeClr val="dk1"/>
                          </a:solidFill>
                          <a:highlight>
                            <a:srgbClr val="FFFFFF"/>
                          </a:highlight>
                        </a:rPr>
                        <a:t> be </a:t>
                      </a:r>
                      <a:r>
                        <a:rPr lang="it-IT" sz="1300" dirty="0" err="1">
                          <a:solidFill>
                            <a:schemeClr val="dk1"/>
                          </a:solidFill>
                          <a:highlight>
                            <a:srgbClr val="FFFFFF"/>
                          </a:highlight>
                        </a:rPr>
                        <a:t>adopted</a:t>
                      </a:r>
                      <a:r>
                        <a:rPr lang="it-IT" sz="1300" dirty="0">
                          <a:solidFill>
                            <a:schemeClr val="dk1"/>
                          </a:solidFill>
                          <a:highlight>
                            <a:srgbClr val="FFFFFF"/>
                          </a:highlight>
                        </a:rPr>
                        <a:t> and </a:t>
                      </a:r>
                      <a:r>
                        <a:rPr lang="it-IT" sz="1300" dirty="0" err="1">
                          <a:solidFill>
                            <a:schemeClr val="dk1"/>
                          </a:solidFill>
                          <a:highlight>
                            <a:srgbClr val="FFFFFF"/>
                          </a:highlight>
                        </a:rPr>
                        <a:t>experimented</a:t>
                      </a:r>
                      <a:endParaRPr sz="1300" dirty="0">
                        <a:solidFill>
                          <a:schemeClr val="dk1"/>
                        </a:solidFill>
                        <a:highlight>
                          <a:srgbClr val="FFFFFF"/>
                        </a:highlight>
                      </a:endParaRPr>
                    </a:p>
                    <a:p>
                      <a:pPr marL="285750" lvl="1" indent="-266700" algn="l" rtl="0">
                        <a:lnSpc>
                          <a:spcPct val="115000"/>
                        </a:lnSpc>
                        <a:spcBef>
                          <a:spcPts val="1000"/>
                        </a:spcBef>
                        <a:spcAft>
                          <a:spcPts val="0"/>
                        </a:spcAft>
                        <a:buClr>
                          <a:schemeClr val="dk1"/>
                        </a:buClr>
                        <a:buSzPts val="1500"/>
                        <a:buFont typeface="Times New Roman"/>
                        <a:buAutoNum type="alphaLcPeriod"/>
                      </a:pPr>
                      <a:r>
                        <a:rPr lang="en" sz="1200" dirty="0">
                          <a:solidFill>
                            <a:schemeClr val="dk1"/>
                          </a:solidFill>
                          <a:highlight>
                            <a:srgbClr val="FFFFFF"/>
                          </a:highlight>
                        </a:rPr>
                        <a:t>identification of a common set of criteria to select </a:t>
                      </a:r>
                      <a:r>
                        <a:rPr lang="en" sz="1200" b="1" dirty="0">
                          <a:solidFill>
                            <a:schemeClr val="dk1"/>
                          </a:solidFill>
                          <a:highlight>
                            <a:srgbClr val="FFFFFF"/>
                          </a:highlight>
                        </a:rPr>
                        <a:t>online learning materials</a:t>
                      </a:r>
                      <a:r>
                        <a:rPr lang="en" sz="1200" dirty="0">
                          <a:solidFill>
                            <a:schemeClr val="dk1"/>
                          </a:solidFill>
                          <a:highlight>
                            <a:srgbClr val="FFFFFF"/>
                          </a:highlight>
                        </a:rPr>
                        <a:t> ( and, by extension of the original description, to select </a:t>
                      </a:r>
                      <a:r>
                        <a:rPr lang="en" sz="1200" b="1" dirty="0">
                          <a:solidFill>
                            <a:schemeClr val="dk1"/>
                          </a:solidFill>
                          <a:highlight>
                            <a:srgbClr val="FFFFFF"/>
                          </a:highlight>
                        </a:rPr>
                        <a:t>subject matter</a:t>
                      </a:r>
                      <a:r>
                        <a:rPr lang="en" sz="1200" dirty="0">
                          <a:solidFill>
                            <a:schemeClr val="dk1"/>
                          </a:solidFill>
                          <a:highlight>
                            <a:srgbClr val="FFFFFF"/>
                          </a:highlight>
                        </a:rPr>
                        <a:t> – i.e. </a:t>
                      </a:r>
                      <a:r>
                        <a:rPr lang="en" sz="1200" b="1" dirty="0">
                          <a:solidFill>
                            <a:schemeClr val="dk1"/>
                          </a:solidFill>
                          <a:highlight>
                            <a:srgbClr val="FFFFFF"/>
                          </a:highlight>
                        </a:rPr>
                        <a:t>the course/s </a:t>
                      </a:r>
                      <a:r>
                        <a:rPr lang="en" sz="1200" dirty="0">
                          <a:solidFill>
                            <a:schemeClr val="dk1"/>
                          </a:solidFill>
                          <a:highlight>
                            <a:srgbClr val="FFFFFF"/>
                          </a:highlight>
                        </a:rPr>
                        <a:t>- within which the online materials are distributed) to best fit the scope of the project: </a:t>
                      </a:r>
                      <a:endParaRPr sz="1200" dirty="0">
                        <a:solidFill>
                          <a:schemeClr val="dk1"/>
                        </a:solidFill>
                        <a:highlight>
                          <a:srgbClr val="FFFFFF"/>
                        </a:highlight>
                      </a:endParaRPr>
                    </a:p>
                    <a:p>
                      <a:pPr marL="285750" marR="0" lvl="1" indent="-266700" algn="l" defTabSz="914400" rtl="0" eaLnBrk="1" fontAlgn="auto" latinLnBrk="0" hangingPunct="1">
                        <a:lnSpc>
                          <a:spcPct val="115000"/>
                        </a:lnSpc>
                        <a:spcBef>
                          <a:spcPts val="0"/>
                        </a:spcBef>
                        <a:spcAft>
                          <a:spcPts val="0"/>
                        </a:spcAft>
                        <a:buClr>
                          <a:schemeClr val="dk1"/>
                        </a:buClr>
                        <a:buSzPts val="1500"/>
                        <a:buFont typeface="Arial"/>
                        <a:buAutoNum type="alphaLcPeriod"/>
                        <a:tabLst/>
                        <a:defRPr/>
                      </a:pPr>
                      <a:r>
                        <a:rPr lang="en-US" sz="1200" dirty="0">
                          <a:solidFill>
                            <a:schemeClr val="dk1"/>
                          </a:solidFill>
                          <a:highlight>
                            <a:srgbClr val="FFFFFF"/>
                          </a:highlight>
                        </a:rPr>
                        <a:t>Number of teachers involved / Number of students / </a:t>
                      </a:r>
                      <a:r>
                        <a:rPr lang="en-US" sz="1200" dirty="0" err="1">
                          <a:solidFill>
                            <a:schemeClr val="dk1"/>
                          </a:solidFill>
                          <a:highlight>
                            <a:srgbClr val="FFFFFF"/>
                          </a:highlight>
                        </a:rPr>
                        <a:t>Apporaches</a:t>
                      </a:r>
                      <a:r>
                        <a:rPr lang="en-US" sz="1200" dirty="0">
                          <a:solidFill>
                            <a:schemeClr val="dk1"/>
                          </a:solidFill>
                          <a:highlight>
                            <a:srgbClr val="FFFFFF"/>
                          </a:highlight>
                        </a:rPr>
                        <a:t> - Methodology</a:t>
                      </a:r>
                    </a:p>
                    <a:p>
                      <a:pPr marL="285750" lvl="1" indent="-266700" algn="l" rtl="0">
                        <a:lnSpc>
                          <a:spcPct val="115000"/>
                        </a:lnSpc>
                        <a:spcBef>
                          <a:spcPts val="0"/>
                        </a:spcBef>
                        <a:spcAft>
                          <a:spcPts val="0"/>
                        </a:spcAft>
                        <a:buClr>
                          <a:schemeClr val="dk1"/>
                        </a:buClr>
                        <a:buSzPts val="1500"/>
                        <a:buAutoNum type="alphaLcPeriod"/>
                      </a:pPr>
                      <a:r>
                        <a:rPr lang="en" sz="1200" dirty="0">
                          <a:solidFill>
                            <a:schemeClr val="dk1"/>
                          </a:solidFill>
                          <a:highlight>
                            <a:srgbClr val="FFFFFF"/>
                          </a:highlight>
                        </a:rPr>
                        <a:t>Type(s) of Didactic Materials / identification of the approaches used </a:t>
                      </a:r>
                    </a:p>
                    <a:p>
                      <a:pPr marL="0" lvl="0" indent="0" algn="l" rtl="0">
                        <a:spcBef>
                          <a:spcPts val="0"/>
                        </a:spcBef>
                        <a:spcAft>
                          <a:spcPts val="0"/>
                        </a:spcAft>
                        <a:buNone/>
                      </a:pPr>
                      <a:endParaRPr dirty="0"/>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6468426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g12decbaafc8_0_11"/>
          <p:cNvSpPr txBox="1">
            <a:spLocks noGrp="1"/>
          </p:cNvSpPr>
          <p:nvPr>
            <p:ph type="title"/>
          </p:nvPr>
        </p:nvSpPr>
        <p:spPr>
          <a:xfrm>
            <a:off x="311699" y="144920"/>
            <a:ext cx="8520600" cy="59972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dirty="0"/>
              <a:t>[WC PR2] </a:t>
            </a:r>
            <a:r>
              <a:rPr lang="en-US" sz="2000" dirty="0">
                <a:solidFill>
                  <a:srgbClr val="FF0000"/>
                </a:solidFill>
              </a:rPr>
              <a:t>Courses, Subject Matters, Languages 	</a:t>
            </a:r>
            <a:r>
              <a:rPr lang="en" sz="2000" dirty="0"/>
              <a:t> (6b)</a:t>
            </a:r>
            <a:endParaRPr sz="2000" dirty="0"/>
          </a:p>
        </p:txBody>
      </p:sp>
      <p:sp>
        <p:nvSpPr>
          <p:cNvPr id="86" name="Google Shape;86;g12decbaafc8_0_11"/>
          <p:cNvSpPr txBox="1">
            <a:spLocks noGrp="1"/>
          </p:cNvSpPr>
          <p:nvPr>
            <p:ph type="body" idx="1"/>
          </p:nvPr>
        </p:nvSpPr>
        <p:spPr>
          <a:xfrm>
            <a:off x="311699" y="638320"/>
            <a:ext cx="8520600" cy="599727"/>
          </a:xfrm>
          <a:prstGeom prst="rect">
            <a:avLst/>
          </a:prstGeom>
        </p:spPr>
        <p:txBody>
          <a:bodyPr spcFirstLastPara="1" wrap="square" lIns="91425" tIns="91425" rIns="91425" bIns="91425" anchor="t" anchorCtr="0">
            <a:noAutofit/>
          </a:bodyPr>
          <a:lstStyle/>
          <a:p>
            <a:pPr marL="0" indent="0">
              <a:buClr>
                <a:schemeClr val="dk1"/>
              </a:buClr>
              <a:buSzPts val="1300"/>
              <a:buNone/>
            </a:pPr>
            <a:r>
              <a:rPr lang="en" sz="1400" b="1" dirty="0">
                <a:solidFill>
                  <a:schemeClr val="dk1"/>
                </a:solidFill>
                <a:highlight>
                  <a:srgbClr val="FFFFFF"/>
                </a:highlight>
              </a:rPr>
              <a:t>Status of the informal discussion inside each team:  </a:t>
            </a:r>
          </a:p>
          <a:p>
            <a:pPr marL="0" indent="0">
              <a:buClr>
                <a:schemeClr val="dk1"/>
              </a:buClr>
              <a:buSzPts val="1300"/>
              <a:buNone/>
            </a:pPr>
            <a:r>
              <a:rPr lang="it-IT" sz="1400" dirty="0">
                <a:solidFill>
                  <a:schemeClr val="dk1"/>
                </a:solidFill>
                <a:highlight>
                  <a:srgbClr val="FFFFFF"/>
                </a:highlight>
              </a:rPr>
              <a:t>❏	UAM		Azucena, Ada, Claudia Messina Isabel </a:t>
            </a:r>
            <a:r>
              <a:rPr lang="it-IT" sz="1400" dirty="0" err="1">
                <a:solidFill>
                  <a:schemeClr val="dk1"/>
                </a:solidFill>
                <a:highlight>
                  <a:srgbClr val="FFFFFF"/>
                </a:highlight>
              </a:rPr>
              <a:t>Solana</a:t>
            </a:r>
            <a:endParaRPr lang="it-IT" sz="1400" dirty="0">
              <a:solidFill>
                <a:schemeClr val="dk1"/>
              </a:solidFill>
              <a:highlight>
                <a:srgbClr val="FFFFFF"/>
              </a:highlight>
            </a:endParaRPr>
          </a:p>
          <a:p>
            <a:pPr marL="0" indent="0">
              <a:buClr>
                <a:schemeClr val="dk1"/>
              </a:buClr>
              <a:buSzPts val="1300"/>
              <a:buNone/>
            </a:pPr>
            <a:endParaRPr lang="it-IT" sz="1400" dirty="0">
              <a:solidFill>
                <a:schemeClr val="dk1"/>
              </a:solidFill>
              <a:highlight>
                <a:srgbClr val="FFFFFF"/>
              </a:highlight>
            </a:endParaRPr>
          </a:p>
          <a:p>
            <a:pPr marL="0" indent="0">
              <a:buClr>
                <a:schemeClr val="dk1"/>
              </a:buClr>
              <a:buSzPts val="1300"/>
              <a:buNone/>
            </a:pPr>
            <a:endParaRPr lang="en" sz="1400" dirty="0">
              <a:solidFill>
                <a:schemeClr val="dk1"/>
              </a:solidFill>
              <a:highlight>
                <a:srgbClr val="FFFFFF"/>
              </a:highlight>
            </a:endParaRPr>
          </a:p>
        </p:txBody>
      </p:sp>
      <p:graphicFrame>
        <p:nvGraphicFramePr>
          <p:cNvPr id="5" name="Google Shape;87;g12decbaafc8_0_11">
            <a:extLst>
              <a:ext uri="{FF2B5EF4-FFF2-40B4-BE49-F238E27FC236}">
                <a16:creationId xmlns:a16="http://schemas.microsoft.com/office/drawing/2014/main" id="{72C86788-CD65-494A-9554-8A022B9813D6}"/>
              </a:ext>
            </a:extLst>
          </p:cNvPr>
          <p:cNvGraphicFramePr/>
          <p:nvPr>
            <p:extLst>
              <p:ext uri="{D42A27DB-BD31-4B8C-83A1-F6EECF244321}">
                <p14:modId xmlns:p14="http://schemas.microsoft.com/office/powerpoint/2010/main" val="257717840"/>
              </p:ext>
            </p:extLst>
          </p:nvPr>
        </p:nvGraphicFramePr>
        <p:xfrm>
          <a:off x="154387" y="1322102"/>
          <a:ext cx="8835225" cy="3828561"/>
        </p:xfrm>
        <a:graphic>
          <a:graphicData uri="http://schemas.openxmlformats.org/drawingml/2006/table">
            <a:tbl>
              <a:tblPr>
                <a:noFill/>
                <a:tableStyleId>{19479C71-2C93-4529-A177-49D48E78B2C8}</a:tableStyleId>
              </a:tblPr>
              <a:tblGrid>
                <a:gridCol w="3985325">
                  <a:extLst>
                    <a:ext uri="{9D8B030D-6E8A-4147-A177-3AD203B41FA5}">
                      <a16:colId xmlns:a16="http://schemas.microsoft.com/office/drawing/2014/main" val="20000"/>
                    </a:ext>
                  </a:extLst>
                </a:gridCol>
                <a:gridCol w="2498800">
                  <a:extLst>
                    <a:ext uri="{9D8B030D-6E8A-4147-A177-3AD203B41FA5}">
                      <a16:colId xmlns:a16="http://schemas.microsoft.com/office/drawing/2014/main" val="20001"/>
                    </a:ext>
                  </a:extLst>
                </a:gridCol>
                <a:gridCol w="2351100">
                  <a:extLst>
                    <a:ext uri="{9D8B030D-6E8A-4147-A177-3AD203B41FA5}">
                      <a16:colId xmlns:a16="http://schemas.microsoft.com/office/drawing/2014/main" val="20002"/>
                    </a:ext>
                  </a:extLst>
                </a:gridCol>
              </a:tblGrid>
              <a:tr h="602407">
                <a:tc>
                  <a:txBody>
                    <a:bodyPr/>
                    <a:lstStyle/>
                    <a:p>
                      <a:pPr marL="0" lvl="0" indent="0" algn="l" rtl="0">
                        <a:lnSpc>
                          <a:spcPct val="115000"/>
                        </a:lnSpc>
                        <a:spcBef>
                          <a:spcPts val="1000"/>
                        </a:spcBef>
                        <a:spcAft>
                          <a:spcPts val="0"/>
                        </a:spcAft>
                        <a:buNone/>
                      </a:pPr>
                      <a:r>
                        <a:rPr lang="en" sz="1300" dirty="0">
                          <a:solidFill>
                            <a:schemeClr val="dk1"/>
                          </a:solidFill>
                          <a:highlight>
                            <a:srgbClr val="FFFFFF"/>
                          </a:highlight>
                        </a:rPr>
                        <a:t>Courses and subject adviced / selected or preferred</a:t>
                      </a:r>
                      <a:endParaRPr sz="1300" dirty="0">
                        <a:solidFill>
                          <a:schemeClr val="dk1"/>
                        </a:solidFill>
                        <a:highlight>
                          <a:srgbClr val="FFFFFF"/>
                        </a:highlight>
                      </a:endParaRPr>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dirty="0">
                          <a:solidFill>
                            <a:schemeClr val="dk1"/>
                          </a:solidFill>
                        </a:rPr>
                        <a:t># Teachers / # Students</a:t>
                      </a:r>
                      <a:endParaRPr dirty="0"/>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dirty="0">
                          <a:solidFill>
                            <a:schemeClr val="dk1"/>
                          </a:solidFill>
                        </a:rPr>
                        <a:t>Types of Didactic Materials / Approaches Methodology</a:t>
                      </a:r>
                      <a:endParaRPr dirty="0"/>
                    </a:p>
                  </a:txBody>
                  <a:tcPr marL="91425" marR="91425" marT="91425" marB="91425"/>
                </a:tc>
                <a:extLst>
                  <a:ext uri="{0D108BD9-81ED-4DB2-BD59-A6C34878D82A}">
                    <a16:rowId xmlns:a16="http://schemas.microsoft.com/office/drawing/2014/main" val="10000"/>
                  </a:ext>
                </a:extLst>
              </a:tr>
              <a:tr h="3218991">
                <a:tc>
                  <a:txBody>
                    <a:bodyPr/>
                    <a:lstStyle/>
                    <a:p>
                      <a:pPr marL="0" lvl="0" indent="0" algn="l" rtl="0">
                        <a:lnSpc>
                          <a:spcPct val="115000"/>
                        </a:lnSpc>
                        <a:spcBef>
                          <a:spcPts val="1000"/>
                        </a:spcBef>
                        <a:spcAft>
                          <a:spcPts val="0"/>
                        </a:spcAft>
                        <a:buNone/>
                      </a:pPr>
                      <a:r>
                        <a:rPr lang="en" sz="1300" dirty="0">
                          <a:solidFill>
                            <a:schemeClr val="dk1"/>
                          </a:solidFill>
                          <a:highlight>
                            <a:srgbClr val="FFFFFF"/>
                          </a:highlight>
                        </a:rPr>
                        <a:t>Identification of a </a:t>
                      </a:r>
                      <a:r>
                        <a:rPr lang="it-IT" sz="1300" dirty="0" err="1">
                          <a:solidFill>
                            <a:schemeClr val="dk1"/>
                          </a:solidFill>
                          <a:highlight>
                            <a:srgbClr val="FFFFFF"/>
                          </a:highlight>
                        </a:rPr>
                        <a:t>bunch</a:t>
                      </a:r>
                      <a:r>
                        <a:rPr lang="it-IT" sz="1300" dirty="0">
                          <a:solidFill>
                            <a:schemeClr val="dk1"/>
                          </a:solidFill>
                          <a:highlight>
                            <a:srgbClr val="FFFFFF"/>
                          </a:highlight>
                        </a:rPr>
                        <a:t> of </a:t>
                      </a:r>
                      <a:r>
                        <a:rPr lang="it-IT" sz="1300" dirty="0" err="1">
                          <a:solidFill>
                            <a:schemeClr val="dk1"/>
                          </a:solidFill>
                          <a:highlight>
                            <a:srgbClr val="FFFFFF"/>
                          </a:highlight>
                        </a:rPr>
                        <a:t>courses</a:t>
                      </a:r>
                      <a:r>
                        <a:rPr lang="it-IT" sz="1300" dirty="0">
                          <a:solidFill>
                            <a:schemeClr val="dk1"/>
                          </a:solidFill>
                          <a:highlight>
                            <a:srgbClr val="FFFFFF"/>
                          </a:highlight>
                        </a:rPr>
                        <a:t> in </a:t>
                      </a:r>
                      <a:r>
                        <a:rPr lang="it-IT" sz="1300" dirty="0" err="1">
                          <a:solidFill>
                            <a:schemeClr val="dk1"/>
                          </a:solidFill>
                          <a:highlight>
                            <a:srgbClr val="FFFFFF"/>
                          </a:highlight>
                        </a:rPr>
                        <a:t>which</a:t>
                      </a:r>
                      <a:r>
                        <a:rPr lang="it-IT" sz="1300" dirty="0">
                          <a:solidFill>
                            <a:schemeClr val="dk1"/>
                          </a:solidFill>
                          <a:highlight>
                            <a:srgbClr val="FFFFFF"/>
                          </a:highlight>
                        </a:rPr>
                        <a:t> </a:t>
                      </a:r>
                      <a:r>
                        <a:rPr lang="it-IT" sz="1300" b="1" dirty="0">
                          <a:solidFill>
                            <a:schemeClr val="dk1"/>
                          </a:solidFill>
                          <a:highlight>
                            <a:srgbClr val="FFFFFF"/>
                          </a:highlight>
                        </a:rPr>
                        <a:t>[</a:t>
                      </a:r>
                      <a:r>
                        <a:rPr lang="it-IT" sz="1300" b="1" dirty="0" err="1">
                          <a:solidFill>
                            <a:schemeClr val="dk1"/>
                          </a:solidFill>
                          <a:highlight>
                            <a:srgbClr val="FFFFFF"/>
                          </a:highlight>
                        </a:rPr>
                        <a:t>We-collab</a:t>
                      </a:r>
                      <a:r>
                        <a:rPr lang="it-IT" sz="1300" b="1" dirty="0">
                          <a:solidFill>
                            <a:schemeClr val="dk1"/>
                          </a:solidFill>
                          <a:highlight>
                            <a:srgbClr val="FFFFFF"/>
                          </a:highlight>
                        </a:rPr>
                        <a:t> </a:t>
                      </a:r>
                      <a:r>
                        <a:rPr lang="it-IT" sz="1300" b="1" dirty="0" err="1">
                          <a:solidFill>
                            <a:schemeClr val="dk1"/>
                          </a:solidFill>
                          <a:highlight>
                            <a:srgbClr val="FFFFFF"/>
                          </a:highlight>
                        </a:rPr>
                        <a:t>TooKit</a:t>
                      </a:r>
                      <a:r>
                        <a:rPr lang="it-IT" sz="1300" dirty="0">
                          <a:solidFill>
                            <a:schemeClr val="dk1"/>
                          </a:solidFill>
                          <a:highlight>
                            <a:srgbClr val="FFFFFF"/>
                          </a:highlight>
                        </a:rPr>
                        <a:t>] </a:t>
                      </a:r>
                      <a:r>
                        <a:rPr lang="it-IT" sz="1300" dirty="0" err="1">
                          <a:solidFill>
                            <a:schemeClr val="dk1"/>
                          </a:solidFill>
                          <a:highlight>
                            <a:srgbClr val="FFFFFF"/>
                          </a:highlight>
                        </a:rPr>
                        <a:t>will</a:t>
                      </a:r>
                      <a:r>
                        <a:rPr lang="it-IT" sz="1300" dirty="0">
                          <a:solidFill>
                            <a:schemeClr val="dk1"/>
                          </a:solidFill>
                          <a:highlight>
                            <a:srgbClr val="FFFFFF"/>
                          </a:highlight>
                        </a:rPr>
                        <a:t> be </a:t>
                      </a:r>
                      <a:r>
                        <a:rPr lang="it-IT" sz="1300" dirty="0" err="1">
                          <a:solidFill>
                            <a:schemeClr val="dk1"/>
                          </a:solidFill>
                          <a:highlight>
                            <a:srgbClr val="FFFFFF"/>
                          </a:highlight>
                        </a:rPr>
                        <a:t>adopted</a:t>
                      </a:r>
                      <a:r>
                        <a:rPr lang="it-IT" sz="1300" dirty="0">
                          <a:solidFill>
                            <a:schemeClr val="dk1"/>
                          </a:solidFill>
                          <a:highlight>
                            <a:srgbClr val="FFFFFF"/>
                          </a:highlight>
                        </a:rPr>
                        <a:t> and </a:t>
                      </a:r>
                      <a:r>
                        <a:rPr lang="it-IT" sz="1300" dirty="0" err="1">
                          <a:solidFill>
                            <a:schemeClr val="dk1"/>
                          </a:solidFill>
                          <a:highlight>
                            <a:srgbClr val="FFFFFF"/>
                          </a:highlight>
                        </a:rPr>
                        <a:t>experimented</a:t>
                      </a:r>
                      <a:endParaRPr sz="1300" dirty="0">
                        <a:solidFill>
                          <a:schemeClr val="dk1"/>
                        </a:solidFill>
                        <a:highlight>
                          <a:srgbClr val="FFFFFF"/>
                        </a:highlight>
                      </a:endParaRPr>
                    </a:p>
                    <a:p>
                      <a:pPr marL="285750" lvl="1" indent="-266700" algn="l" rtl="0">
                        <a:lnSpc>
                          <a:spcPct val="115000"/>
                        </a:lnSpc>
                        <a:spcBef>
                          <a:spcPts val="1000"/>
                        </a:spcBef>
                        <a:spcAft>
                          <a:spcPts val="0"/>
                        </a:spcAft>
                        <a:buClr>
                          <a:schemeClr val="dk1"/>
                        </a:buClr>
                        <a:buSzPts val="1500"/>
                        <a:buFont typeface="Times New Roman"/>
                        <a:buAutoNum type="alphaLcPeriod"/>
                      </a:pPr>
                      <a:r>
                        <a:rPr lang="en" sz="1200" dirty="0">
                          <a:solidFill>
                            <a:schemeClr val="dk1"/>
                          </a:solidFill>
                          <a:highlight>
                            <a:srgbClr val="FFFFFF"/>
                          </a:highlight>
                        </a:rPr>
                        <a:t>identification of a common set of criteria to select </a:t>
                      </a:r>
                      <a:r>
                        <a:rPr lang="en" sz="1200" b="1" dirty="0">
                          <a:solidFill>
                            <a:schemeClr val="dk1"/>
                          </a:solidFill>
                          <a:highlight>
                            <a:srgbClr val="FFFFFF"/>
                          </a:highlight>
                        </a:rPr>
                        <a:t>online learning materials</a:t>
                      </a:r>
                      <a:r>
                        <a:rPr lang="en" sz="1200" dirty="0">
                          <a:solidFill>
                            <a:schemeClr val="dk1"/>
                          </a:solidFill>
                          <a:highlight>
                            <a:srgbClr val="FFFFFF"/>
                          </a:highlight>
                        </a:rPr>
                        <a:t> ( and, by extension of the original description, to select </a:t>
                      </a:r>
                      <a:r>
                        <a:rPr lang="en" sz="1200" b="1" dirty="0">
                          <a:solidFill>
                            <a:schemeClr val="dk1"/>
                          </a:solidFill>
                          <a:highlight>
                            <a:srgbClr val="FFFFFF"/>
                          </a:highlight>
                        </a:rPr>
                        <a:t>subject matter</a:t>
                      </a:r>
                      <a:r>
                        <a:rPr lang="en" sz="1200" dirty="0">
                          <a:solidFill>
                            <a:schemeClr val="dk1"/>
                          </a:solidFill>
                          <a:highlight>
                            <a:srgbClr val="FFFFFF"/>
                          </a:highlight>
                        </a:rPr>
                        <a:t> – i.e. </a:t>
                      </a:r>
                      <a:r>
                        <a:rPr lang="en" sz="1200" b="1" dirty="0">
                          <a:solidFill>
                            <a:schemeClr val="dk1"/>
                          </a:solidFill>
                          <a:highlight>
                            <a:srgbClr val="FFFFFF"/>
                          </a:highlight>
                        </a:rPr>
                        <a:t>the course/s </a:t>
                      </a:r>
                      <a:r>
                        <a:rPr lang="en" sz="1200" dirty="0">
                          <a:solidFill>
                            <a:schemeClr val="dk1"/>
                          </a:solidFill>
                          <a:highlight>
                            <a:srgbClr val="FFFFFF"/>
                          </a:highlight>
                        </a:rPr>
                        <a:t>- within which the online materials are distributed) to best fit the scope of the project: </a:t>
                      </a:r>
                      <a:endParaRPr sz="1200" dirty="0">
                        <a:solidFill>
                          <a:schemeClr val="dk1"/>
                        </a:solidFill>
                        <a:highlight>
                          <a:srgbClr val="FFFFFF"/>
                        </a:highlight>
                      </a:endParaRPr>
                    </a:p>
                    <a:p>
                      <a:pPr marL="285750" marR="0" lvl="1" indent="-266700" algn="l" defTabSz="914400" rtl="0" eaLnBrk="1" fontAlgn="auto" latinLnBrk="0" hangingPunct="1">
                        <a:lnSpc>
                          <a:spcPct val="115000"/>
                        </a:lnSpc>
                        <a:spcBef>
                          <a:spcPts val="0"/>
                        </a:spcBef>
                        <a:spcAft>
                          <a:spcPts val="0"/>
                        </a:spcAft>
                        <a:buClr>
                          <a:schemeClr val="dk1"/>
                        </a:buClr>
                        <a:buSzPts val="1500"/>
                        <a:buFont typeface="Arial"/>
                        <a:buAutoNum type="alphaLcPeriod"/>
                        <a:tabLst/>
                        <a:defRPr/>
                      </a:pPr>
                      <a:r>
                        <a:rPr lang="en-US" sz="1200" dirty="0">
                          <a:solidFill>
                            <a:schemeClr val="dk1"/>
                          </a:solidFill>
                          <a:highlight>
                            <a:srgbClr val="FFFFFF"/>
                          </a:highlight>
                        </a:rPr>
                        <a:t>Number of teachers involved / Number of students / </a:t>
                      </a:r>
                      <a:r>
                        <a:rPr lang="en-US" sz="1200" dirty="0" err="1">
                          <a:solidFill>
                            <a:schemeClr val="dk1"/>
                          </a:solidFill>
                          <a:highlight>
                            <a:srgbClr val="FFFFFF"/>
                          </a:highlight>
                        </a:rPr>
                        <a:t>Apporaches</a:t>
                      </a:r>
                      <a:r>
                        <a:rPr lang="en-US" sz="1200" dirty="0">
                          <a:solidFill>
                            <a:schemeClr val="dk1"/>
                          </a:solidFill>
                          <a:highlight>
                            <a:srgbClr val="FFFFFF"/>
                          </a:highlight>
                        </a:rPr>
                        <a:t> - Methodology</a:t>
                      </a:r>
                    </a:p>
                    <a:p>
                      <a:pPr marL="285750" lvl="1" indent="-266700" algn="l" rtl="0">
                        <a:lnSpc>
                          <a:spcPct val="115000"/>
                        </a:lnSpc>
                        <a:spcBef>
                          <a:spcPts val="0"/>
                        </a:spcBef>
                        <a:spcAft>
                          <a:spcPts val="0"/>
                        </a:spcAft>
                        <a:buClr>
                          <a:schemeClr val="dk1"/>
                        </a:buClr>
                        <a:buSzPts val="1500"/>
                        <a:buAutoNum type="alphaLcPeriod"/>
                      </a:pPr>
                      <a:r>
                        <a:rPr lang="en" sz="1200" dirty="0">
                          <a:solidFill>
                            <a:schemeClr val="dk1"/>
                          </a:solidFill>
                          <a:highlight>
                            <a:srgbClr val="FFFFFF"/>
                          </a:highlight>
                        </a:rPr>
                        <a:t>Type(s) of Didactic Materials / identification of the approaches used </a:t>
                      </a:r>
                    </a:p>
                    <a:p>
                      <a:pPr marL="0" lvl="0" indent="0" algn="l" rtl="0">
                        <a:spcBef>
                          <a:spcPts val="0"/>
                        </a:spcBef>
                        <a:spcAft>
                          <a:spcPts val="0"/>
                        </a:spcAft>
                        <a:buNone/>
                      </a:pPr>
                      <a:endParaRPr dirty="0"/>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7635044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g12decbaafc8_0_11"/>
          <p:cNvSpPr txBox="1">
            <a:spLocks noGrp="1"/>
          </p:cNvSpPr>
          <p:nvPr>
            <p:ph type="title"/>
          </p:nvPr>
        </p:nvSpPr>
        <p:spPr>
          <a:xfrm>
            <a:off x="311699" y="113022"/>
            <a:ext cx="8520600" cy="59972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dirty="0"/>
              <a:t>[WC PR2] </a:t>
            </a:r>
            <a:r>
              <a:rPr lang="en-US" sz="2000" dirty="0">
                <a:solidFill>
                  <a:srgbClr val="FF0000"/>
                </a:solidFill>
              </a:rPr>
              <a:t>Courses, Subject Matters, Languages 	</a:t>
            </a:r>
            <a:r>
              <a:rPr lang="en" sz="2000" dirty="0"/>
              <a:t> (7a)</a:t>
            </a:r>
            <a:endParaRPr sz="2000" dirty="0"/>
          </a:p>
        </p:txBody>
      </p:sp>
      <p:sp>
        <p:nvSpPr>
          <p:cNvPr id="86" name="Google Shape;86;g12decbaafc8_0_11"/>
          <p:cNvSpPr txBox="1">
            <a:spLocks noGrp="1"/>
          </p:cNvSpPr>
          <p:nvPr>
            <p:ph type="body" idx="1"/>
          </p:nvPr>
        </p:nvSpPr>
        <p:spPr>
          <a:xfrm>
            <a:off x="311699" y="712748"/>
            <a:ext cx="8520600" cy="520629"/>
          </a:xfrm>
          <a:prstGeom prst="rect">
            <a:avLst/>
          </a:prstGeom>
        </p:spPr>
        <p:txBody>
          <a:bodyPr spcFirstLastPara="1" wrap="square" lIns="91425" tIns="91425" rIns="91425" bIns="91425" anchor="t" anchorCtr="0">
            <a:noAutofit/>
          </a:bodyPr>
          <a:lstStyle/>
          <a:p>
            <a:pPr marL="0" indent="0">
              <a:buClr>
                <a:schemeClr val="dk1"/>
              </a:buClr>
              <a:buSzPts val="1300"/>
              <a:buNone/>
            </a:pPr>
            <a:r>
              <a:rPr lang="en" sz="1400" b="1" dirty="0">
                <a:solidFill>
                  <a:schemeClr val="dk1"/>
                </a:solidFill>
                <a:highlight>
                  <a:srgbClr val="FFFFFF"/>
                </a:highlight>
              </a:rPr>
              <a:t>Status of the informal discussion inside each team:  </a:t>
            </a:r>
          </a:p>
          <a:p>
            <a:pPr marL="0" indent="0">
              <a:buClr>
                <a:schemeClr val="dk1"/>
              </a:buClr>
              <a:buSzPts val="1300"/>
              <a:buNone/>
            </a:pPr>
            <a:r>
              <a:rPr lang="it-IT" sz="1400" dirty="0">
                <a:solidFill>
                  <a:schemeClr val="dk1"/>
                </a:solidFill>
                <a:highlight>
                  <a:srgbClr val="FFFFFF"/>
                </a:highlight>
              </a:rPr>
              <a:t>❏	UNIR 		Maya, Ema, Matia </a:t>
            </a:r>
          </a:p>
          <a:p>
            <a:pPr marL="0" indent="0">
              <a:buClr>
                <a:schemeClr val="dk1"/>
              </a:buClr>
              <a:buSzPts val="1300"/>
              <a:buNone/>
            </a:pPr>
            <a:endParaRPr lang="it-IT" sz="1400" dirty="0">
              <a:solidFill>
                <a:schemeClr val="dk1"/>
              </a:solidFill>
              <a:highlight>
                <a:srgbClr val="FFFFFF"/>
              </a:highlight>
            </a:endParaRPr>
          </a:p>
          <a:p>
            <a:pPr marL="0" indent="0">
              <a:buClr>
                <a:schemeClr val="dk1"/>
              </a:buClr>
              <a:buSzPts val="1300"/>
              <a:buNone/>
            </a:pPr>
            <a:endParaRPr lang="en" sz="1400" dirty="0">
              <a:solidFill>
                <a:schemeClr val="dk1"/>
              </a:solidFill>
              <a:highlight>
                <a:srgbClr val="FFFFFF"/>
              </a:highlight>
            </a:endParaRPr>
          </a:p>
        </p:txBody>
      </p:sp>
      <p:graphicFrame>
        <p:nvGraphicFramePr>
          <p:cNvPr id="5" name="Google Shape;87;g12decbaafc8_0_11">
            <a:extLst>
              <a:ext uri="{FF2B5EF4-FFF2-40B4-BE49-F238E27FC236}">
                <a16:creationId xmlns:a16="http://schemas.microsoft.com/office/drawing/2014/main" id="{93BF63C4-E932-45BC-AD41-BBBFA134687E}"/>
              </a:ext>
            </a:extLst>
          </p:cNvPr>
          <p:cNvGraphicFramePr/>
          <p:nvPr>
            <p:extLst>
              <p:ext uri="{D42A27DB-BD31-4B8C-83A1-F6EECF244321}">
                <p14:modId xmlns:p14="http://schemas.microsoft.com/office/powerpoint/2010/main" val="257717840"/>
              </p:ext>
            </p:extLst>
          </p:nvPr>
        </p:nvGraphicFramePr>
        <p:xfrm>
          <a:off x="154387" y="1322102"/>
          <a:ext cx="8835225" cy="3828561"/>
        </p:xfrm>
        <a:graphic>
          <a:graphicData uri="http://schemas.openxmlformats.org/drawingml/2006/table">
            <a:tbl>
              <a:tblPr>
                <a:noFill/>
                <a:tableStyleId>{19479C71-2C93-4529-A177-49D48E78B2C8}</a:tableStyleId>
              </a:tblPr>
              <a:tblGrid>
                <a:gridCol w="3985325">
                  <a:extLst>
                    <a:ext uri="{9D8B030D-6E8A-4147-A177-3AD203B41FA5}">
                      <a16:colId xmlns:a16="http://schemas.microsoft.com/office/drawing/2014/main" val="20000"/>
                    </a:ext>
                  </a:extLst>
                </a:gridCol>
                <a:gridCol w="2498800">
                  <a:extLst>
                    <a:ext uri="{9D8B030D-6E8A-4147-A177-3AD203B41FA5}">
                      <a16:colId xmlns:a16="http://schemas.microsoft.com/office/drawing/2014/main" val="20001"/>
                    </a:ext>
                  </a:extLst>
                </a:gridCol>
                <a:gridCol w="2351100">
                  <a:extLst>
                    <a:ext uri="{9D8B030D-6E8A-4147-A177-3AD203B41FA5}">
                      <a16:colId xmlns:a16="http://schemas.microsoft.com/office/drawing/2014/main" val="20002"/>
                    </a:ext>
                  </a:extLst>
                </a:gridCol>
              </a:tblGrid>
              <a:tr h="602407">
                <a:tc>
                  <a:txBody>
                    <a:bodyPr/>
                    <a:lstStyle/>
                    <a:p>
                      <a:pPr marL="0" lvl="0" indent="0" algn="l" rtl="0">
                        <a:lnSpc>
                          <a:spcPct val="115000"/>
                        </a:lnSpc>
                        <a:spcBef>
                          <a:spcPts val="1000"/>
                        </a:spcBef>
                        <a:spcAft>
                          <a:spcPts val="0"/>
                        </a:spcAft>
                        <a:buNone/>
                      </a:pPr>
                      <a:r>
                        <a:rPr lang="en" sz="1300" dirty="0">
                          <a:solidFill>
                            <a:schemeClr val="dk1"/>
                          </a:solidFill>
                          <a:highlight>
                            <a:srgbClr val="FFFFFF"/>
                          </a:highlight>
                        </a:rPr>
                        <a:t>Courses and subject adviced / selected or preferred</a:t>
                      </a:r>
                      <a:endParaRPr sz="1300" dirty="0">
                        <a:solidFill>
                          <a:schemeClr val="dk1"/>
                        </a:solidFill>
                        <a:highlight>
                          <a:srgbClr val="FFFFFF"/>
                        </a:highlight>
                      </a:endParaRPr>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dirty="0">
                          <a:solidFill>
                            <a:schemeClr val="dk1"/>
                          </a:solidFill>
                        </a:rPr>
                        <a:t># Teachers / # Students</a:t>
                      </a:r>
                      <a:endParaRPr dirty="0"/>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dirty="0">
                          <a:solidFill>
                            <a:schemeClr val="dk1"/>
                          </a:solidFill>
                        </a:rPr>
                        <a:t>Types of Didactic Materials / Approaches Methodology</a:t>
                      </a:r>
                      <a:endParaRPr dirty="0"/>
                    </a:p>
                  </a:txBody>
                  <a:tcPr marL="91425" marR="91425" marT="91425" marB="91425"/>
                </a:tc>
                <a:extLst>
                  <a:ext uri="{0D108BD9-81ED-4DB2-BD59-A6C34878D82A}">
                    <a16:rowId xmlns:a16="http://schemas.microsoft.com/office/drawing/2014/main" val="10000"/>
                  </a:ext>
                </a:extLst>
              </a:tr>
              <a:tr h="3218991">
                <a:tc>
                  <a:txBody>
                    <a:bodyPr/>
                    <a:lstStyle/>
                    <a:p>
                      <a:pPr marL="0" lvl="0" indent="0" algn="l" rtl="0">
                        <a:lnSpc>
                          <a:spcPct val="115000"/>
                        </a:lnSpc>
                        <a:spcBef>
                          <a:spcPts val="1000"/>
                        </a:spcBef>
                        <a:spcAft>
                          <a:spcPts val="0"/>
                        </a:spcAft>
                        <a:buNone/>
                      </a:pPr>
                      <a:r>
                        <a:rPr lang="en" sz="1300" dirty="0">
                          <a:solidFill>
                            <a:schemeClr val="dk1"/>
                          </a:solidFill>
                          <a:highlight>
                            <a:srgbClr val="FFFFFF"/>
                          </a:highlight>
                        </a:rPr>
                        <a:t>Identification of a </a:t>
                      </a:r>
                      <a:r>
                        <a:rPr lang="it-IT" sz="1300" dirty="0" err="1">
                          <a:solidFill>
                            <a:schemeClr val="dk1"/>
                          </a:solidFill>
                          <a:highlight>
                            <a:srgbClr val="FFFFFF"/>
                          </a:highlight>
                        </a:rPr>
                        <a:t>bunch</a:t>
                      </a:r>
                      <a:r>
                        <a:rPr lang="it-IT" sz="1300" dirty="0">
                          <a:solidFill>
                            <a:schemeClr val="dk1"/>
                          </a:solidFill>
                          <a:highlight>
                            <a:srgbClr val="FFFFFF"/>
                          </a:highlight>
                        </a:rPr>
                        <a:t> of </a:t>
                      </a:r>
                      <a:r>
                        <a:rPr lang="it-IT" sz="1300" dirty="0" err="1">
                          <a:solidFill>
                            <a:schemeClr val="dk1"/>
                          </a:solidFill>
                          <a:highlight>
                            <a:srgbClr val="FFFFFF"/>
                          </a:highlight>
                        </a:rPr>
                        <a:t>courses</a:t>
                      </a:r>
                      <a:r>
                        <a:rPr lang="it-IT" sz="1300" dirty="0">
                          <a:solidFill>
                            <a:schemeClr val="dk1"/>
                          </a:solidFill>
                          <a:highlight>
                            <a:srgbClr val="FFFFFF"/>
                          </a:highlight>
                        </a:rPr>
                        <a:t> in </a:t>
                      </a:r>
                      <a:r>
                        <a:rPr lang="it-IT" sz="1300" dirty="0" err="1">
                          <a:solidFill>
                            <a:schemeClr val="dk1"/>
                          </a:solidFill>
                          <a:highlight>
                            <a:srgbClr val="FFFFFF"/>
                          </a:highlight>
                        </a:rPr>
                        <a:t>which</a:t>
                      </a:r>
                      <a:r>
                        <a:rPr lang="it-IT" sz="1300" dirty="0">
                          <a:solidFill>
                            <a:schemeClr val="dk1"/>
                          </a:solidFill>
                          <a:highlight>
                            <a:srgbClr val="FFFFFF"/>
                          </a:highlight>
                        </a:rPr>
                        <a:t> </a:t>
                      </a:r>
                      <a:r>
                        <a:rPr lang="it-IT" sz="1300" b="1" dirty="0">
                          <a:solidFill>
                            <a:schemeClr val="dk1"/>
                          </a:solidFill>
                          <a:highlight>
                            <a:srgbClr val="FFFFFF"/>
                          </a:highlight>
                        </a:rPr>
                        <a:t>[</a:t>
                      </a:r>
                      <a:r>
                        <a:rPr lang="it-IT" sz="1300" b="1" dirty="0" err="1">
                          <a:solidFill>
                            <a:schemeClr val="dk1"/>
                          </a:solidFill>
                          <a:highlight>
                            <a:srgbClr val="FFFFFF"/>
                          </a:highlight>
                        </a:rPr>
                        <a:t>We-collab</a:t>
                      </a:r>
                      <a:r>
                        <a:rPr lang="it-IT" sz="1300" b="1" dirty="0">
                          <a:solidFill>
                            <a:schemeClr val="dk1"/>
                          </a:solidFill>
                          <a:highlight>
                            <a:srgbClr val="FFFFFF"/>
                          </a:highlight>
                        </a:rPr>
                        <a:t> </a:t>
                      </a:r>
                      <a:r>
                        <a:rPr lang="it-IT" sz="1300" b="1" dirty="0" err="1">
                          <a:solidFill>
                            <a:schemeClr val="dk1"/>
                          </a:solidFill>
                          <a:highlight>
                            <a:srgbClr val="FFFFFF"/>
                          </a:highlight>
                        </a:rPr>
                        <a:t>TooKit</a:t>
                      </a:r>
                      <a:r>
                        <a:rPr lang="it-IT" sz="1300" dirty="0">
                          <a:solidFill>
                            <a:schemeClr val="dk1"/>
                          </a:solidFill>
                          <a:highlight>
                            <a:srgbClr val="FFFFFF"/>
                          </a:highlight>
                        </a:rPr>
                        <a:t>] </a:t>
                      </a:r>
                      <a:r>
                        <a:rPr lang="it-IT" sz="1300" dirty="0" err="1">
                          <a:solidFill>
                            <a:schemeClr val="dk1"/>
                          </a:solidFill>
                          <a:highlight>
                            <a:srgbClr val="FFFFFF"/>
                          </a:highlight>
                        </a:rPr>
                        <a:t>will</a:t>
                      </a:r>
                      <a:r>
                        <a:rPr lang="it-IT" sz="1300" dirty="0">
                          <a:solidFill>
                            <a:schemeClr val="dk1"/>
                          </a:solidFill>
                          <a:highlight>
                            <a:srgbClr val="FFFFFF"/>
                          </a:highlight>
                        </a:rPr>
                        <a:t> be </a:t>
                      </a:r>
                      <a:r>
                        <a:rPr lang="it-IT" sz="1300" dirty="0" err="1">
                          <a:solidFill>
                            <a:schemeClr val="dk1"/>
                          </a:solidFill>
                          <a:highlight>
                            <a:srgbClr val="FFFFFF"/>
                          </a:highlight>
                        </a:rPr>
                        <a:t>adopted</a:t>
                      </a:r>
                      <a:r>
                        <a:rPr lang="it-IT" sz="1300" dirty="0">
                          <a:solidFill>
                            <a:schemeClr val="dk1"/>
                          </a:solidFill>
                          <a:highlight>
                            <a:srgbClr val="FFFFFF"/>
                          </a:highlight>
                        </a:rPr>
                        <a:t> and </a:t>
                      </a:r>
                      <a:r>
                        <a:rPr lang="it-IT" sz="1300" dirty="0" err="1">
                          <a:solidFill>
                            <a:schemeClr val="dk1"/>
                          </a:solidFill>
                          <a:highlight>
                            <a:srgbClr val="FFFFFF"/>
                          </a:highlight>
                        </a:rPr>
                        <a:t>experimented</a:t>
                      </a:r>
                      <a:endParaRPr sz="1300" dirty="0">
                        <a:solidFill>
                          <a:schemeClr val="dk1"/>
                        </a:solidFill>
                        <a:highlight>
                          <a:srgbClr val="FFFFFF"/>
                        </a:highlight>
                      </a:endParaRPr>
                    </a:p>
                    <a:p>
                      <a:pPr marL="285750" lvl="1" indent="-266700" algn="l" rtl="0">
                        <a:lnSpc>
                          <a:spcPct val="115000"/>
                        </a:lnSpc>
                        <a:spcBef>
                          <a:spcPts val="1000"/>
                        </a:spcBef>
                        <a:spcAft>
                          <a:spcPts val="0"/>
                        </a:spcAft>
                        <a:buClr>
                          <a:schemeClr val="dk1"/>
                        </a:buClr>
                        <a:buSzPts val="1500"/>
                        <a:buFont typeface="Times New Roman"/>
                        <a:buAutoNum type="alphaLcPeriod"/>
                      </a:pPr>
                      <a:r>
                        <a:rPr lang="en" sz="1200" dirty="0">
                          <a:solidFill>
                            <a:schemeClr val="dk1"/>
                          </a:solidFill>
                          <a:highlight>
                            <a:srgbClr val="FFFFFF"/>
                          </a:highlight>
                        </a:rPr>
                        <a:t>identification of a common set of criteria to select </a:t>
                      </a:r>
                      <a:r>
                        <a:rPr lang="en" sz="1200" b="1" dirty="0">
                          <a:solidFill>
                            <a:schemeClr val="dk1"/>
                          </a:solidFill>
                          <a:highlight>
                            <a:srgbClr val="FFFFFF"/>
                          </a:highlight>
                        </a:rPr>
                        <a:t>online learning materials</a:t>
                      </a:r>
                      <a:r>
                        <a:rPr lang="en" sz="1200" dirty="0">
                          <a:solidFill>
                            <a:schemeClr val="dk1"/>
                          </a:solidFill>
                          <a:highlight>
                            <a:srgbClr val="FFFFFF"/>
                          </a:highlight>
                        </a:rPr>
                        <a:t> ( and, by extension of the original description, to select </a:t>
                      </a:r>
                      <a:r>
                        <a:rPr lang="en" sz="1200" b="1" dirty="0">
                          <a:solidFill>
                            <a:schemeClr val="dk1"/>
                          </a:solidFill>
                          <a:highlight>
                            <a:srgbClr val="FFFFFF"/>
                          </a:highlight>
                        </a:rPr>
                        <a:t>subject matter</a:t>
                      </a:r>
                      <a:r>
                        <a:rPr lang="en" sz="1200" dirty="0">
                          <a:solidFill>
                            <a:schemeClr val="dk1"/>
                          </a:solidFill>
                          <a:highlight>
                            <a:srgbClr val="FFFFFF"/>
                          </a:highlight>
                        </a:rPr>
                        <a:t> – i.e. </a:t>
                      </a:r>
                      <a:r>
                        <a:rPr lang="en" sz="1200" b="1" dirty="0">
                          <a:solidFill>
                            <a:schemeClr val="dk1"/>
                          </a:solidFill>
                          <a:highlight>
                            <a:srgbClr val="FFFFFF"/>
                          </a:highlight>
                        </a:rPr>
                        <a:t>the course/s </a:t>
                      </a:r>
                      <a:r>
                        <a:rPr lang="en" sz="1200" dirty="0">
                          <a:solidFill>
                            <a:schemeClr val="dk1"/>
                          </a:solidFill>
                          <a:highlight>
                            <a:srgbClr val="FFFFFF"/>
                          </a:highlight>
                        </a:rPr>
                        <a:t>- within which the online materials are distributed) to best fit the scope of the project: </a:t>
                      </a:r>
                      <a:endParaRPr sz="1200" dirty="0">
                        <a:solidFill>
                          <a:schemeClr val="dk1"/>
                        </a:solidFill>
                        <a:highlight>
                          <a:srgbClr val="FFFFFF"/>
                        </a:highlight>
                      </a:endParaRPr>
                    </a:p>
                    <a:p>
                      <a:pPr marL="285750" marR="0" lvl="1" indent="-266700" algn="l" defTabSz="914400" rtl="0" eaLnBrk="1" fontAlgn="auto" latinLnBrk="0" hangingPunct="1">
                        <a:lnSpc>
                          <a:spcPct val="115000"/>
                        </a:lnSpc>
                        <a:spcBef>
                          <a:spcPts val="0"/>
                        </a:spcBef>
                        <a:spcAft>
                          <a:spcPts val="0"/>
                        </a:spcAft>
                        <a:buClr>
                          <a:schemeClr val="dk1"/>
                        </a:buClr>
                        <a:buSzPts val="1500"/>
                        <a:buFont typeface="Arial"/>
                        <a:buAutoNum type="alphaLcPeriod"/>
                        <a:tabLst/>
                        <a:defRPr/>
                      </a:pPr>
                      <a:r>
                        <a:rPr lang="en-US" sz="1200" dirty="0">
                          <a:solidFill>
                            <a:schemeClr val="dk1"/>
                          </a:solidFill>
                          <a:highlight>
                            <a:srgbClr val="FFFFFF"/>
                          </a:highlight>
                        </a:rPr>
                        <a:t>Number of teachers involved / Number of students / </a:t>
                      </a:r>
                      <a:r>
                        <a:rPr lang="en-US" sz="1200" dirty="0" err="1">
                          <a:solidFill>
                            <a:schemeClr val="dk1"/>
                          </a:solidFill>
                          <a:highlight>
                            <a:srgbClr val="FFFFFF"/>
                          </a:highlight>
                        </a:rPr>
                        <a:t>Apporaches</a:t>
                      </a:r>
                      <a:r>
                        <a:rPr lang="en-US" sz="1200" dirty="0">
                          <a:solidFill>
                            <a:schemeClr val="dk1"/>
                          </a:solidFill>
                          <a:highlight>
                            <a:srgbClr val="FFFFFF"/>
                          </a:highlight>
                        </a:rPr>
                        <a:t> - Methodology</a:t>
                      </a:r>
                    </a:p>
                    <a:p>
                      <a:pPr marL="285750" lvl="1" indent="-266700" algn="l" rtl="0">
                        <a:lnSpc>
                          <a:spcPct val="115000"/>
                        </a:lnSpc>
                        <a:spcBef>
                          <a:spcPts val="0"/>
                        </a:spcBef>
                        <a:spcAft>
                          <a:spcPts val="0"/>
                        </a:spcAft>
                        <a:buClr>
                          <a:schemeClr val="dk1"/>
                        </a:buClr>
                        <a:buSzPts val="1500"/>
                        <a:buAutoNum type="alphaLcPeriod"/>
                      </a:pPr>
                      <a:r>
                        <a:rPr lang="en" sz="1200" dirty="0">
                          <a:solidFill>
                            <a:schemeClr val="dk1"/>
                          </a:solidFill>
                          <a:highlight>
                            <a:srgbClr val="FFFFFF"/>
                          </a:highlight>
                        </a:rPr>
                        <a:t>Type(s) of Didactic Materials / identification of the approaches used </a:t>
                      </a:r>
                    </a:p>
                    <a:p>
                      <a:pPr marL="0" lvl="0" indent="0" algn="l" rtl="0">
                        <a:spcBef>
                          <a:spcPts val="0"/>
                        </a:spcBef>
                        <a:spcAft>
                          <a:spcPts val="0"/>
                        </a:spcAft>
                        <a:buNone/>
                      </a:pPr>
                      <a:endParaRPr dirty="0"/>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2761018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g12decbaafc8_0_11"/>
          <p:cNvSpPr txBox="1">
            <a:spLocks noGrp="1"/>
          </p:cNvSpPr>
          <p:nvPr>
            <p:ph type="title"/>
          </p:nvPr>
        </p:nvSpPr>
        <p:spPr>
          <a:xfrm>
            <a:off x="311700" y="187450"/>
            <a:ext cx="8520600" cy="951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[WE-COLLAB PR2] Reporting the brainstorming (7b)</a:t>
            </a:r>
            <a:endParaRPr dirty="0"/>
          </a:p>
        </p:txBody>
      </p:sp>
      <p:sp>
        <p:nvSpPr>
          <p:cNvPr id="86" name="Google Shape;86;g12decbaafc8_0_11"/>
          <p:cNvSpPr txBox="1">
            <a:spLocks noGrp="1"/>
          </p:cNvSpPr>
          <p:nvPr>
            <p:ph type="body" idx="1"/>
          </p:nvPr>
        </p:nvSpPr>
        <p:spPr>
          <a:xfrm>
            <a:off x="228815" y="787176"/>
            <a:ext cx="8520600" cy="616322"/>
          </a:xfrm>
          <a:prstGeom prst="rect">
            <a:avLst/>
          </a:prstGeom>
        </p:spPr>
        <p:txBody>
          <a:bodyPr spcFirstLastPara="1" wrap="square" lIns="91425" tIns="91425" rIns="91425" bIns="91425" anchor="t" anchorCtr="0">
            <a:noAutofit/>
          </a:bodyPr>
          <a:lstStyle/>
          <a:p>
            <a:pPr marL="0" indent="0">
              <a:buClr>
                <a:schemeClr val="dk1"/>
              </a:buClr>
              <a:buSzPts val="1300"/>
              <a:buNone/>
            </a:pPr>
            <a:r>
              <a:rPr lang="en" sz="1400" b="1" dirty="0">
                <a:solidFill>
                  <a:schemeClr val="dk1"/>
                </a:solidFill>
                <a:highlight>
                  <a:srgbClr val="FFFFFF"/>
                </a:highlight>
              </a:rPr>
              <a:t>Status of the informal discussion inside each team:  </a:t>
            </a:r>
          </a:p>
          <a:p>
            <a:pPr marL="0" indent="0">
              <a:buClr>
                <a:schemeClr val="dk1"/>
              </a:buClr>
              <a:buSzPts val="1300"/>
              <a:buNone/>
            </a:pPr>
            <a:r>
              <a:rPr lang="it-IT" sz="1400" dirty="0">
                <a:solidFill>
                  <a:schemeClr val="dk1"/>
                </a:solidFill>
                <a:highlight>
                  <a:srgbClr val="FFFFFF"/>
                </a:highlight>
              </a:rPr>
              <a:t>❏	UNIR 		Maya, Ema, Matia </a:t>
            </a:r>
          </a:p>
          <a:p>
            <a:pPr marL="0" indent="0">
              <a:buClr>
                <a:schemeClr val="dk1"/>
              </a:buClr>
              <a:buSzPts val="1300"/>
              <a:buNone/>
            </a:pPr>
            <a:endParaRPr lang="it-IT" sz="1400" dirty="0">
              <a:solidFill>
                <a:schemeClr val="dk1"/>
              </a:solidFill>
              <a:highlight>
                <a:srgbClr val="FFFFFF"/>
              </a:highlight>
            </a:endParaRPr>
          </a:p>
          <a:p>
            <a:pPr marL="0" indent="0">
              <a:buClr>
                <a:schemeClr val="dk1"/>
              </a:buClr>
              <a:buSzPts val="1300"/>
              <a:buNone/>
            </a:pPr>
            <a:endParaRPr lang="en" sz="1400" dirty="0">
              <a:solidFill>
                <a:schemeClr val="dk1"/>
              </a:solidFill>
              <a:highlight>
                <a:srgbClr val="FFFFFF"/>
              </a:highlight>
            </a:endParaRPr>
          </a:p>
        </p:txBody>
      </p:sp>
      <p:graphicFrame>
        <p:nvGraphicFramePr>
          <p:cNvPr id="87" name="Google Shape;87;g12decbaafc8_0_11"/>
          <p:cNvGraphicFramePr/>
          <p:nvPr/>
        </p:nvGraphicFramePr>
        <p:xfrm>
          <a:off x="154388" y="1614150"/>
          <a:ext cx="8835225" cy="3243635"/>
        </p:xfrm>
        <a:graphic>
          <a:graphicData uri="http://schemas.openxmlformats.org/drawingml/2006/table">
            <a:tbl>
              <a:tblPr>
                <a:noFill/>
                <a:tableStyleId>{19479C71-2C93-4529-A177-49D48E78B2C8}</a:tableStyleId>
              </a:tblPr>
              <a:tblGrid>
                <a:gridCol w="3985325">
                  <a:extLst>
                    <a:ext uri="{9D8B030D-6E8A-4147-A177-3AD203B41FA5}">
                      <a16:colId xmlns:a16="http://schemas.microsoft.com/office/drawing/2014/main" val="20000"/>
                    </a:ext>
                  </a:extLst>
                </a:gridCol>
                <a:gridCol w="2498800">
                  <a:extLst>
                    <a:ext uri="{9D8B030D-6E8A-4147-A177-3AD203B41FA5}">
                      <a16:colId xmlns:a16="http://schemas.microsoft.com/office/drawing/2014/main" val="20001"/>
                    </a:ext>
                  </a:extLst>
                </a:gridCol>
                <a:gridCol w="2351100">
                  <a:extLst>
                    <a:ext uri="{9D8B030D-6E8A-4147-A177-3AD203B41FA5}">
                      <a16:colId xmlns:a16="http://schemas.microsoft.com/office/drawing/2014/main" val="20002"/>
                    </a:ext>
                  </a:extLst>
                </a:gridCol>
              </a:tblGrid>
              <a:tr h="348600">
                <a:tc>
                  <a:txBody>
                    <a:bodyPr/>
                    <a:lstStyle/>
                    <a:p>
                      <a:pPr marL="0" lvl="0" indent="0" algn="l" rtl="0">
                        <a:lnSpc>
                          <a:spcPct val="115000"/>
                        </a:lnSpc>
                        <a:spcBef>
                          <a:spcPts val="1000"/>
                        </a:spcBef>
                        <a:spcAft>
                          <a:spcPts val="0"/>
                        </a:spcAft>
                        <a:buNone/>
                      </a:pPr>
                      <a:r>
                        <a:rPr lang="en" sz="1300">
                          <a:solidFill>
                            <a:schemeClr val="dk1"/>
                          </a:solidFill>
                          <a:highlight>
                            <a:srgbClr val="FFFFFF"/>
                          </a:highlight>
                        </a:rPr>
                        <a:t>Elements of comparison b/tween partners</a:t>
                      </a:r>
                      <a:endParaRPr sz="1300">
                        <a:solidFill>
                          <a:schemeClr val="dk1"/>
                        </a:solidFill>
                        <a:highlight>
                          <a:srgbClr val="FFFFFF"/>
                        </a:highlight>
                      </a:endParaRPr>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dirty="0">
                          <a:solidFill>
                            <a:schemeClr val="dk1"/>
                          </a:solidFill>
                        </a:rPr>
                        <a:t>Differences</a:t>
                      </a:r>
                      <a:endParaRPr dirty="0"/>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a:solidFill>
                            <a:schemeClr val="dk1"/>
                          </a:solidFill>
                        </a:rPr>
                        <a:t>Similarities</a:t>
                      </a:r>
                      <a:endParaRPr/>
                    </a:p>
                  </a:txBody>
                  <a:tcPr marL="91425" marR="91425" marT="91425" marB="91425"/>
                </a:tc>
                <a:extLst>
                  <a:ext uri="{0D108BD9-81ED-4DB2-BD59-A6C34878D82A}">
                    <a16:rowId xmlns:a16="http://schemas.microsoft.com/office/drawing/2014/main" val="10000"/>
                  </a:ext>
                </a:extLst>
              </a:tr>
              <a:tr h="2847425">
                <a:tc>
                  <a:txBody>
                    <a:bodyPr/>
                    <a:lstStyle/>
                    <a:p>
                      <a:pPr marL="0" lvl="0" indent="0" algn="l" rtl="0">
                        <a:lnSpc>
                          <a:spcPct val="115000"/>
                        </a:lnSpc>
                        <a:spcBef>
                          <a:spcPts val="1000"/>
                        </a:spcBef>
                        <a:spcAft>
                          <a:spcPts val="0"/>
                        </a:spcAft>
                        <a:buNone/>
                      </a:pPr>
                      <a:r>
                        <a:rPr lang="en" sz="1300" dirty="0">
                          <a:solidFill>
                            <a:schemeClr val="dk1"/>
                          </a:solidFill>
                          <a:highlight>
                            <a:srgbClr val="FFFFFF"/>
                          </a:highlight>
                        </a:rPr>
                        <a:t>Identification of a common ground in comparison of different online learning scenarios in real use in each university</a:t>
                      </a:r>
                      <a:endParaRPr sz="1300" dirty="0">
                        <a:solidFill>
                          <a:schemeClr val="dk1"/>
                        </a:solidFill>
                        <a:highlight>
                          <a:srgbClr val="FFFFFF"/>
                        </a:highlight>
                      </a:endParaRPr>
                    </a:p>
                    <a:p>
                      <a:pPr marL="285750" lvl="1" indent="-266700" algn="l" rtl="0">
                        <a:lnSpc>
                          <a:spcPct val="115000"/>
                        </a:lnSpc>
                        <a:spcBef>
                          <a:spcPts val="1000"/>
                        </a:spcBef>
                        <a:spcAft>
                          <a:spcPts val="0"/>
                        </a:spcAft>
                        <a:buClr>
                          <a:schemeClr val="dk1"/>
                        </a:buClr>
                        <a:buSzPts val="1500"/>
                        <a:buFont typeface="Times New Roman"/>
                        <a:buAutoNum type="alphaLcPeriod"/>
                      </a:pPr>
                      <a:r>
                        <a:rPr lang="en" sz="1300" dirty="0">
                          <a:solidFill>
                            <a:schemeClr val="dk1"/>
                          </a:solidFill>
                          <a:highlight>
                            <a:srgbClr val="FFFFFF"/>
                          </a:highlight>
                        </a:rPr>
                        <a:t>identification of a common set of criteria to select </a:t>
                      </a:r>
                      <a:r>
                        <a:rPr lang="en" sz="1300" b="1" dirty="0">
                          <a:solidFill>
                            <a:schemeClr val="dk1"/>
                          </a:solidFill>
                          <a:highlight>
                            <a:srgbClr val="FFFFFF"/>
                          </a:highlight>
                        </a:rPr>
                        <a:t>online learning materials</a:t>
                      </a:r>
                      <a:r>
                        <a:rPr lang="en" sz="1300" dirty="0">
                          <a:solidFill>
                            <a:schemeClr val="dk1"/>
                          </a:solidFill>
                          <a:highlight>
                            <a:srgbClr val="FFFFFF"/>
                          </a:highlight>
                        </a:rPr>
                        <a:t> ( and, by extension of the original description, to select </a:t>
                      </a:r>
                      <a:r>
                        <a:rPr lang="en" sz="1300" b="1" dirty="0">
                          <a:solidFill>
                            <a:schemeClr val="dk1"/>
                          </a:solidFill>
                          <a:highlight>
                            <a:srgbClr val="FFFFFF"/>
                          </a:highlight>
                        </a:rPr>
                        <a:t>subject matter</a:t>
                      </a:r>
                      <a:r>
                        <a:rPr lang="en" sz="1300" dirty="0">
                          <a:solidFill>
                            <a:schemeClr val="dk1"/>
                          </a:solidFill>
                          <a:highlight>
                            <a:srgbClr val="FFFFFF"/>
                          </a:highlight>
                        </a:rPr>
                        <a:t> - the course - within which the online materials are distributed) to best fit the scope of the project: </a:t>
                      </a:r>
                      <a:endParaRPr sz="1300" dirty="0">
                        <a:solidFill>
                          <a:schemeClr val="dk1"/>
                        </a:solidFill>
                        <a:highlight>
                          <a:srgbClr val="FFFFFF"/>
                        </a:highlight>
                      </a:endParaRPr>
                    </a:p>
                    <a:p>
                      <a:pPr marL="285750" lvl="1" indent="-266700" algn="l" rtl="0">
                        <a:lnSpc>
                          <a:spcPct val="115000"/>
                        </a:lnSpc>
                        <a:spcBef>
                          <a:spcPts val="0"/>
                        </a:spcBef>
                        <a:spcAft>
                          <a:spcPts val="0"/>
                        </a:spcAft>
                        <a:buClr>
                          <a:schemeClr val="dk1"/>
                        </a:buClr>
                        <a:buSzPts val="1500"/>
                        <a:buAutoNum type="alphaLcPeriod"/>
                      </a:pPr>
                      <a:r>
                        <a:rPr lang="en" sz="1300" dirty="0">
                          <a:solidFill>
                            <a:schemeClr val="dk1"/>
                          </a:solidFill>
                          <a:highlight>
                            <a:srgbClr val="FFFFFF"/>
                          </a:highlight>
                        </a:rPr>
                        <a:t>identification of the approaches used </a:t>
                      </a:r>
                      <a:endParaRPr sz="1300" dirty="0">
                        <a:solidFill>
                          <a:schemeClr val="dk1"/>
                        </a:solidFill>
                        <a:highlight>
                          <a:srgbClr val="FFFFFF"/>
                        </a:highlight>
                      </a:endParaRPr>
                    </a:p>
                    <a:p>
                      <a:pPr marL="0" lvl="0" indent="0" algn="l" rtl="0">
                        <a:spcBef>
                          <a:spcPts val="0"/>
                        </a:spcBef>
                        <a:spcAft>
                          <a:spcPts val="0"/>
                        </a:spcAft>
                        <a:buNone/>
                      </a:pPr>
                      <a:endParaRPr dirty="0"/>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9404495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g12decbaafc8_0_11"/>
          <p:cNvSpPr txBox="1">
            <a:spLocks noGrp="1"/>
          </p:cNvSpPr>
          <p:nvPr>
            <p:ph type="title"/>
          </p:nvPr>
        </p:nvSpPr>
        <p:spPr>
          <a:xfrm>
            <a:off x="311700" y="180753"/>
            <a:ext cx="8520600" cy="606423"/>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dirty="0"/>
              <a:t>[WC PR2] </a:t>
            </a:r>
            <a:r>
              <a:rPr lang="en-US" sz="2000" dirty="0">
                <a:solidFill>
                  <a:srgbClr val="FF0000"/>
                </a:solidFill>
              </a:rPr>
              <a:t>Courses, Subject Matters, Languages 	</a:t>
            </a:r>
            <a:r>
              <a:rPr lang="en" sz="2000" dirty="0"/>
              <a:t>(8a)</a:t>
            </a:r>
            <a:endParaRPr sz="2000" dirty="0"/>
          </a:p>
        </p:txBody>
      </p:sp>
      <p:sp>
        <p:nvSpPr>
          <p:cNvPr id="86" name="Google Shape;86;g12decbaafc8_0_11"/>
          <p:cNvSpPr txBox="1">
            <a:spLocks noGrp="1"/>
          </p:cNvSpPr>
          <p:nvPr>
            <p:ph type="body" idx="1"/>
          </p:nvPr>
        </p:nvSpPr>
        <p:spPr>
          <a:xfrm>
            <a:off x="311700" y="691483"/>
            <a:ext cx="8520600" cy="606423"/>
          </a:xfrm>
          <a:prstGeom prst="rect">
            <a:avLst/>
          </a:prstGeom>
        </p:spPr>
        <p:txBody>
          <a:bodyPr spcFirstLastPara="1" wrap="square" lIns="91425" tIns="91425" rIns="91425" bIns="91425" anchor="t" anchorCtr="0">
            <a:noAutofit/>
          </a:bodyPr>
          <a:lstStyle/>
          <a:p>
            <a:pPr marL="0" indent="0">
              <a:buClr>
                <a:schemeClr val="dk1"/>
              </a:buClr>
              <a:buSzPts val="1300"/>
              <a:buNone/>
            </a:pPr>
            <a:r>
              <a:rPr lang="en" sz="1400" b="1" dirty="0">
                <a:solidFill>
                  <a:schemeClr val="dk1"/>
                </a:solidFill>
                <a:highlight>
                  <a:srgbClr val="FFFFFF"/>
                </a:highlight>
              </a:rPr>
              <a:t>Status of the informal discussion inside each team:  </a:t>
            </a:r>
          </a:p>
          <a:p>
            <a:pPr marL="0" indent="0">
              <a:buClr>
                <a:schemeClr val="dk1"/>
              </a:buClr>
              <a:buSzPts val="1300"/>
              <a:buNone/>
            </a:pPr>
            <a:r>
              <a:rPr lang="it-IT" sz="1400" dirty="0">
                <a:solidFill>
                  <a:schemeClr val="dk1"/>
                </a:solidFill>
                <a:highlight>
                  <a:srgbClr val="FFFFFF"/>
                </a:highlight>
              </a:rPr>
              <a:t>❏	UROMA	Stefano, Fernando</a:t>
            </a:r>
          </a:p>
          <a:p>
            <a:pPr marL="0" indent="0">
              <a:buClr>
                <a:schemeClr val="dk1"/>
              </a:buClr>
              <a:buSzPts val="1300"/>
              <a:buNone/>
            </a:pPr>
            <a:endParaRPr lang="en" sz="1400" dirty="0">
              <a:solidFill>
                <a:schemeClr val="dk1"/>
              </a:solidFill>
              <a:highlight>
                <a:srgbClr val="FFFFFF"/>
              </a:highlight>
            </a:endParaRPr>
          </a:p>
        </p:txBody>
      </p:sp>
      <p:graphicFrame>
        <p:nvGraphicFramePr>
          <p:cNvPr id="5" name="Google Shape;87;g12decbaafc8_0_11">
            <a:extLst>
              <a:ext uri="{FF2B5EF4-FFF2-40B4-BE49-F238E27FC236}">
                <a16:creationId xmlns:a16="http://schemas.microsoft.com/office/drawing/2014/main" id="{2BD8B7BD-ACE5-4384-B6E9-3F5D1B9A772A}"/>
              </a:ext>
            </a:extLst>
          </p:cNvPr>
          <p:cNvGraphicFramePr/>
          <p:nvPr>
            <p:extLst>
              <p:ext uri="{D42A27DB-BD31-4B8C-83A1-F6EECF244321}">
                <p14:modId xmlns:p14="http://schemas.microsoft.com/office/powerpoint/2010/main" val="257717840"/>
              </p:ext>
            </p:extLst>
          </p:nvPr>
        </p:nvGraphicFramePr>
        <p:xfrm>
          <a:off x="154387" y="1322102"/>
          <a:ext cx="8835225" cy="3828561"/>
        </p:xfrm>
        <a:graphic>
          <a:graphicData uri="http://schemas.openxmlformats.org/drawingml/2006/table">
            <a:tbl>
              <a:tblPr>
                <a:noFill/>
                <a:tableStyleId>{19479C71-2C93-4529-A177-49D48E78B2C8}</a:tableStyleId>
              </a:tblPr>
              <a:tblGrid>
                <a:gridCol w="3985325">
                  <a:extLst>
                    <a:ext uri="{9D8B030D-6E8A-4147-A177-3AD203B41FA5}">
                      <a16:colId xmlns:a16="http://schemas.microsoft.com/office/drawing/2014/main" val="20000"/>
                    </a:ext>
                  </a:extLst>
                </a:gridCol>
                <a:gridCol w="2498800">
                  <a:extLst>
                    <a:ext uri="{9D8B030D-6E8A-4147-A177-3AD203B41FA5}">
                      <a16:colId xmlns:a16="http://schemas.microsoft.com/office/drawing/2014/main" val="20001"/>
                    </a:ext>
                  </a:extLst>
                </a:gridCol>
                <a:gridCol w="2351100">
                  <a:extLst>
                    <a:ext uri="{9D8B030D-6E8A-4147-A177-3AD203B41FA5}">
                      <a16:colId xmlns:a16="http://schemas.microsoft.com/office/drawing/2014/main" val="20002"/>
                    </a:ext>
                  </a:extLst>
                </a:gridCol>
              </a:tblGrid>
              <a:tr h="602407">
                <a:tc>
                  <a:txBody>
                    <a:bodyPr/>
                    <a:lstStyle/>
                    <a:p>
                      <a:pPr marL="0" lvl="0" indent="0" algn="l" rtl="0">
                        <a:lnSpc>
                          <a:spcPct val="115000"/>
                        </a:lnSpc>
                        <a:spcBef>
                          <a:spcPts val="1000"/>
                        </a:spcBef>
                        <a:spcAft>
                          <a:spcPts val="0"/>
                        </a:spcAft>
                        <a:buNone/>
                      </a:pPr>
                      <a:r>
                        <a:rPr lang="en" sz="1300" dirty="0">
                          <a:solidFill>
                            <a:schemeClr val="dk1"/>
                          </a:solidFill>
                          <a:highlight>
                            <a:srgbClr val="FFFFFF"/>
                          </a:highlight>
                        </a:rPr>
                        <a:t>Courses and subject adviced / selected or preferred</a:t>
                      </a:r>
                      <a:endParaRPr sz="1300" dirty="0">
                        <a:solidFill>
                          <a:schemeClr val="dk1"/>
                        </a:solidFill>
                        <a:highlight>
                          <a:srgbClr val="FFFFFF"/>
                        </a:highlight>
                      </a:endParaRPr>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dirty="0">
                          <a:solidFill>
                            <a:schemeClr val="dk1"/>
                          </a:solidFill>
                        </a:rPr>
                        <a:t># Teachers / # Students</a:t>
                      </a:r>
                      <a:endParaRPr dirty="0"/>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dirty="0">
                          <a:solidFill>
                            <a:schemeClr val="dk1"/>
                          </a:solidFill>
                        </a:rPr>
                        <a:t>Types of Didactic Materials / Approaches Methodology</a:t>
                      </a:r>
                      <a:endParaRPr dirty="0"/>
                    </a:p>
                  </a:txBody>
                  <a:tcPr marL="91425" marR="91425" marT="91425" marB="91425"/>
                </a:tc>
                <a:extLst>
                  <a:ext uri="{0D108BD9-81ED-4DB2-BD59-A6C34878D82A}">
                    <a16:rowId xmlns:a16="http://schemas.microsoft.com/office/drawing/2014/main" val="10000"/>
                  </a:ext>
                </a:extLst>
              </a:tr>
              <a:tr h="3218991">
                <a:tc>
                  <a:txBody>
                    <a:bodyPr/>
                    <a:lstStyle/>
                    <a:p>
                      <a:pPr marL="0" lvl="0" indent="0" algn="l" rtl="0">
                        <a:lnSpc>
                          <a:spcPct val="115000"/>
                        </a:lnSpc>
                        <a:spcBef>
                          <a:spcPts val="1000"/>
                        </a:spcBef>
                        <a:spcAft>
                          <a:spcPts val="0"/>
                        </a:spcAft>
                        <a:buNone/>
                      </a:pPr>
                      <a:r>
                        <a:rPr lang="en" sz="1300" dirty="0">
                          <a:solidFill>
                            <a:schemeClr val="dk1"/>
                          </a:solidFill>
                          <a:highlight>
                            <a:srgbClr val="FFFFFF"/>
                          </a:highlight>
                        </a:rPr>
                        <a:t>Identification of a </a:t>
                      </a:r>
                      <a:r>
                        <a:rPr lang="it-IT" sz="1300" dirty="0" err="1">
                          <a:solidFill>
                            <a:schemeClr val="dk1"/>
                          </a:solidFill>
                          <a:highlight>
                            <a:srgbClr val="FFFFFF"/>
                          </a:highlight>
                        </a:rPr>
                        <a:t>bunch</a:t>
                      </a:r>
                      <a:r>
                        <a:rPr lang="it-IT" sz="1300" dirty="0">
                          <a:solidFill>
                            <a:schemeClr val="dk1"/>
                          </a:solidFill>
                          <a:highlight>
                            <a:srgbClr val="FFFFFF"/>
                          </a:highlight>
                        </a:rPr>
                        <a:t> of </a:t>
                      </a:r>
                      <a:r>
                        <a:rPr lang="it-IT" sz="1300" dirty="0" err="1">
                          <a:solidFill>
                            <a:schemeClr val="dk1"/>
                          </a:solidFill>
                          <a:highlight>
                            <a:srgbClr val="FFFFFF"/>
                          </a:highlight>
                        </a:rPr>
                        <a:t>courses</a:t>
                      </a:r>
                      <a:r>
                        <a:rPr lang="it-IT" sz="1300" dirty="0">
                          <a:solidFill>
                            <a:schemeClr val="dk1"/>
                          </a:solidFill>
                          <a:highlight>
                            <a:srgbClr val="FFFFFF"/>
                          </a:highlight>
                        </a:rPr>
                        <a:t> in </a:t>
                      </a:r>
                      <a:r>
                        <a:rPr lang="it-IT" sz="1300" dirty="0" err="1">
                          <a:solidFill>
                            <a:schemeClr val="dk1"/>
                          </a:solidFill>
                          <a:highlight>
                            <a:srgbClr val="FFFFFF"/>
                          </a:highlight>
                        </a:rPr>
                        <a:t>which</a:t>
                      </a:r>
                      <a:r>
                        <a:rPr lang="it-IT" sz="1300" dirty="0">
                          <a:solidFill>
                            <a:schemeClr val="dk1"/>
                          </a:solidFill>
                          <a:highlight>
                            <a:srgbClr val="FFFFFF"/>
                          </a:highlight>
                        </a:rPr>
                        <a:t> </a:t>
                      </a:r>
                      <a:r>
                        <a:rPr lang="it-IT" sz="1300" b="1" dirty="0">
                          <a:solidFill>
                            <a:schemeClr val="dk1"/>
                          </a:solidFill>
                          <a:highlight>
                            <a:srgbClr val="FFFFFF"/>
                          </a:highlight>
                        </a:rPr>
                        <a:t>[</a:t>
                      </a:r>
                      <a:r>
                        <a:rPr lang="it-IT" sz="1300" b="1" dirty="0" err="1">
                          <a:solidFill>
                            <a:schemeClr val="dk1"/>
                          </a:solidFill>
                          <a:highlight>
                            <a:srgbClr val="FFFFFF"/>
                          </a:highlight>
                        </a:rPr>
                        <a:t>We-collab</a:t>
                      </a:r>
                      <a:r>
                        <a:rPr lang="it-IT" sz="1300" b="1" dirty="0">
                          <a:solidFill>
                            <a:schemeClr val="dk1"/>
                          </a:solidFill>
                          <a:highlight>
                            <a:srgbClr val="FFFFFF"/>
                          </a:highlight>
                        </a:rPr>
                        <a:t> </a:t>
                      </a:r>
                      <a:r>
                        <a:rPr lang="it-IT" sz="1300" b="1" dirty="0" err="1">
                          <a:solidFill>
                            <a:schemeClr val="dk1"/>
                          </a:solidFill>
                          <a:highlight>
                            <a:srgbClr val="FFFFFF"/>
                          </a:highlight>
                        </a:rPr>
                        <a:t>TooKit</a:t>
                      </a:r>
                      <a:r>
                        <a:rPr lang="it-IT" sz="1300" dirty="0">
                          <a:solidFill>
                            <a:schemeClr val="dk1"/>
                          </a:solidFill>
                          <a:highlight>
                            <a:srgbClr val="FFFFFF"/>
                          </a:highlight>
                        </a:rPr>
                        <a:t>] </a:t>
                      </a:r>
                      <a:r>
                        <a:rPr lang="it-IT" sz="1300" dirty="0" err="1">
                          <a:solidFill>
                            <a:schemeClr val="dk1"/>
                          </a:solidFill>
                          <a:highlight>
                            <a:srgbClr val="FFFFFF"/>
                          </a:highlight>
                        </a:rPr>
                        <a:t>will</a:t>
                      </a:r>
                      <a:r>
                        <a:rPr lang="it-IT" sz="1300" dirty="0">
                          <a:solidFill>
                            <a:schemeClr val="dk1"/>
                          </a:solidFill>
                          <a:highlight>
                            <a:srgbClr val="FFFFFF"/>
                          </a:highlight>
                        </a:rPr>
                        <a:t> be </a:t>
                      </a:r>
                      <a:r>
                        <a:rPr lang="it-IT" sz="1300" dirty="0" err="1">
                          <a:solidFill>
                            <a:schemeClr val="dk1"/>
                          </a:solidFill>
                          <a:highlight>
                            <a:srgbClr val="FFFFFF"/>
                          </a:highlight>
                        </a:rPr>
                        <a:t>adopted</a:t>
                      </a:r>
                      <a:r>
                        <a:rPr lang="it-IT" sz="1300" dirty="0">
                          <a:solidFill>
                            <a:schemeClr val="dk1"/>
                          </a:solidFill>
                          <a:highlight>
                            <a:srgbClr val="FFFFFF"/>
                          </a:highlight>
                        </a:rPr>
                        <a:t> and </a:t>
                      </a:r>
                      <a:r>
                        <a:rPr lang="it-IT" sz="1300" dirty="0" err="1">
                          <a:solidFill>
                            <a:schemeClr val="dk1"/>
                          </a:solidFill>
                          <a:highlight>
                            <a:srgbClr val="FFFFFF"/>
                          </a:highlight>
                        </a:rPr>
                        <a:t>experimented</a:t>
                      </a:r>
                      <a:endParaRPr sz="1300" dirty="0">
                        <a:solidFill>
                          <a:schemeClr val="dk1"/>
                        </a:solidFill>
                        <a:highlight>
                          <a:srgbClr val="FFFFFF"/>
                        </a:highlight>
                      </a:endParaRPr>
                    </a:p>
                    <a:p>
                      <a:pPr marL="285750" lvl="1" indent="-266700" algn="l" rtl="0">
                        <a:lnSpc>
                          <a:spcPct val="115000"/>
                        </a:lnSpc>
                        <a:spcBef>
                          <a:spcPts val="1000"/>
                        </a:spcBef>
                        <a:spcAft>
                          <a:spcPts val="0"/>
                        </a:spcAft>
                        <a:buClr>
                          <a:schemeClr val="dk1"/>
                        </a:buClr>
                        <a:buSzPts val="1500"/>
                        <a:buFont typeface="Times New Roman"/>
                        <a:buAutoNum type="alphaLcPeriod"/>
                      </a:pPr>
                      <a:r>
                        <a:rPr lang="en" sz="1200" dirty="0">
                          <a:solidFill>
                            <a:schemeClr val="dk1"/>
                          </a:solidFill>
                          <a:highlight>
                            <a:srgbClr val="FFFFFF"/>
                          </a:highlight>
                        </a:rPr>
                        <a:t>identification of a common set of criteria to select </a:t>
                      </a:r>
                      <a:r>
                        <a:rPr lang="en" sz="1200" b="1" dirty="0">
                          <a:solidFill>
                            <a:schemeClr val="dk1"/>
                          </a:solidFill>
                          <a:highlight>
                            <a:srgbClr val="FFFFFF"/>
                          </a:highlight>
                        </a:rPr>
                        <a:t>online learning materials</a:t>
                      </a:r>
                      <a:r>
                        <a:rPr lang="en" sz="1200" dirty="0">
                          <a:solidFill>
                            <a:schemeClr val="dk1"/>
                          </a:solidFill>
                          <a:highlight>
                            <a:srgbClr val="FFFFFF"/>
                          </a:highlight>
                        </a:rPr>
                        <a:t> ( and, by extension of the original description, to select </a:t>
                      </a:r>
                      <a:r>
                        <a:rPr lang="en" sz="1200" b="1" dirty="0">
                          <a:solidFill>
                            <a:schemeClr val="dk1"/>
                          </a:solidFill>
                          <a:highlight>
                            <a:srgbClr val="FFFFFF"/>
                          </a:highlight>
                        </a:rPr>
                        <a:t>subject matter</a:t>
                      </a:r>
                      <a:r>
                        <a:rPr lang="en" sz="1200" dirty="0">
                          <a:solidFill>
                            <a:schemeClr val="dk1"/>
                          </a:solidFill>
                          <a:highlight>
                            <a:srgbClr val="FFFFFF"/>
                          </a:highlight>
                        </a:rPr>
                        <a:t> – i.e. </a:t>
                      </a:r>
                      <a:r>
                        <a:rPr lang="en" sz="1200" b="1" dirty="0">
                          <a:solidFill>
                            <a:schemeClr val="dk1"/>
                          </a:solidFill>
                          <a:highlight>
                            <a:srgbClr val="FFFFFF"/>
                          </a:highlight>
                        </a:rPr>
                        <a:t>the course/s </a:t>
                      </a:r>
                      <a:r>
                        <a:rPr lang="en" sz="1200" dirty="0">
                          <a:solidFill>
                            <a:schemeClr val="dk1"/>
                          </a:solidFill>
                          <a:highlight>
                            <a:srgbClr val="FFFFFF"/>
                          </a:highlight>
                        </a:rPr>
                        <a:t>- within which the online materials are distributed) to best fit the scope of the project: </a:t>
                      </a:r>
                      <a:endParaRPr sz="1200" dirty="0">
                        <a:solidFill>
                          <a:schemeClr val="dk1"/>
                        </a:solidFill>
                        <a:highlight>
                          <a:srgbClr val="FFFFFF"/>
                        </a:highlight>
                      </a:endParaRPr>
                    </a:p>
                    <a:p>
                      <a:pPr marL="285750" marR="0" lvl="1" indent="-266700" algn="l" defTabSz="914400" rtl="0" eaLnBrk="1" fontAlgn="auto" latinLnBrk="0" hangingPunct="1">
                        <a:lnSpc>
                          <a:spcPct val="115000"/>
                        </a:lnSpc>
                        <a:spcBef>
                          <a:spcPts val="0"/>
                        </a:spcBef>
                        <a:spcAft>
                          <a:spcPts val="0"/>
                        </a:spcAft>
                        <a:buClr>
                          <a:schemeClr val="dk1"/>
                        </a:buClr>
                        <a:buSzPts val="1500"/>
                        <a:buFont typeface="Arial"/>
                        <a:buAutoNum type="alphaLcPeriod"/>
                        <a:tabLst/>
                        <a:defRPr/>
                      </a:pPr>
                      <a:r>
                        <a:rPr lang="en-US" sz="1200" dirty="0">
                          <a:solidFill>
                            <a:schemeClr val="dk1"/>
                          </a:solidFill>
                          <a:highlight>
                            <a:srgbClr val="FFFFFF"/>
                          </a:highlight>
                        </a:rPr>
                        <a:t>Number of teachers involved / Number of students / </a:t>
                      </a:r>
                      <a:r>
                        <a:rPr lang="en-US" sz="1200" dirty="0" err="1">
                          <a:solidFill>
                            <a:schemeClr val="dk1"/>
                          </a:solidFill>
                          <a:highlight>
                            <a:srgbClr val="FFFFFF"/>
                          </a:highlight>
                        </a:rPr>
                        <a:t>Apporaches</a:t>
                      </a:r>
                      <a:r>
                        <a:rPr lang="en-US" sz="1200" dirty="0">
                          <a:solidFill>
                            <a:schemeClr val="dk1"/>
                          </a:solidFill>
                          <a:highlight>
                            <a:srgbClr val="FFFFFF"/>
                          </a:highlight>
                        </a:rPr>
                        <a:t> - Methodology</a:t>
                      </a:r>
                    </a:p>
                    <a:p>
                      <a:pPr marL="285750" lvl="1" indent="-266700" algn="l" rtl="0">
                        <a:lnSpc>
                          <a:spcPct val="115000"/>
                        </a:lnSpc>
                        <a:spcBef>
                          <a:spcPts val="0"/>
                        </a:spcBef>
                        <a:spcAft>
                          <a:spcPts val="0"/>
                        </a:spcAft>
                        <a:buClr>
                          <a:schemeClr val="dk1"/>
                        </a:buClr>
                        <a:buSzPts val="1500"/>
                        <a:buAutoNum type="alphaLcPeriod"/>
                      </a:pPr>
                      <a:r>
                        <a:rPr lang="en" sz="1200" dirty="0">
                          <a:solidFill>
                            <a:schemeClr val="dk1"/>
                          </a:solidFill>
                          <a:highlight>
                            <a:srgbClr val="FFFFFF"/>
                          </a:highlight>
                        </a:rPr>
                        <a:t>Type(s) of Didactic Materials / identification of the approaches used </a:t>
                      </a:r>
                    </a:p>
                    <a:p>
                      <a:pPr marL="0" lvl="0" indent="0" algn="l" rtl="0">
                        <a:spcBef>
                          <a:spcPts val="0"/>
                        </a:spcBef>
                        <a:spcAft>
                          <a:spcPts val="0"/>
                        </a:spcAft>
                        <a:buNone/>
                      </a:pPr>
                      <a:endParaRPr dirty="0"/>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0325006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g12decbaafc8_0_11"/>
          <p:cNvSpPr txBox="1">
            <a:spLocks noGrp="1"/>
          </p:cNvSpPr>
          <p:nvPr>
            <p:ph type="title"/>
          </p:nvPr>
        </p:nvSpPr>
        <p:spPr>
          <a:xfrm>
            <a:off x="311700" y="187450"/>
            <a:ext cx="8520600" cy="951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dirty="0"/>
              <a:t>[WC PR2] </a:t>
            </a:r>
            <a:r>
              <a:rPr lang="en-US" sz="2000" dirty="0">
                <a:solidFill>
                  <a:srgbClr val="FF0000"/>
                </a:solidFill>
              </a:rPr>
              <a:t>Courses, Subject Matters, Languages 	</a:t>
            </a:r>
            <a:r>
              <a:rPr lang="en" sz="2000" dirty="0"/>
              <a:t>(8b)</a:t>
            </a:r>
            <a:endParaRPr sz="2000" dirty="0"/>
          </a:p>
        </p:txBody>
      </p:sp>
      <p:sp>
        <p:nvSpPr>
          <p:cNvPr id="86" name="Google Shape;86;g12decbaafc8_0_11"/>
          <p:cNvSpPr txBox="1">
            <a:spLocks noGrp="1"/>
          </p:cNvSpPr>
          <p:nvPr>
            <p:ph type="body" idx="1"/>
          </p:nvPr>
        </p:nvSpPr>
        <p:spPr>
          <a:xfrm>
            <a:off x="228815" y="787176"/>
            <a:ext cx="8520600" cy="2582346"/>
          </a:xfrm>
          <a:prstGeom prst="rect">
            <a:avLst/>
          </a:prstGeom>
        </p:spPr>
        <p:txBody>
          <a:bodyPr spcFirstLastPara="1" wrap="square" lIns="91425" tIns="91425" rIns="91425" bIns="91425" anchor="t" anchorCtr="0">
            <a:noAutofit/>
          </a:bodyPr>
          <a:lstStyle/>
          <a:p>
            <a:pPr marL="0" indent="0">
              <a:buClr>
                <a:schemeClr val="dk1"/>
              </a:buClr>
              <a:buSzPts val="1300"/>
              <a:buNone/>
            </a:pPr>
            <a:r>
              <a:rPr lang="en" sz="1400" b="1" dirty="0">
                <a:solidFill>
                  <a:schemeClr val="dk1"/>
                </a:solidFill>
                <a:highlight>
                  <a:srgbClr val="FFFFFF"/>
                </a:highlight>
              </a:rPr>
              <a:t>Status of the informal discussion inside each team:  </a:t>
            </a:r>
          </a:p>
          <a:p>
            <a:pPr marL="0" indent="0">
              <a:buClr>
                <a:schemeClr val="dk1"/>
              </a:buClr>
              <a:buSzPts val="1300"/>
              <a:buNone/>
            </a:pPr>
            <a:r>
              <a:rPr lang="it-IT" sz="1400" dirty="0">
                <a:solidFill>
                  <a:schemeClr val="dk1"/>
                </a:solidFill>
                <a:highlight>
                  <a:srgbClr val="FFFFFF"/>
                </a:highlight>
              </a:rPr>
              <a:t>❏	UROMA	Stefano, Fernando</a:t>
            </a:r>
          </a:p>
          <a:p>
            <a:pPr marL="0" indent="0">
              <a:buClr>
                <a:schemeClr val="dk1"/>
              </a:buClr>
              <a:buSzPts val="1300"/>
              <a:buNone/>
            </a:pPr>
            <a:endParaRPr lang="en" sz="1400" dirty="0">
              <a:solidFill>
                <a:schemeClr val="dk1"/>
              </a:solidFill>
              <a:highlight>
                <a:srgbClr val="FFFFFF"/>
              </a:highlight>
            </a:endParaRPr>
          </a:p>
        </p:txBody>
      </p:sp>
      <p:graphicFrame>
        <p:nvGraphicFramePr>
          <p:cNvPr id="87" name="Google Shape;87;g12decbaafc8_0_11"/>
          <p:cNvGraphicFramePr/>
          <p:nvPr/>
        </p:nvGraphicFramePr>
        <p:xfrm>
          <a:off x="154388" y="1614150"/>
          <a:ext cx="8835225" cy="3243635"/>
        </p:xfrm>
        <a:graphic>
          <a:graphicData uri="http://schemas.openxmlformats.org/drawingml/2006/table">
            <a:tbl>
              <a:tblPr>
                <a:noFill/>
                <a:tableStyleId>{19479C71-2C93-4529-A177-49D48E78B2C8}</a:tableStyleId>
              </a:tblPr>
              <a:tblGrid>
                <a:gridCol w="3985325">
                  <a:extLst>
                    <a:ext uri="{9D8B030D-6E8A-4147-A177-3AD203B41FA5}">
                      <a16:colId xmlns:a16="http://schemas.microsoft.com/office/drawing/2014/main" val="20000"/>
                    </a:ext>
                  </a:extLst>
                </a:gridCol>
                <a:gridCol w="2498800">
                  <a:extLst>
                    <a:ext uri="{9D8B030D-6E8A-4147-A177-3AD203B41FA5}">
                      <a16:colId xmlns:a16="http://schemas.microsoft.com/office/drawing/2014/main" val="20001"/>
                    </a:ext>
                  </a:extLst>
                </a:gridCol>
                <a:gridCol w="2351100">
                  <a:extLst>
                    <a:ext uri="{9D8B030D-6E8A-4147-A177-3AD203B41FA5}">
                      <a16:colId xmlns:a16="http://schemas.microsoft.com/office/drawing/2014/main" val="20002"/>
                    </a:ext>
                  </a:extLst>
                </a:gridCol>
              </a:tblGrid>
              <a:tr h="348600">
                <a:tc>
                  <a:txBody>
                    <a:bodyPr/>
                    <a:lstStyle/>
                    <a:p>
                      <a:pPr marL="0" lvl="0" indent="0" algn="l" rtl="0">
                        <a:lnSpc>
                          <a:spcPct val="115000"/>
                        </a:lnSpc>
                        <a:spcBef>
                          <a:spcPts val="1000"/>
                        </a:spcBef>
                        <a:spcAft>
                          <a:spcPts val="0"/>
                        </a:spcAft>
                        <a:buNone/>
                      </a:pPr>
                      <a:r>
                        <a:rPr lang="en" sz="1300">
                          <a:solidFill>
                            <a:schemeClr val="dk1"/>
                          </a:solidFill>
                          <a:highlight>
                            <a:srgbClr val="FFFFFF"/>
                          </a:highlight>
                        </a:rPr>
                        <a:t>Elements of comparison b/tween partners</a:t>
                      </a:r>
                      <a:endParaRPr sz="1300">
                        <a:solidFill>
                          <a:schemeClr val="dk1"/>
                        </a:solidFill>
                        <a:highlight>
                          <a:srgbClr val="FFFFFF"/>
                        </a:highlight>
                      </a:endParaRPr>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dirty="0">
                          <a:solidFill>
                            <a:schemeClr val="dk1"/>
                          </a:solidFill>
                        </a:rPr>
                        <a:t>Differences</a:t>
                      </a:r>
                      <a:endParaRPr dirty="0"/>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a:solidFill>
                            <a:schemeClr val="dk1"/>
                          </a:solidFill>
                        </a:rPr>
                        <a:t>Similarities</a:t>
                      </a:r>
                      <a:endParaRPr/>
                    </a:p>
                  </a:txBody>
                  <a:tcPr marL="91425" marR="91425" marT="91425" marB="91425"/>
                </a:tc>
                <a:extLst>
                  <a:ext uri="{0D108BD9-81ED-4DB2-BD59-A6C34878D82A}">
                    <a16:rowId xmlns:a16="http://schemas.microsoft.com/office/drawing/2014/main" val="10000"/>
                  </a:ext>
                </a:extLst>
              </a:tr>
              <a:tr h="2847425">
                <a:tc>
                  <a:txBody>
                    <a:bodyPr/>
                    <a:lstStyle/>
                    <a:p>
                      <a:pPr marL="0" lvl="0" indent="0" algn="l" rtl="0">
                        <a:lnSpc>
                          <a:spcPct val="115000"/>
                        </a:lnSpc>
                        <a:spcBef>
                          <a:spcPts val="1000"/>
                        </a:spcBef>
                        <a:spcAft>
                          <a:spcPts val="0"/>
                        </a:spcAft>
                        <a:buNone/>
                      </a:pPr>
                      <a:r>
                        <a:rPr lang="en" sz="1300" dirty="0">
                          <a:solidFill>
                            <a:schemeClr val="dk1"/>
                          </a:solidFill>
                          <a:highlight>
                            <a:srgbClr val="FFFFFF"/>
                          </a:highlight>
                        </a:rPr>
                        <a:t>Identification of a common ground in comparison of different online learning scenarios in real use in each university</a:t>
                      </a:r>
                      <a:endParaRPr sz="1300" dirty="0">
                        <a:solidFill>
                          <a:schemeClr val="dk1"/>
                        </a:solidFill>
                        <a:highlight>
                          <a:srgbClr val="FFFFFF"/>
                        </a:highlight>
                      </a:endParaRPr>
                    </a:p>
                    <a:p>
                      <a:pPr marL="285750" lvl="1" indent="-266700" algn="l" rtl="0">
                        <a:lnSpc>
                          <a:spcPct val="115000"/>
                        </a:lnSpc>
                        <a:spcBef>
                          <a:spcPts val="1000"/>
                        </a:spcBef>
                        <a:spcAft>
                          <a:spcPts val="0"/>
                        </a:spcAft>
                        <a:buClr>
                          <a:schemeClr val="dk1"/>
                        </a:buClr>
                        <a:buSzPts val="1500"/>
                        <a:buFont typeface="Times New Roman"/>
                        <a:buAutoNum type="alphaLcPeriod"/>
                      </a:pPr>
                      <a:r>
                        <a:rPr lang="en" sz="1300" dirty="0">
                          <a:solidFill>
                            <a:schemeClr val="dk1"/>
                          </a:solidFill>
                          <a:highlight>
                            <a:srgbClr val="FFFFFF"/>
                          </a:highlight>
                        </a:rPr>
                        <a:t>identification of a common set of criteria to select </a:t>
                      </a:r>
                      <a:r>
                        <a:rPr lang="en" sz="1300" b="1" dirty="0">
                          <a:solidFill>
                            <a:schemeClr val="dk1"/>
                          </a:solidFill>
                          <a:highlight>
                            <a:srgbClr val="FFFFFF"/>
                          </a:highlight>
                        </a:rPr>
                        <a:t>online learning materials</a:t>
                      </a:r>
                      <a:r>
                        <a:rPr lang="en" sz="1300" dirty="0">
                          <a:solidFill>
                            <a:schemeClr val="dk1"/>
                          </a:solidFill>
                          <a:highlight>
                            <a:srgbClr val="FFFFFF"/>
                          </a:highlight>
                        </a:rPr>
                        <a:t> ( and, by extension of the original description, to select </a:t>
                      </a:r>
                      <a:r>
                        <a:rPr lang="en" sz="1300" b="1" dirty="0">
                          <a:solidFill>
                            <a:schemeClr val="dk1"/>
                          </a:solidFill>
                          <a:highlight>
                            <a:srgbClr val="FFFFFF"/>
                          </a:highlight>
                        </a:rPr>
                        <a:t>subject matter</a:t>
                      </a:r>
                      <a:r>
                        <a:rPr lang="en" sz="1300" dirty="0">
                          <a:solidFill>
                            <a:schemeClr val="dk1"/>
                          </a:solidFill>
                          <a:highlight>
                            <a:srgbClr val="FFFFFF"/>
                          </a:highlight>
                        </a:rPr>
                        <a:t> - the course - within which the online materials are distributed) to best fit the scope of the project: </a:t>
                      </a:r>
                      <a:endParaRPr sz="1300" dirty="0">
                        <a:solidFill>
                          <a:schemeClr val="dk1"/>
                        </a:solidFill>
                        <a:highlight>
                          <a:srgbClr val="FFFFFF"/>
                        </a:highlight>
                      </a:endParaRPr>
                    </a:p>
                    <a:p>
                      <a:pPr marL="285750" lvl="1" indent="-266700" algn="l" rtl="0">
                        <a:lnSpc>
                          <a:spcPct val="115000"/>
                        </a:lnSpc>
                        <a:spcBef>
                          <a:spcPts val="0"/>
                        </a:spcBef>
                        <a:spcAft>
                          <a:spcPts val="0"/>
                        </a:spcAft>
                        <a:buClr>
                          <a:schemeClr val="dk1"/>
                        </a:buClr>
                        <a:buSzPts val="1500"/>
                        <a:buAutoNum type="alphaLcPeriod"/>
                      </a:pPr>
                      <a:r>
                        <a:rPr lang="en" sz="1300" dirty="0">
                          <a:solidFill>
                            <a:schemeClr val="dk1"/>
                          </a:solidFill>
                          <a:highlight>
                            <a:srgbClr val="FFFFFF"/>
                          </a:highlight>
                        </a:rPr>
                        <a:t>identification of the approaches used </a:t>
                      </a:r>
                      <a:endParaRPr sz="1300" dirty="0">
                        <a:solidFill>
                          <a:schemeClr val="dk1"/>
                        </a:solidFill>
                        <a:highlight>
                          <a:srgbClr val="FFFFFF"/>
                        </a:highlight>
                      </a:endParaRPr>
                    </a:p>
                    <a:p>
                      <a:pPr marL="0" lvl="0" indent="0" algn="l" rtl="0">
                        <a:spcBef>
                          <a:spcPts val="0"/>
                        </a:spcBef>
                        <a:spcAft>
                          <a:spcPts val="0"/>
                        </a:spcAft>
                        <a:buNone/>
                      </a:pPr>
                      <a:endParaRPr dirty="0"/>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0061007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g12decbaafc8_0_21"/>
          <p:cNvSpPr txBox="1">
            <a:spLocks noGrp="1"/>
          </p:cNvSpPr>
          <p:nvPr>
            <p:ph type="title"/>
          </p:nvPr>
        </p:nvSpPr>
        <p:spPr>
          <a:xfrm>
            <a:off x="244550" y="147150"/>
            <a:ext cx="8520600" cy="951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dirty="0"/>
              <a:t>[WC PR2] </a:t>
            </a:r>
            <a:r>
              <a:rPr lang="en-US" sz="2400" dirty="0">
                <a:solidFill>
                  <a:srgbClr val="FF0000"/>
                </a:solidFill>
              </a:rPr>
              <a:t>Courses, Subject Matters, Languages 	</a:t>
            </a:r>
            <a:r>
              <a:rPr lang="en" sz="2400" dirty="0"/>
              <a:t> (9)</a:t>
            </a:r>
            <a:endParaRPr sz="2400" dirty="0"/>
          </a:p>
        </p:txBody>
      </p:sp>
      <p:sp>
        <p:nvSpPr>
          <p:cNvPr id="93" name="Google Shape;93;g12decbaafc8_0_21"/>
          <p:cNvSpPr txBox="1">
            <a:spLocks noGrp="1"/>
          </p:cNvSpPr>
          <p:nvPr>
            <p:ph type="body" idx="1"/>
          </p:nvPr>
        </p:nvSpPr>
        <p:spPr>
          <a:xfrm>
            <a:off x="244550" y="1098750"/>
            <a:ext cx="8520600" cy="411073"/>
          </a:xfrm>
          <a:prstGeom prst="rect">
            <a:avLst/>
          </a:prstGeom>
        </p:spPr>
        <p:txBody>
          <a:bodyPr spcFirstLastPara="1" wrap="square" lIns="91425" tIns="91425" rIns="91425" bIns="91425" anchor="t" anchorCtr="0">
            <a:noAutofit/>
          </a:bodyPr>
          <a:lstStyle/>
          <a:p>
            <a:pPr marL="0" lvl="0" indent="0" algn="l" rtl="0">
              <a:spcAft>
                <a:spcPts val="0"/>
              </a:spcAft>
              <a:buNone/>
            </a:pPr>
            <a:r>
              <a:rPr lang="en-GB" sz="1400" b="1" dirty="0">
                <a:solidFill>
                  <a:schemeClr val="dk1"/>
                </a:solidFill>
                <a:highlight>
                  <a:srgbClr val="FFFFFF"/>
                </a:highlight>
              </a:rPr>
              <a:t>Synoptic Table (will be processed after the meeting</a:t>
            </a:r>
            <a:r>
              <a:rPr lang="it-IT" sz="1400" b="1" dirty="0">
                <a:solidFill>
                  <a:schemeClr val="dk1"/>
                </a:solidFill>
                <a:highlight>
                  <a:srgbClr val="FFFFFF"/>
                </a:highlight>
              </a:rPr>
              <a:t>)</a:t>
            </a:r>
            <a:endParaRPr sz="1400" b="1" dirty="0">
              <a:solidFill>
                <a:schemeClr val="dk1"/>
              </a:solidFill>
              <a:highlight>
                <a:srgbClr val="FFFFFF"/>
              </a:highlight>
            </a:endParaRPr>
          </a:p>
          <a:p>
            <a:pPr marL="0" lvl="0" indent="0" algn="l" rtl="0">
              <a:spcBef>
                <a:spcPts val="400"/>
              </a:spcBef>
              <a:spcAft>
                <a:spcPts val="0"/>
              </a:spcAft>
              <a:buNone/>
            </a:pPr>
            <a:endParaRPr sz="1900" dirty="0"/>
          </a:p>
        </p:txBody>
      </p:sp>
      <p:graphicFrame>
        <p:nvGraphicFramePr>
          <p:cNvPr id="94" name="Google Shape;94;g12decbaafc8_0_21"/>
          <p:cNvGraphicFramePr/>
          <p:nvPr/>
        </p:nvGraphicFramePr>
        <p:xfrm>
          <a:off x="154388" y="1614150"/>
          <a:ext cx="8835225" cy="3103885"/>
        </p:xfrm>
        <a:graphic>
          <a:graphicData uri="http://schemas.openxmlformats.org/drawingml/2006/table">
            <a:tbl>
              <a:tblPr>
                <a:noFill/>
                <a:tableStyleId>{19479C71-2C93-4529-A177-49D48E78B2C8}</a:tableStyleId>
              </a:tblPr>
              <a:tblGrid>
                <a:gridCol w="3985325">
                  <a:extLst>
                    <a:ext uri="{9D8B030D-6E8A-4147-A177-3AD203B41FA5}">
                      <a16:colId xmlns:a16="http://schemas.microsoft.com/office/drawing/2014/main" val="20000"/>
                    </a:ext>
                  </a:extLst>
                </a:gridCol>
                <a:gridCol w="2498800">
                  <a:extLst>
                    <a:ext uri="{9D8B030D-6E8A-4147-A177-3AD203B41FA5}">
                      <a16:colId xmlns:a16="http://schemas.microsoft.com/office/drawing/2014/main" val="20001"/>
                    </a:ext>
                  </a:extLst>
                </a:gridCol>
                <a:gridCol w="2351100">
                  <a:extLst>
                    <a:ext uri="{9D8B030D-6E8A-4147-A177-3AD203B41FA5}">
                      <a16:colId xmlns:a16="http://schemas.microsoft.com/office/drawing/2014/main" val="20002"/>
                    </a:ext>
                  </a:extLst>
                </a:gridCol>
              </a:tblGrid>
              <a:tr h="319050">
                <a:tc>
                  <a:txBody>
                    <a:bodyPr/>
                    <a:lstStyle/>
                    <a:p>
                      <a:pPr marL="0" lvl="0" indent="0" algn="l" rtl="0">
                        <a:lnSpc>
                          <a:spcPct val="115000"/>
                        </a:lnSpc>
                        <a:spcBef>
                          <a:spcPts val="1000"/>
                        </a:spcBef>
                        <a:spcAft>
                          <a:spcPts val="0"/>
                        </a:spcAft>
                        <a:buNone/>
                      </a:pPr>
                      <a:r>
                        <a:rPr lang="en" sz="1300">
                          <a:solidFill>
                            <a:schemeClr val="dk1"/>
                          </a:solidFill>
                          <a:highlight>
                            <a:srgbClr val="FFFFFF"/>
                          </a:highlight>
                        </a:rPr>
                        <a:t>Elements of comparison b/tween partners</a:t>
                      </a:r>
                      <a:endParaRPr sz="1300">
                        <a:solidFill>
                          <a:schemeClr val="dk1"/>
                        </a:solidFill>
                        <a:highlight>
                          <a:srgbClr val="FFFFFF"/>
                        </a:highlight>
                      </a:endParaRPr>
                    </a:p>
                  </a:txBody>
                  <a:tcPr marL="91425" marR="91425" marT="91425" marB="91425"/>
                </a:tc>
                <a:tc>
                  <a:txBody>
                    <a:bodyPr/>
                    <a:lstStyle/>
                    <a:p>
                      <a:pPr marL="0" lvl="0" indent="0" algn="l" rtl="0">
                        <a:spcBef>
                          <a:spcPts val="0"/>
                        </a:spcBef>
                        <a:spcAft>
                          <a:spcPts val="0"/>
                        </a:spcAft>
                        <a:buNone/>
                      </a:pPr>
                      <a:r>
                        <a:rPr lang="en">
                          <a:solidFill>
                            <a:schemeClr val="dk1"/>
                          </a:solidFill>
                        </a:rPr>
                        <a:t>Differences</a:t>
                      </a:r>
                      <a:endParaRPr/>
                    </a:p>
                  </a:txBody>
                  <a:tcPr marL="91425" marR="91425" marT="91425" marB="91425"/>
                </a:tc>
                <a:tc>
                  <a:txBody>
                    <a:bodyPr/>
                    <a:lstStyle/>
                    <a:p>
                      <a:pPr marL="0" lvl="0" indent="0" algn="l" rtl="0">
                        <a:spcBef>
                          <a:spcPts val="0"/>
                        </a:spcBef>
                        <a:spcAft>
                          <a:spcPts val="0"/>
                        </a:spcAft>
                        <a:buNone/>
                      </a:pPr>
                      <a:r>
                        <a:rPr lang="en">
                          <a:solidFill>
                            <a:schemeClr val="dk1"/>
                          </a:solidFill>
                        </a:rPr>
                        <a:t>Similarities</a:t>
                      </a:r>
                      <a:endParaRPr/>
                    </a:p>
                  </a:txBody>
                  <a:tcPr marL="91425" marR="91425" marT="91425" marB="91425"/>
                </a:tc>
                <a:extLst>
                  <a:ext uri="{0D108BD9-81ED-4DB2-BD59-A6C34878D82A}">
                    <a16:rowId xmlns:a16="http://schemas.microsoft.com/office/drawing/2014/main" val="10000"/>
                  </a:ext>
                </a:extLst>
              </a:tr>
              <a:tr h="2707675">
                <a:tc>
                  <a:txBody>
                    <a:bodyPr/>
                    <a:lstStyle/>
                    <a:p>
                      <a:pPr marL="0" lvl="0" indent="0" algn="l" rtl="0">
                        <a:lnSpc>
                          <a:spcPct val="115000"/>
                        </a:lnSpc>
                        <a:spcBef>
                          <a:spcPts val="1000"/>
                        </a:spcBef>
                        <a:spcAft>
                          <a:spcPts val="0"/>
                        </a:spcAft>
                        <a:buNone/>
                      </a:pPr>
                      <a:r>
                        <a:rPr lang="en" sz="1300" dirty="0">
                          <a:solidFill>
                            <a:schemeClr val="dk1"/>
                          </a:solidFill>
                          <a:highlight>
                            <a:srgbClr val="FFFFFF"/>
                          </a:highlight>
                        </a:rPr>
                        <a:t>Identification of a common ground in comparison of different online learning scenarios in real use in each university</a:t>
                      </a:r>
                      <a:endParaRPr sz="1300" dirty="0">
                        <a:solidFill>
                          <a:schemeClr val="dk1"/>
                        </a:solidFill>
                        <a:highlight>
                          <a:srgbClr val="FFFFFF"/>
                        </a:highlight>
                      </a:endParaRPr>
                    </a:p>
                    <a:p>
                      <a:pPr marL="285750" lvl="1" indent="-266700" algn="l" rtl="0">
                        <a:lnSpc>
                          <a:spcPct val="115000"/>
                        </a:lnSpc>
                        <a:spcBef>
                          <a:spcPts val="1000"/>
                        </a:spcBef>
                        <a:spcAft>
                          <a:spcPts val="0"/>
                        </a:spcAft>
                        <a:buClr>
                          <a:schemeClr val="dk1"/>
                        </a:buClr>
                        <a:buSzPts val="1500"/>
                        <a:buFont typeface="Times New Roman"/>
                        <a:buAutoNum type="alphaLcPeriod"/>
                      </a:pPr>
                      <a:r>
                        <a:rPr lang="en" sz="1300" dirty="0">
                          <a:solidFill>
                            <a:schemeClr val="dk1"/>
                          </a:solidFill>
                          <a:highlight>
                            <a:srgbClr val="FFFFFF"/>
                          </a:highlight>
                        </a:rPr>
                        <a:t>i</a:t>
                      </a:r>
                      <a:r>
                        <a:rPr lang="en" sz="1300" dirty="0">
                          <a:solidFill>
                            <a:srgbClr val="999999"/>
                          </a:solidFill>
                          <a:highlight>
                            <a:srgbClr val="FFFFFF"/>
                          </a:highlight>
                        </a:rPr>
                        <a:t>dentification … : </a:t>
                      </a:r>
                      <a:endParaRPr sz="1300" dirty="0">
                        <a:solidFill>
                          <a:srgbClr val="999999"/>
                        </a:solidFill>
                        <a:highlight>
                          <a:srgbClr val="FFFFFF"/>
                        </a:highlight>
                      </a:endParaRPr>
                    </a:p>
                    <a:p>
                      <a:pPr marL="285750" lvl="1" indent="-266700" algn="l" rtl="0">
                        <a:lnSpc>
                          <a:spcPct val="115000"/>
                        </a:lnSpc>
                        <a:spcBef>
                          <a:spcPts val="0"/>
                        </a:spcBef>
                        <a:spcAft>
                          <a:spcPts val="0"/>
                        </a:spcAft>
                        <a:buClr>
                          <a:schemeClr val="dk1"/>
                        </a:buClr>
                        <a:buSzPts val="1500"/>
                        <a:buAutoNum type="alphaLcPeriod"/>
                      </a:pPr>
                      <a:r>
                        <a:rPr lang="en" sz="1300" dirty="0">
                          <a:solidFill>
                            <a:srgbClr val="999999"/>
                          </a:solidFill>
                          <a:highlight>
                            <a:srgbClr val="FFFFFF"/>
                          </a:highlight>
                        </a:rPr>
                        <a:t>identification of the approaches used…</a:t>
                      </a:r>
                      <a:r>
                        <a:rPr lang="en" sz="1300" dirty="0">
                          <a:solidFill>
                            <a:schemeClr val="dk1"/>
                          </a:solidFill>
                          <a:highlight>
                            <a:srgbClr val="FFFFFF"/>
                          </a:highlight>
                        </a:rPr>
                        <a:t>…</a:t>
                      </a:r>
                      <a:endParaRPr sz="1300" dirty="0">
                        <a:solidFill>
                          <a:schemeClr val="dk1"/>
                        </a:solidFill>
                        <a:highlight>
                          <a:srgbClr val="FFFFFF"/>
                        </a:highlight>
                      </a:endParaRPr>
                    </a:p>
                    <a:p>
                      <a:pPr marL="285750" lvl="1" indent="-266700" algn="l" rtl="0">
                        <a:lnSpc>
                          <a:spcPct val="115000"/>
                        </a:lnSpc>
                        <a:spcBef>
                          <a:spcPts val="0"/>
                        </a:spcBef>
                        <a:spcAft>
                          <a:spcPts val="0"/>
                        </a:spcAft>
                        <a:buClr>
                          <a:schemeClr val="dk1"/>
                        </a:buClr>
                        <a:buSzPts val="1500"/>
                        <a:buAutoNum type="alphaLcPeriod"/>
                      </a:pPr>
                      <a:r>
                        <a:rPr lang="en" sz="1300" dirty="0">
                          <a:solidFill>
                            <a:schemeClr val="dk1"/>
                          </a:solidFill>
                          <a:highlight>
                            <a:srgbClr val="FFFFFF"/>
                          </a:highlight>
                        </a:rPr>
                        <a:t>identification of target audience (students, teachers and stakeholders)  </a:t>
                      </a:r>
                      <a:endParaRPr sz="1300" dirty="0">
                        <a:solidFill>
                          <a:schemeClr val="dk1"/>
                        </a:solidFill>
                        <a:highlight>
                          <a:srgbClr val="FFFFFF"/>
                        </a:highlight>
                      </a:endParaRPr>
                    </a:p>
                    <a:p>
                      <a:pPr marL="0" lvl="0" indent="0" algn="l" rtl="0">
                        <a:spcBef>
                          <a:spcPts val="0"/>
                        </a:spcBef>
                        <a:spcAft>
                          <a:spcPts val="0"/>
                        </a:spcAft>
                        <a:buNone/>
                      </a:pPr>
                      <a:endParaRPr dirty="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1"/>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sz="2400" b="1" dirty="0">
                <a:solidFill>
                  <a:srgbClr val="FF0000"/>
                </a:solidFill>
              </a:rPr>
              <a:t>Discussion Item 0.2</a:t>
            </a:r>
            <a:br>
              <a:rPr lang="en" sz="2400" dirty="0"/>
            </a:br>
            <a:r>
              <a:rPr lang="en" sz="1800" b="1" dirty="0"/>
              <a:t>Main assumptions reached by the coordinator based on the preliminary discussion: Timetable  (1) </a:t>
            </a:r>
            <a:endParaRPr sz="2400" b="1" dirty="0"/>
          </a:p>
        </p:txBody>
      </p:sp>
      <p:sp>
        <p:nvSpPr>
          <p:cNvPr id="100" name="Google Shape;100;p4"/>
          <p:cNvSpPr txBox="1">
            <a:spLocks noGrp="1"/>
          </p:cNvSpPr>
          <p:nvPr>
            <p:ph type="body" idx="1"/>
          </p:nvPr>
        </p:nvSpPr>
        <p:spPr>
          <a:xfrm>
            <a:off x="311700" y="1504075"/>
            <a:ext cx="8520600" cy="3091500"/>
          </a:xfrm>
          <a:prstGeom prst="rect">
            <a:avLst/>
          </a:prstGeom>
          <a:noFill/>
          <a:ln>
            <a:noFill/>
          </a:ln>
        </p:spPr>
        <p:txBody>
          <a:bodyPr spcFirstLastPara="1" wrap="square" lIns="91425" tIns="91425" rIns="91425" bIns="91425" anchor="t" anchorCtr="0">
            <a:noAutofit/>
          </a:bodyPr>
          <a:lstStyle/>
          <a:p>
            <a:pPr marL="285750" lvl="0" indent="-285750" algn="l" rtl="0">
              <a:lnSpc>
                <a:spcPct val="115000"/>
              </a:lnSpc>
              <a:spcBef>
                <a:spcPts val="0"/>
              </a:spcBef>
              <a:spcAft>
                <a:spcPts val="0"/>
              </a:spcAft>
              <a:buClr>
                <a:schemeClr val="dk1"/>
              </a:buClr>
              <a:buSzPts val="1100"/>
              <a:buChar char="●"/>
            </a:pPr>
            <a:r>
              <a:rPr lang="en"/>
              <a:t>Analysis of </a:t>
            </a:r>
            <a:r>
              <a:rPr lang="en" b="1"/>
              <a:t>Attention Detection Monitoring</a:t>
            </a:r>
            <a:r>
              <a:rPr lang="en"/>
              <a:t> (eye-tracking movement and other neurological signs) will be carried out only close to the end of the second year of project activity </a:t>
            </a:r>
            <a:endParaRPr/>
          </a:p>
          <a:p>
            <a:pPr marL="285750" lvl="0" indent="-330200" algn="l" rtl="0">
              <a:lnSpc>
                <a:spcPct val="115000"/>
              </a:lnSpc>
              <a:spcBef>
                <a:spcPts val="0"/>
              </a:spcBef>
              <a:spcAft>
                <a:spcPts val="0"/>
              </a:spcAft>
              <a:buSzPts val="1800"/>
              <a:buChar char="●"/>
            </a:pPr>
            <a:r>
              <a:rPr lang="en" b="1"/>
              <a:t>Learning Material Analysis</a:t>
            </a:r>
            <a:r>
              <a:rPr lang="en"/>
              <a:t> will be conducted to prepare the ground for the successive interpretation made possible by the cross analysis of </a:t>
            </a:r>
            <a:r>
              <a:rPr lang="en" b="1"/>
              <a:t>ADM </a:t>
            </a:r>
            <a:r>
              <a:rPr lang="en"/>
              <a:t>and </a:t>
            </a:r>
            <a:r>
              <a:rPr lang="en" b="1"/>
              <a:t>LMA </a:t>
            </a:r>
            <a:endParaRPr b="1"/>
          </a:p>
          <a:p>
            <a:pPr marL="457200" lvl="0" indent="0" algn="l" rtl="0">
              <a:lnSpc>
                <a:spcPct val="115000"/>
              </a:lnSpc>
              <a:spcBef>
                <a:spcPts val="0"/>
              </a:spcBef>
              <a:spcAft>
                <a:spcPts val="0"/>
              </a:spcAft>
              <a:buNone/>
            </a:pPr>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g12decbaafc8_0_2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r>
              <a:rPr lang="en" sz="2400" b="1" dirty="0">
                <a:solidFill>
                  <a:srgbClr val="FF0000"/>
                </a:solidFill>
              </a:rPr>
              <a:t>Discussion Item 0.2 </a:t>
            </a:r>
            <a:br>
              <a:rPr lang="en" sz="2400" b="1" dirty="0">
                <a:solidFill>
                  <a:srgbClr val="FF0000"/>
                </a:solidFill>
              </a:rPr>
            </a:br>
            <a:r>
              <a:rPr lang="en" sz="1800" b="1" dirty="0"/>
              <a:t>Main assumptions reached by the coordinator based on the preliminary discussion (Positive Proposals (3))</a:t>
            </a:r>
            <a:endParaRPr sz="1800" b="1" dirty="0"/>
          </a:p>
        </p:txBody>
      </p:sp>
      <p:sp>
        <p:nvSpPr>
          <p:cNvPr id="106" name="Google Shape;106;g12decbaafc8_0_27"/>
          <p:cNvSpPr txBox="1">
            <a:spLocks noGrp="1"/>
          </p:cNvSpPr>
          <p:nvPr>
            <p:ph type="body" idx="1"/>
          </p:nvPr>
        </p:nvSpPr>
        <p:spPr>
          <a:xfrm>
            <a:off x="311700" y="1745825"/>
            <a:ext cx="8520600" cy="3091500"/>
          </a:xfrm>
          <a:prstGeom prst="rect">
            <a:avLst/>
          </a:prstGeom>
          <a:noFill/>
          <a:ln>
            <a:noFill/>
          </a:ln>
        </p:spPr>
        <p:txBody>
          <a:bodyPr spcFirstLastPara="1" wrap="square" lIns="91425" tIns="91425" rIns="91425" bIns="91425" anchor="t" anchorCtr="0">
            <a:noAutofit/>
          </a:bodyPr>
          <a:lstStyle/>
          <a:p>
            <a:pPr marL="457200" lvl="0" indent="-304800" algn="l" rtl="0">
              <a:spcBef>
                <a:spcPts val="0"/>
              </a:spcBef>
              <a:spcAft>
                <a:spcPts val="0"/>
              </a:spcAft>
              <a:buClr>
                <a:schemeClr val="dk1"/>
              </a:buClr>
              <a:buSzPts val="1200"/>
              <a:buChar char="●"/>
            </a:pPr>
            <a:r>
              <a:rPr lang="en" sz="1900" b="1" dirty="0"/>
              <a:t>Usage of Feedback Boosters Tools  </a:t>
            </a:r>
            <a:r>
              <a:rPr lang="en" sz="1900" dirty="0"/>
              <a:t>is spreading already as an antidote to several problems emerged during pandemic: </a:t>
            </a:r>
            <a:r>
              <a:rPr lang="en" sz="1900" b="1" dirty="0">
                <a:solidFill>
                  <a:srgbClr val="FF0000"/>
                </a:solidFill>
              </a:rPr>
              <a:t>Sapienza</a:t>
            </a:r>
            <a:r>
              <a:rPr lang="en" sz="1900" dirty="0"/>
              <a:t>, </a:t>
            </a:r>
            <a:r>
              <a:rPr lang="en" sz="1900" i="1" dirty="0"/>
              <a:t>to say just and example</a:t>
            </a:r>
            <a:r>
              <a:rPr lang="en" sz="1900" dirty="0"/>
              <a:t>, adopted the software platform </a:t>
            </a:r>
            <a:r>
              <a:rPr lang="en" sz="1900" b="1" dirty="0">
                <a:solidFill>
                  <a:srgbClr val="FF0000"/>
                </a:solidFill>
              </a:rPr>
              <a:t>WooClap</a:t>
            </a:r>
            <a:r>
              <a:rPr lang="en" sz="1900" dirty="0"/>
              <a:t> (which is already interfaced with Moodle) that allows to manage a variety of feedback data during online and offline Learning Activities</a:t>
            </a:r>
            <a:endParaRPr sz="1900" dirty="0"/>
          </a:p>
          <a:p>
            <a:pPr marL="457200" lvl="0" indent="-304800" algn="l" rtl="0">
              <a:spcBef>
                <a:spcPts val="0"/>
              </a:spcBef>
              <a:spcAft>
                <a:spcPts val="0"/>
              </a:spcAft>
              <a:buClr>
                <a:schemeClr val="dk1"/>
              </a:buClr>
              <a:buSzPts val="1200"/>
              <a:buChar char="●"/>
            </a:pPr>
            <a:r>
              <a:rPr lang="en" sz="1900" b="1" dirty="0"/>
              <a:t>Increased awareness </a:t>
            </a:r>
            <a:r>
              <a:rPr lang="en" sz="1900" dirty="0"/>
              <a:t>of an emerging need for a </a:t>
            </a:r>
            <a:r>
              <a:rPr lang="en" sz="1900" b="1" dirty="0"/>
              <a:t>better understanding</a:t>
            </a:r>
            <a:r>
              <a:rPr lang="en" sz="1900" dirty="0"/>
              <a:t> of the learning process in High Education institutions</a:t>
            </a:r>
            <a:endParaRPr sz="1900" dirty="0"/>
          </a:p>
          <a:p>
            <a:pPr marL="457200" lvl="0" indent="-349250" algn="l" rtl="0">
              <a:spcBef>
                <a:spcPts val="0"/>
              </a:spcBef>
              <a:spcAft>
                <a:spcPts val="0"/>
              </a:spcAft>
              <a:buSzPts val="1900"/>
              <a:buChar char="●"/>
            </a:pPr>
            <a:r>
              <a:rPr lang="en" sz="1900" b="1" dirty="0"/>
              <a:t>Increased availability </a:t>
            </a:r>
            <a:r>
              <a:rPr lang="en" sz="1900" dirty="0"/>
              <a:t>of better performing </a:t>
            </a:r>
            <a:r>
              <a:rPr lang="en" sz="1900" b="1" dirty="0"/>
              <a:t>Language Analytics Tools</a:t>
            </a:r>
            <a:r>
              <a:rPr lang="en" sz="1900" dirty="0"/>
              <a:t> for the Learning Analytics platform</a:t>
            </a:r>
            <a:endParaRPr sz="1900" dirty="0"/>
          </a:p>
          <a:p>
            <a:pPr marL="457200" lvl="0" indent="0" algn="l" rtl="0">
              <a:lnSpc>
                <a:spcPct val="115000"/>
              </a:lnSpc>
              <a:spcBef>
                <a:spcPts val="0"/>
              </a:spcBef>
              <a:spcAft>
                <a:spcPts val="0"/>
              </a:spcAft>
              <a:buNone/>
            </a:pPr>
            <a:endParaRPr sz="19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dirty="0"/>
              <a:t>Participating partners</a:t>
            </a:r>
            <a:endParaRPr dirty="0"/>
          </a:p>
        </p:txBody>
      </p:sp>
      <p:sp>
        <p:nvSpPr>
          <p:cNvPr id="68" name="Google Shape;68;p3"/>
          <p:cNvSpPr txBox="1">
            <a:spLocks noGrp="1"/>
          </p:cNvSpPr>
          <p:nvPr>
            <p:ph type="body" idx="1"/>
          </p:nvPr>
        </p:nvSpPr>
        <p:spPr>
          <a:xfrm>
            <a:off x="311700" y="1017725"/>
            <a:ext cx="8520600" cy="3819650"/>
          </a:xfrm>
          <a:prstGeom prst="rect">
            <a:avLst/>
          </a:prstGeom>
          <a:noFill/>
          <a:ln>
            <a:noFill/>
          </a:ln>
        </p:spPr>
        <p:txBody>
          <a:bodyPr spcFirstLastPara="1" wrap="square" lIns="91425" tIns="91425" rIns="91425" bIns="91425" anchor="t" anchorCtr="0">
            <a:noAutofit/>
          </a:bodyPr>
          <a:lstStyle/>
          <a:p>
            <a:pPr marL="285750" lvl="0" indent="-298450" algn="l" rtl="0">
              <a:lnSpc>
                <a:spcPct val="115000"/>
              </a:lnSpc>
              <a:spcBef>
                <a:spcPts val="0"/>
              </a:spcBef>
              <a:spcAft>
                <a:spcPts val="0"/>
              </a:spcAft>
              <a:buClr>
                <a:schemeClr val="dk1"/>
              </a:buClr>
              <a:buSzPts val="1300"/>
              <a:buChar char="❏"/>
            </a:pPr>
            <a:r>
              <a:rPr lang="en" sz="1600" dirty="0">
                <a:latin typeface="Arial"/>
                <a:ea typeface="Arial"/>
                <a:cs typeface="Arial"/>
                <a:sym typeface="Arial"/>
              </a:rPr>
              <a:t>Leading Partner: Sapienza (</a:t>
            </a:r>
            <a:r>
              <a:rPr lang="en" sz="1600" dirty="0"/>
              <a:t>S.Lariccia, F. Martinez) </a:t>
            </a:r>
          </a:p>
          <a:p>
            <a:pPr marL="285750" lvl="0" indent="-298450" algn="l" rtl="0">
              <a:lnSpc>
                <a:spcPct val="115000"/>
              </a:lnSpc>
              <a:spcBef>
                <a:spcPts val="0"/>
              </a:spcBef>
              <a:spcAft>
                <a:spcPts val="0"/>
              </a:spcAft>
              <a:buClr>
                <a:schemeClr val="dk1"/>
              </a:buClr>
              <a:buSzPts val="1300"/>
              <a:buChar char="❏"/>
            </a:pPr>
            <a:endParaRPr sz="1600" dirty="0"/>
          </a:p>
          <a:p>
            <a:pPr marL="0" lvl="0" indent="0" algn="l" rtl="0">
              <a:lnSpc>
                <a:spcPct val="115000"/>
              </a:lnSpc>
              <a:spcBef>
                <a:spcPts val="0"/>
              </a:spcBef>
              <a:spcAft>
                <a:spcPts val="0"/>
              </a:spcAft>
              <a:buClr>
                <a:schemeClr val="dk1"/>
              </a:buClr>
              <a:buSzPts val="1100"/>
              <a:buNone/>
            </a:pPr>
            <a:r>
              <a:rPr lang="en" dirty="0">
                <a:latin typeface="Arial"/>
                <a:ea typeface="Arial"/>
                <a:cs typeface="Arial"/>
                <a:sym typeface="Arial"/>
              </a:rPr>
              <a:t>Participating partners: (</a:t>
            </a:r>
            <a:r>
              <a:rPr lang="en" b="1" dirty="0">
                <a:latin typeface="Arial"/>
                <a:ea typeface="Arial"/>
                <a:cs typeface="Arial"/>
                <a:sym typeface="Arial"/>
              </a:rPr>
              <a:t>bold</a:t>
            </a:r>
            <a:r>
              <a:rPr lang="en" dirty="0">
                <a:latin typeface="Arial"/>
                <a:ea typeface="Arial"/>
                <a:cs typeface="Arial"/>
                <a:sym typeface="Arial"/>
              </a:rPr>
              <a:t> if participating to this 2022 June Meeting)</a:t>
            </a:r>
            <a:endParaRPr dirty="0">
              <a:latin typeface="Arial"/>
              <a:ea typeface="Arial"/>
              <a:cs typeface="Arial"/>
              <a:sym typeface="Arial"/>
            </a:endParaRPr>
          </a:p>
          <a:p>
            <a:pPr marL="285750" indent="-298450">
              <a:buClr>
                <a:schemeClr val="dk1"/>
              </a:buClr>
              <a:buSzPts val="1300"/>
              <a:buFont typeface="Arial"/>
              <a:buChar char="❏"/>
            </a:pPr>
            <a:r>
              <a:rPr lang="en" sz="1400" dirty="0"/>
              <a:t>BrainSigns	Nicolina Sciaraffa </a:t>
            </a:r>
          </a:p>
          <a:p>
            <a:pPr marL="285750" lvl="0" indent="-298450" algn="l" rtl="0">
              <a:lnSpc>
                <a:spcPct val="115000"/>
              </a:lnSpc>
              <a:spcBef>
                <a:spcPts val="0"/>
              </a:spcBef>
              <a:spcAft>
                <a:spcPts val="0"/>
              </a:spcAft>
              <a:buClr>
                <a:schemeClr val="dk1"/>
              </a:buClr>
              <a:buSzPts val="1300"/>
              <a:buChar char="❏"/>
            </a:pPr>
            <a:r>
              <a:rPr lang="en" sz="1400" dirty="0">
                <a:latin typeface="Arial"/>
                <a:ea typeface="Arial"/>
                <a:cs typeface="Arial"/>
                <a:sym typeface="Arial"/>
              </a:rPr>
              <a:t>CSB  		</a:t>
            </a:r>
            <a:r>
              <a:rPr lang="en" sz="1400" b="1" dirty="0">
                <a:latin typeface="Arial"/>
                <a:ea typeface="Arial"/>
                <a:cs typeface="Arial"/>
                <a:sym typeface="Arial"/>
              </a:rPr>
              <a:t>Jesper Clement</a:t>
            </a:r>
            <a:endParaRPr sz="1400" b="1" dirty="0"/>
          </a:p>
          <a:p>
            <a:pPr marL="285750" indent="-298450">
              <a:buClr>
                <a:schemeClr val="dk1"/>
              </a:buClr>
              <a:buSzPts val="1300"/>
              <a:buFont typeface="Arial"/>
              <a:buChar char="❏"/>
            </a:pPr>
            <a:r>
              <a:rPr lang="en" sz="1400" dirty="0"/>
              <a:t>Link		Giovanni Toffoli</a:t>
            </a:r>
          </a:p>
          <a:p>
            <a:pPr marL="285750" lvl="0" indent="-298450" algn="l" rtl="0">
              <a:lnSpc>
                <a:spcPct val="115000"/>
              </a:lnSpc>
              <a:spcBef>
                <a:spcPts val="0"/>
              </a:spcBef>
              <a:spcAft>
                <a:spcPts val="0"/>
              </a:spcAft>
              <a:buClr>
                <a:schemeClr val="dk1"/>
              </a:buClr>
              <a:buSzPts val="1300"/>
              <a:buChar char="❏"/>
            </a:pPr>
            <a:r>
              <a:rPr lang="en" sz="1400" dirty="0">
                <a:latin typeface="Arial"/>
                <a:ea typeface="Arial"/>
                <a:cs typeface="Arial"/>
                <a:sym typeface="Arial"/>
              </a:rPr>
              <a:t>UNIR 		</a:t>
            </a:r>
            <a:r>
              <a:rPr lang="en" sz="1400" b="1" dirty="0">
                <a:latin typeface="Arial"/>
                <a:ea typeface="Arial"/>
                <a:cs typeface="Arial"/>
                <a:sym typeface="Arial"/>
              </a:rPr>
              <a:t>Ema Muric , Matia Torbarina</a:t>
            </a:r>
            <a:endParaRPr sz="1400" b="1" dirty="0"/>
          </a:p>
          <a:p>
            <a:pPr marL="285750" lvl="0" indent="-298450" algn="l" rtl="0">
              <a:lnSpc>
                <a:spcPct val="115000"/>
              </a:lnSpc>
              <a:spcBef>
                <a:spcPts val="0"/>
              </a:spcBef>
              <a:spcAft>
                <a:spcPts val="0"/>
              </a:spcAft>
              <a:buClr>
                <a:schemeClr val="dk1"/>
              </a:buClr>
              <a:buSzPts val="1300"/>
              <a:buChar char="❏"/>
            </a:pPr>
            <a:r>
              <a:rPr lang="en" sz="1400" dirty="0">
                <a:latin typeface="Arial"/>
                <a:ea typeface="Arial"/>
                <a:cs typeface="Arial"/>
                <a:sym typeface="Arial"/>
              </a:rPr>
              <a:t>UAM		</a:t>
            </a:r>
            <a:r>
              <a:rPr lang="en" sz="1400" b="1" dirty="0">
                <a:latin typeface="Arial"/>
                <a:ea typeface="Arial"/>
                <a:cs typeface="Arial"/>
                <a:sym typeface="Arial"/>
              </a:rPr>
              <a:t>Azucena</a:t>
            </a:r>
            <a:r>
              <a:rPr lang="en" sz="1400" dirty="0">
                <a:latin typeface="Arial"/>
                <a:ea typeface="Arial"/>
                <a:cs typeface="Arial"/>
                <a:sym typeface="Arial"/>
              </a:rPr>
              <a:t>, Ada </a:t>
            </a:r>
            <a:r>
              <a:rPr lang="it-IT" sz="1400" dirty="0">
                <a:hlinkClick r:id="rId3"/>
              </a:rPr>
              <a:t>adacctorres@gmail.com</a:t>
            </a:r>
            <a:r>
              <a:rPr lang="it-IT" sz="1400" dirty="0"/>
              <a:t>, </a:t>
            </a:r>
          </a:p>
          <a:p>
            <a:pPr marL="742950" lvl="1" indent="-298450">
              <a:spcBef>
                <a:spcPts val="0"/>
              </a:spcBef>
              <a:buClr>
                <a:schemeClr val="dk1"/>
              </a:buClr>
              <a:buSzPts val="1300"/>
              <a:buFont typeface="Courier New" panose="02070309020205020404" pitchFamily="49" charset="0"/>
              <a:buChar char="o"/>
            </a:pPr>
            <a:r>
              <a:rPr lang="it-IT" sz="1100" dirty="0"/>
              <a:t>Claudia Messina Isabel </a:t>
            </a:r>
            <a:r>
              <a:rPr lang="it-IT" sz="1100" dirty="0" err="1"/>
              <a:t>Solana</a:t>
            </a:r>
            <a:r>
              <a:rPr lang="it-IT" sz="1100" dirty="0"/>
              <a:t>, </a:t>
            </a:r>
            <a:endParaRPr sz="1100" dirty="0"/>
          </a:p>
          <a:p>
            <a:pPr marL="285750" indent="-298450">
              <a:buClr>
                <a:schemeClr val="dk1"/>
              </a:buClr>
              <a:buSzPts val="1300"/>
              <a:buFont typeface="Arial"/>
              <a:buChar char="❏"/>
            </a:pPr>
            <a:r>
              <a:rPr lang="en" sz="1400" dirty="0">
                <a:latin typeface="Arial"/>
                <a:ea typeface="Arial"/>
                <a:cs typeface="Arial"/>
                <a:sym typeface="Arial"/>
              </a:rPr>
              <a:t>NTUA 		</a:t>
            </a:r>
            <a:r>
              <a:rPr lang="it-IT" sz="1400" b="1" dirty="0">
                <a:latin typeface="Arial"/>
                <a:ea typeface="Arial"/>
                <a:cs typeface="Arial"/>
                <a:sym typeface="Arial"/>
              </a:rPr>
              <a:t>Dimitrios Pantazatos</a:t>
            </a:r>
            <a:r>
              <a:rPr lang="en" sz="1400" dirty="0">
                <a:latin typeface="Arial"/>
                <a:ea typeface="Arial"/>
                <a:cs typeface="Arial"/>
                <a:sym typeface="Arial"/>
              </a:rPr>
              <a:t>, Mary</a:t>
            </a:r>
            <a:r>
              <a:rPr lang="it-IT" sz="1400" dirty="0">
                <a:latin typeface="Arial"/>
                <a:ea typeface="Arial"/>
                <a:cs typeface="Arial"/>
                <a:sym typeface="Arial"/>
              </a:rPr>
              <a:t>? </a:t>
            </a:r>
            <a:r>
              <a:rPr lang="it-IT" sz="1400" dirty="0">
                <a:hlinkClick r:id="rId4"/>
              </a:rPr>
              <a:t>dim.pantazatos@gmail.com</a:t>
            </a:r>
            <a:r>
              <a:rPr lang="it-IT" sz="1400" dirty="0"/>
              <a:t> </a:t>
            </a:r>
          </a:p>
          <a:p>
            <a:pPr marL="285750" lvl="0" indent="-298450" algn="l" rtl="0">
              <a:lnSpc>
                <a:spcPct val="115000"/>
              </a:lnSpc>
              <a:spcBef>
                <a:spcPts val="0"/>
              </a:spcBef>
              <a:spcAft>
                <a:spcPts val="0"/>
              </a:spcAft>
              <a:buClr>
                <a:schemeClr val="dk1"/>
              </a:buClr>
              <a:buSzPts val="1300"/>
              <a:buChar char="❏"/>
            </a:pPr>
            <a:r>
              <a:rPr lang="en" sz="1400" dirty="0">
                <a:latin typeface="Arial"/>
                <a:ea typeface="Arial"/>
                <a:cs typeface="Arial"/>
                <a:sym typeface="Arial"/>
              </a:rPr>
              <a:t>KTU		Gytis ? </a:t>
            </a:r>
            <a:endParaRPr sz="1400" dirty="0"/>
          </a:p>
          <a:p>
            <a:pPr marL="114300" indent="0" rtl="0">
              <a:spcBef>
                <a:spcPts val="0"/>
              </a:spcBef>
              <a:spcAft>
                <a:spcPts val="0"/>
              </a:spcAft>
              <a:buNone/>
            </a:pPr>
            <a:endParaRPr lang="en-GB" sz="1200" dirty="0"/>
          </a:p>
          <a:p>
            <a:pPr marL="114300" indent="0" rtl="0">
              <a:spcBef>
                <a:spcPts val="0"/>
              </a:spcBef>
              <a:spcAft>
                <a:spcPts val="0"/>
              </a:spcAft>
              <a:buNone/>
            </a:pPr>
            <a:r>
              <a:rPr lang="en-GB" sz="1200" dirty="0"/>
              <a:t>Attendees</a:t>
            </a:r>
            <a:r>
              <a:rPr lang="it-IT" sz="1200" dirty="0"/>
              <a:t>’ Mail </a:t>
            </a:r>
            <a:r>
              <a:rPr lang="en-GB" sz="1200" dirty="0"/>
              <a:t>addresses</a:t>
            </a:r>
            <a:r>
              <a:rPr lang="it-IT" sz="1200" dirty="0"/>
              <a:t>: Ada Torres</a:t>
            </a:r>
            <a:r>
              <a:rPr lang="it-IT" sz="1400" b="0" i="0" u="none" strike="noStrike" dirty="0">
                <a:solidFill>
                  <a:srgbClr val="000000"/>
                </a:solidFill>
                <a:effectLst/>
                <a:latin typeface="Times New Roman" panose="02020603050405020304" pitchFamily="18" charset="0"/>
              </a:rPr>
              <a:t>, [</a:t>
            </a:r>
            <a:r>
              <a:rPr lang="it-IT" sz="1400" b="0" i="0" u="sng" strike="noStrike" dirty="0">
                <a:solidFill>
                  <a:srgbClr val="1155CC"/>
                </a:solidFill>
                <a:effectLst/>
                <a:latin typeface="Times New Roman" panose="02020603050405020304" pitchFamily="18" charset="0"/>
                <a:hlinkClick r:id="rId3"/>
              </a:rPr>
              <a:t>adacctorres@gmail.com</a:t>
            </a:r>
            <a:r>
              <a:rPr lang="it-IT" sz="1400" b="0" i="0" u="sng" strike="noStrike" dirty="0">
                <a:solidFill>
                  <a:srgbClr val="1155CC"/>
                </a:solidFill>
                <a:effectLst/>
                <a:latin typeface="Times New Roman" panose="02020603050405020304" pitchFamily="18" charset="0"/>
              </a:rPr>
              <a:t>]</a:t>
            </a:r>
            <a:r>
              <a:rPr lang="it-IT" sz="1400" b="0" i="0" u="none" strike="noStrike" dirty="0">
                <a:solidFill>
                  <a:srgbClr val="000000"/>
                </a:solidFill>
                <a:effectLst/>
                <a:latin typeface="Times New Roman" panose="02020603050405020304" pitchFamily="18" charset="0"/>
              </a:rPr>
              <a:t> </a:t>
            </a:r>
            <a:r>
              <a:rPr lang="it-IT" sz="1400" b="0" i="0" u="sng" strike="noStrike" dirty="0" err="1">
                <a:solidFill>
                  <a:srgbClr val="1155CC"/>
                </a:solidFill>
                <a:effectLst/>
                <a:latin typeface="Times New Roman" panose="02020603050405020304" pitchFamily="18" charset="0"/>
                <a:hlinkClick r:id="rId5"/>
              </a:rPr>
              <a:t>Azucenas</a:t>
            </a:r>
            <a:r>
              <a:rPr lang="it-IT" sz="1400" b="0" i="0" u="sng" strike="noStrike" dirty="0">
                <a:solidFill>
                  <a:srgbClr val="1155CC"/>
                </a:solidFill>
                <a:effectLst/>
                <a:latin typeface="Times New Roman" panose="02020603050405020304" pitchFamily="18" charset="0"/>
                <a:hlinkClick r:id="rId5"/>
              </a:rPr>
              <a:t> </a:t>
            </a:r>
            <a:r>
              <a:rPr lang="it-IT" sz="1400" b="0" i="0" u="sng" strike="noStrike" dirty="0" err="1">
                <a:solidFill>
                  <a:srgbClr val="1155CC"/>
                </a:solidFill>
                <a:effectLst/>
                <a:latin typeface="Times New Roman" panose="02020603050405020304" pitchFamily="18" charset="0"/>
                <a:hlinkClick r:id="rId5"/>
              </a:rPr>
              <a:t>Penas</a:t>
            </a:r>
            <a:r>
              <a:rPr lang="it-IT" sz="1400" b="0" i="0" u="sng" strike="noStrike" dirty="0">
                <a:solidFill>
                  <a:srgbClr val="1155CC"/>
                </a:solidFill>
                <a:effectLst/>
                <a:latin typeface="Times New Roman" panose="02020603050405020304" pitchFamily="18" charset="0"/>
                <a:hlinkClick r:id="rId5"/>
              </a:rPr>
              <a:t> </a:t>
            </a:r>
            <a:r>
              <a:rPr lang="it-IT" sz="1400" b="0" i="0" u="sng" strike="noStrike" dirty="0" err="1">
                <a:solidFill>
                  <a:srgbClr val="1155CC"/>
                </a:solidFill>
                <a:effectLst/>
                <a:latin typeface="Times New Roman" panose="02020603050405020304" pitchFamily="18" charset="0"/>
                <a:hlinkClick r:id="rId5"/>
              </a:rPr>
              <a:t>Ibáñez</a:t>
            </a:r>
            <a:r>
              <a:rPr lang="it-IT" sz="1400" b="0" i="0" u="none" strike="noStrike" dirty="0">
                <a:solidFill>
                  <a:srgbClr val="000000"/>
                </a:solidFill>
                <a:effectLst/>
                <a:latin typeface="Times New Roman" panose="02020603050405020304" pitchFamily="18" charset="0"/>
              </a:rPr>
              <a:t> </a:t>
            </a:r>
            <a:r>
              <a:rPr lang="it-IT" sz="1400" b="0" i="0" u="sng" strike="noStrike" dirty="0">
                <a:solidFill>
                  <a:srgbClr val="1155CC"/>
                </a:solidFill>
                <a:effectLst/>
                <a:latin typeface="Times New Roman" panose="02020603050405020304" pitchFamily="18" charset="0"/>
                <a:hlinkClick r:id="rId6"/>
              </a:rPr>
              <a:t>Claudia Messina</a:t>
            </a:r>
            <a:r>
              <a:rPr lang="it-IT" sz="1400" b="0" i="0" u="none" strike="noStrike" dirty="0">
                <a:solidFill>
                  <a:srgbClr val="000000"/>
                </a:solidFill>
                <a:effectLst/>
                <a:latin typeface="Times New Roman" panose="02020603050405020304" pitchFamily="18" charset="0"/>
              </a:rPr>
              <a:t> </a:t>
            </a:r>
            <a:r>
              <a:rPr lang="it-IT" sz="1400" b="0" i="0" u="sng" strike="noStrike" dirty="0">
                <a:solidFill>
                  <a:srgbClr val="1155CC"/>
                </a:solidFill>
                <a:effectLst/>
                <a:latin typeface="Times New Roman" panose="02020603050405020304" pitchFamily="18" charset="0"/>
                <a:hlinkClick r:id="rId4"/>
              </a:rPr>
              <a:t>Dimitrios Pantazatos</a:t>
            </a:r>
            <a:r>
              <a:rPr lang="it-IT" sz="1400" b="0" i="0" u="none" strike="noStrike" dirty="0">
                <a:solidFill>
                  <a:srgbClr val="000000"/>
                </a:solidFill>
                <a:effectLst/>
                <a:latin typeface="Times New Roman" panose="02020603050405020304" pitchFamily="18" charset="0"/>
              </a:rPr>
              <a:t> </a:t>
            </a:r>
            <a:r>
              <a:rPr lang="it-IT" sz="1400" b="0" i="0" u="sng" strike="noStrike" dirty="0" err="1">
                <a:solidFill>
                  <a:srgbClr val="1155CC"/>
                </a:solidFill>
                <a:effectLst/>
                <a:latin typeface="Times New Roman" panose="02020603050405020304" pitchFamily="18" charset="0"/>
                <a:hlinkClick r:id="rId7"/>
              </a:rPr>
              <a:t>gianluca</a:t>
            </a:r>
            <a:r>
              <a:rPr lang="it-IT" sz="1400" b="0" i="0" u="sng" strike="noStrike" dirty="0">
                <a:solidFill>
                  <a:srgbClr val="1155CC"/>
                </a:solidFill>
                <a:effectLst/>
                <a:latin typeface="Times New Roman" panose="02020603050405020304" pitchFamily="18" charset="0"/>
                <a:hlinkClick r:id="rId7"/>
              </a:rPr>
              <a:t> di </a:t>
            </a:r>
            <a:r>
              <a:rPr lang="it-IT" sz="1400" b="0" i="0" u="sng" strike="noStrike" dirty="0" err="1">
                <a:solidFill>
                  <a:srgbClr val="1155CC"/>
                </a:solidFill>
                <a:effectLst/>
                <a:latin typeface="Times New Roman" panose="02020603050405020304" pitchFamily="18" charset="0"/>
                <a:hlinkClick r:id="rId7"/>
              </a:rPr>
              <a:t>flumeri</a:t>
            </a:r>
            <a:r>
              <a:rPr lang="it-IT" sz="1400" b="0" i="0" u="none" strike="noStrike" dirty="0">
                <a:solidFill>
                  <a:srgbClr val="000000"/>
                </a:solidFill>
                <a:effectLst/>
                <a:latin typeface="Times New Roman" panose="02020603050405020304" pitchFamily="18" charset="0"/>
              </a:rPr>
              <a:t> </a:t>
            </a:r>
            <a:r>
              <a:rPr lang="it-IT" sz="1400" b="0" i="0" u="sng" strike="noStrike" dirty="0">
                <a:solidFill>
                  <a:srgbClr val="1155CC"/>
                </a:solidFill>
                <a:effectLst/>
                <a:latin typeface="Times New Roman" panose="02020603050405020304" pitchFamily="18" charset="0"/>
                <a:hlinkClick r:id="rId8"/>
              </a:rPr>
              <a:t>gluca.diflumeri@gmail.com</a:t>
            </a:r>
            <a:r>
              <a:rPr lang="it-IT" sz="1400" b="0" i="0" u="none" strike="noStrike" dirty="0">
                <a:solidFill>
                  <a:srgbClr val="000000"/>
                </a:solidFill>
                <a:effectLst/>
                <a:latin typeface="Times New Roman" panose="02020603050405020304" pitchFamily="18" charset="0"/>
              </a:rPr>
              <a:t> </a:t>
            </a:r>
            <a:r>
              <a:rPr lang="it-IT" sz="1400" b="0" i="0" u="sng" strike="noStrike" dirty="0">
                <a:solidFill>
                  <a:srgbClr val="1155CC"/>
                </a:solidFill>
                <a:effectLst/>
                <a:latin typeface="Times New Roman" panose="02020603050405020304" pitchFamily="18" charset="0"/>
                <a:hlinkClick r:id="rId9"/>
              </a:rPr>
              <a:t>Isabel </a:t>
            </a:r>
            <a:r>
              <a:rPr lang="it-IT" sz="1400" b="0" i="0" u="sng" strike="noStrike" dirty="0" err="1">
                <a:solidFill>
                  <a:srgbClr val="1155CC"/>
                </a:solidFill>
                <a:effectLst/>
                <a:latin typeface="Times New Roman" panose="02020603050405020304" pitchFamily="18" charset="0"/>
                <a:hlinkClick r:id="rId9"/>
              </a:rPr>
              <a:t>Solana</a:t>
            </a:r>
            <a:r>
              <a:rPr lang="it-IT" sz="1400" b="0" i="0" u="none" strike="noStrike" dirty="0">
                <a:solidFill>
                  <a:srgbClr val="000000"/>
                </a:solidFill>
                <a:effectLst/>
                <a:latin typeface="Times New Roman" panose="02020603050405020304" pitchFamily="18" charset="0"/>
              </a:rPr>
              <a:t> </a:t>
            </a:r>
            <a:r>
              <a:rPr lang="it-IT" sz="1400" b="0" i="0" u="sng" strike="noStrike" dirty="0">
                <a:solidFill>
                  <a:srgbClr val="1155CC"/>
                </a:solidFill>
                <a:effectLst/>
                <a:latin typeface="Times New Roman" panose="02020603050405020304" pitchFamily="18" charset="0"/>
                <a:hlinkClick r:id="rId10"/>
              </a:rPr>
              <a:t>Jesper</a:t>
            </a:r>
            <a:r>
              <a:rPr lang="it-IT" sz="1400" b="0" i="0" u="none" strike="noStrike" dirty="0">
                <a:solidFill>
                  <a:srgbClr val="000000"/>
                </a:solidFill>
                <a:effectLst/>
                <a:latin typeface="Times New Roman" panose="02020603050405020304" pitchFamily="18" charset="0"/>
              </a:rPr>
              <a:t> </a:t>
            </a:r>
            <a:r>
              <a:rPr lang="it-IT" sz="1400" b="0" i="0" u="sng" strike="noStrike" dirty="0">
                <a:solidFill>
                  <a:srgbClr val="1155CC"/>
                </a:solidFill>
                <a:effectLst/>
                <a:latin typeface="Times New Roman" panose="02020603050405020304" pitchFamily="18" charset="0"/>
                <a:hlinkClick r:id="rId11"/>
              </a:rPr>
              <a:t>Nicolina </a:t>
            </a:r>
            <a:r>
              <a:rPr lang="it-IT" sz="1400" b="0" i="0" u="sng" strike="noStrike" dirty="0" err="1">
                <a:solidFill>
                  <a:srgbClr val="1155CC"/>
                </a:solidFill>
                <a:effectLst/>
                <a:latin typeface="Times New Roman" panose="02020603050405020304" pitchFamily="18" charset="0"/>
                <a:hlinkClick r:id="rId11"/>
              </a:rPr>
              <a:t>Sciaraffa</a:t>
            </a:r>
            <a:r>
              <a:rPr lang="it-IT" sz="1400" b="0" i="0" u="none" strike="noStrike" dirty="0">
                <a:solidFill>
                  <a:srgbClr val="000000"/>
                </a:solidFill>
                <a:effectLst/>
                <a:latin typeface="Times New Roman" panose="02020603050405020304" pitchFamily="18" charset="0"/>
              </a:rPr>
              <a:t> </a:t>
            </a:r>
            <a:r>
              <a:rPr lang="it-IT" sz="1400" b="0" i="0" u="sng" strike="noStrike" dirty="0">
                <a:solidFill>
                  <a:srgbClr val="1155CC"/>
                </a:solidFill>
                <a:effectLst/>
                <a:latin typeface="Times New Roman" panose="02020603050405020304" pitchFamily="18" charset="0"/>
                <a:hlinkClick r:id="rId12"/>
              </a:rPr>
              <a:t>Stefano Lariccia</a:t>
            </a:r>
            <a:r>
              <a:rPr lang="it-IT" sz="1400" b="0" i="0" u="none" strike="noStrike" dirty="0">
                <a:solidFill>
                  <a:srgbClr val="000000"/>
                </a:solidFill>
                <a:effectLst/>
                <a:latin typeface="Times New Roman" panose="02020603050405020304" pitchFamily="18" charset="0"/>
              </a:rPr>
              <a:t> </a:t>
            </a:r>
            <a:r>
              <a:rPr lang="it-IT" sz="1400" b="0" i="0" u="sng" strike="noStrike" dirty="0">
                <a:solidFill>
                  <a:srgbClr val="1155CC"/>
                </a:solidFill>
                <a:effectLst/>
                <a:latin typeface="Times New Roman" panose="02020603050405020304" pitchFamily="18" charset="0"/>
                <a:hlinkClick r:id="rId13"/>
              </a:rPr>
              <a:t>Giovanni Toffoli – LINK</a:t>
            </a:r>
            <a:r>
              <a:rPr lang="it-IT" sz="1400" b="0" i="0" u="sng" strike="noStrike" dirty="0">
                <a:solidFill>
                  <a:srgbClr val="1155CC"/>
                </a:solidFill>
                <a:effectLst/>
                <a:latin typeface="Times New Roman" panose="02020603050405020304" pitchFamily="18" charset="0"/>
              </a:rPr>
              <a:t> </a:t>
            </a:r>
            <a:br>
              <a:rPr lang="it-IT" sz="1200" dirty="0"/>
            </a:br>
            <a:r>
              <a:rPr lang="en" sz="1600" dirty="0">
                <a:latin typeface="Arial"/>
                <a:ea typeface="Arial"/>
                <a:cs typeface="Arial"/>
                <a:sym typeface="Arial"/>
              </a:rPr>
              <a:t>		</a:t>
            </a:r>
            <a:endParaRPr sz="2000" dirty="0"/>
          </a:p>
        </p:txBody>
      </p:sp>
    </p:spTree>
    <p:extLst>
      <p:ext uri="{BB962C8B-B14F-4D97-AF65-F5344CB8AC3E}">
        <p14:creationId xmlns:p14="http://schemas.microsoft.com/office/powerpoint/2010/main" val="40684211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g12decbaafc8_0_3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sz="2400" b="1" dirty="0">
                <a:solidFill>
                  <a:srgbClr val="FF0000"/>
                </a:solidFill>
              </a:rPr>
              <a:t>Discussion Item 0.2 </a:t>
            </a:r>
            <a:br>
              <a:rPr lang="en" sz="2400" b="1" dirty="0">
                <a:solidFill>
                  <a:srgbClr val="FF0000"/>
                </a:solidFill>
              </a:rPr>
            </a:br>
            <a:r>
              <a:rPr lang="en" sz="1800" b="1" dirty="0"/>
              <a:t>Main assumptions reached by the coordinator based on the preliminary discussion (Positive Proposals (4))</a:t>
            </a:r>
            <a:endParaRPr sz="1800" b="1" dirty="0"/>
          </a:p>
        </p:txBody>
      </p:sp>
      <p:sp>
        <p:nvSpPr>
          <p:cNvPr id="112" name="Google Shape;112;g12decbaafc8_0_35"/>
          <p:cNvSpPr txBox="1">
            <a:spLocks noGrp="1"/>
          </p:cNvSpPr>
          <p:nvPr>
            <p:ph type="body" idx="1"/>
          </p:nvPr>
        </p:nvSpPr>
        <p:spPr>
          <a:xfrm>
            <a:off x="311700" y="1745825"/>
            <a:ext cx="8520600" cy="3091500"/>
          </a:xfrm>
          <a:prstGeom prst="rect">
            <a:avLst/>
          </a:prstGeom>
          <a:noFill/>
          <a:ln>
            <a:noFill/>
          </a:ln>
        </p:spPr>
        <p:txBody>
          <a:bodyPr spcFirstLastPara="1" wrap="square" lIns="91425" tIns="91425" rIns="91425" bIns="91425" anchor="t" anchorCtr="0">
            <a:noAutofit/>
          </a:bodyPr>
          <a:lstStyle/>
          <a:p>
            <a:pPr marL="457200" lvl="0" indent="-304800" algn="l" rtl="0">
              <a:spcBef>
                <a:spcPts val="0"/>
              </a:spcBef>
              <a:spcAft>
                <a:spcPts val="0"/>
              </a:spcAft>
              <a:buClr>
                <a:schemeClr val="dk1"/>
              </a:buClr>
              <a:buSzPts val="1200"/>
              <a:buChar char="●"/>
            </a:pPr>
            <a:r>
              <a:rPr lang="en" sz="1900" b="1" dirty="0"/>
              <a:t>Material Formats considered</a:t>
            </a:r>
            <a:r>
              <a:rPr lang="en" sz="1900" dirty="0"/>
              <a:t>: Informal Text, Structured Documents, Video Documents (YouTube/CommonSpaces will empower and support transcription,</a:t>
            </a:r>
            <a:r>
              <a:rPr lang="en" sz="1900" b="1" dirty="0"/>
              <a:t> </a:t>
            </a:r>
            <a:r>
              <a:rPr lang="en" sz="1900" b="1" dirty="0">
                <a:solidFill>
                  <a:srgbClr val="FF0000"/>
                </a:solidFill>
              </a:rPr>
              <a:t>if really appreciated</a:t>
            </a:r>
            <a:r>
              <a:rPr lang="en" sz="1900" b="1" dirty="0"/>
              <a:t>)</a:t>
            </a:r>
            <a:endParaRPr sz="1900" b="1" dirty="0"/>
          </a:p>
          <a:p>
            <a:pPr marL="457200" lvl="0" indent="-304800" algn="l" rtl="0">
              <a:spcBef>
                <a:spcPts val="0"/>
              </a:spcBef>
              <a:spcAft>
                <a:spcPts val="0"/>
              </a:spcAft>
              <a:buClr>
                <a:schemeClr val="dk1"/>
              </a:buClr>
              <a:buSzPts val="1200"/>
              <a:buChar char="●"/>
            </a:pPr>
            <a:r>
              <a:rPr lang="en" sz="1900" b="1" dirty="0"/>
              <a:t>Language privileged: </a:t>
            </a:r>
            <a:r>
              <a:rPr lang="en" sz="1900" dirty="0"/>
              <a:t>English, Spanish, Italian, Greek, Croatian and Danish, Lithuanian</a:t>
            </a:r>
            <a:endParaRPr sz="1900" dirty="0"/>
          </a:p>
          <a:p>
            <a:pPr marL="457200" lvl="0" indent="-304800" algn="l" rtl="0">
              <a:spcBef>
                <a:spcPts val="0"/>
              </a:spcBef>
              <a:spcAft>
                <a:spcPts val="0"/>
              </a:spcAft>
              <a:buClr>
                <a:schemeClr val="dk1"/>
              </a:buClr>
              <a:buSzPts val="1200"/>
              <a:buChar char="●"/>
            </a:pPr>
            <a:r>
              <a:rPr lang="en" sz="1900" b="1" dirty="0"/>
              <a:t>Subject Matter privileged:  </a:t>
            </a:r>
            <a:r>
              <a:rPr lang="en" sz="1900" dirty="0"/>
              <a:t>Marketing, Digital Marketing, Small Business Management, Digital Competences for Scientific Writings (Essays, Thesys), Digital Competences for WebQuery </a:t>
            </a:r>
            <a:r>
              <a:rPr lang="en" sz="1900" b="1" dirty="0"/>
              <a:t>..</a:t>
            </a:r>
            <a:endParaRPr sz="1900" dirty="0"/>
          </a:p>
          <a:p>
            <a:pPr marL="457200" lvl="0" indent="0" algn="l" rtl="0">
              <a:spcBef>
                <a:spcPts val="0"/>
              </a:spcBef>
              <a:spcAft>
                <a:spcPts val="0"/>
              </a:spcAft>
              <a:buNone/>
            </a:pPr>
            <a:endParaRPr sz="19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g12decbaafc8_0_4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sz="2400" b="1" dirty="0">
                <a:solidFill>
                  <a:srgbClr val="FF0000"/>
                </a:solidFill>
              </a:rPr>
              <a:t>Discussion Item 0.2 </a:t>
            </a:r>
            <a:br>
              <a:rPr lang="en" sz="2400" b="1" dirty="0">
                <a:solidFill>
                  <a:srgbClr val="FF0000"/>
                </a:solidFill>
              </a:rPr>
            </a:br>
            <a:r>
              <a:rPr lang="en" sz="1800" b="1" dirty="0"/>
              <a:t>Main assumptions reached by the coordinator based on the preliminary discussion (Positive Proposals (5))</a:t>
            </a:r>
            <a:endParaRPr sz="1800" b="1" dirty="0"/>
          </a:p>
        </p:txBody>
      </p:sp>
      <p:sp>
        <p:nvSpPr>
          <p:cNvPr id="118" name="Google Shape;118;g12decbaafc8_0_40"/>
          <p:cNvSpPr txBox="1">
            <a:spLocks noGrp="1"/>
          </p:cNvSpPr>
          <p:nvPr>
            <p:ph type="body" idx="1"/>
          </p:nvPr>
        </p:nvSpPr>
        <p:spPr>
          <a:xfrm>
            <a:off x="311700" y="1745825"/>
            <a:ext cx="8520600" cy="3091500"/>
          </a:xfrm>
          <a:prstGeom prst="rect">
            <a:avLst/>
          </a:prstGeom>
          <a:noFill/>
          <a:ln>
            <a:noFill/>
          </a:ln>
        </p:spPr>
        <p:txBody>
          <a:bodyPr spcFirstLastPara="1" wrap="square" lIns="91425" tIns="91425" rIns="91425" bIns="91425" anchor="t" anchorCtr="0">
            <a:noAutofit/>
          </a:bodyPr>
          <a:lstStyle/>
          <a:p>
            <a:pPr marL="495300" lvl="0" algn="l" rtl="0">
              <a:spcBef>
                <a:spcPts val="0"/>
              </a:spcBef>
              <a:spcAft>
                <a:spcPts val="0"/>
              </a:spcAft>
              <a:buClr>
                <a:schemeClr val="dk1"/>
              </a:buClr>
              <a:buSzPts val="1200"/>
              <a:buFont typeface="Wingdings" panose="05000000000000000000" pitchFamily="2" charset="2"/>
              <a:buChar char="§"/>
            </a:pPr>
            <a:r>
              <a:rPr lang="en" sz="1900" b="1" dirty="0"/>
              <a:t>Types of Materials: </a:t>
            </a:r>
            <a:r>
              <a:rPr lang="en" sz="1900" dirty="0"/>
              <a:t>General Didactic Materials (Manuals, Tutorials, Assessment Materials, Glossaries, Ontologies …) </a:t>
            </a:r>
            <a:endParaRPr sz="1900" dirty="0"/>
          </a:p>
          <a:p>
            <a:pPr marL="457200" lvl="0" indent="-349250" algn="l" rtl="0">
              <a:spcBef>
                <a:spcPts val="0"/>
              </a:spcBef>
              <a:spcAft>
                <a:spcPts val="0"/>
              </a:spcAft>
              <a:buSzPts val="1900"/>
              <a:buFont typeface="Arial" panose="020B0604020202020204" pitchFamily="34" charset="0"/>
              <a:buChar char="•"/>
            </a:pPr>
            <a:r>
              <a:rPr lang="en" sz="1900" b="1" dirty="0"/>
              <a:t>Meta Materials: </a:t>
            </a:r>
            <a:r>
              <a:rPr lang="en" sz="1900" dirty="0"/>
              <a:t>Teachers’ Guides, Directions, Guidelines</a:t>
            </a:r>
            <a:r>
              <a:rPr lang="en" sz="1900" baseline="30000" dirty="0"/>
              <a:t>(1)</a:t>
            </a:r>
            <a:r>
              <a:rPr lang="en" sz="1900" dirty="0"/>
              <a:t>. Supporting Materials …</a:t>
            </a:r>
            <a:endParaRPr sz="1900" dirty="0"/>
          </a:p>
          <a:p>
            <a:pPr marL="457200" lvl="0" indent="-349250" algn="l" rtl="0">
              <a:spcBef>
                <a:spcPts val="0"/>
              </a:spcBef>
              <a:spcAft>
                <a:spcPts val="0"/>
              </a:spcAft>
              <a:buSzPts val="1900"/>
              <a:buChar char="●"/>
            </a:pPr>
            <a:endParaRPr sz="1900" b="1" dirty="0"/>
          </a:p>
          <a:p>
            <a:pPr marL="0" lvl="0" indent="0" algn="l" rtl="0">
              <a:spcBef>
                <a:spcPts val="0"/>
              </a:spcBef>
              <a:spcAft>
                <a:spcPts val="0"/>
              </a:spcAft>
              <a:buNone/>
            </a:pPr>
            <a:endParaRPr sz="1900" b="1" dirty="0"/>
          </a:p>
          <a:p>
            <a:pPr marL="0" lvl="0" indent="0" algn="l" rtl="0">
              <a:spcBef>
                <a:spcPts val="0"/>
              </a:spcBef>
              <a:spcAft>
                <a:spcPts val="0"/>
              </a:spcAft>
              <a:buNone/>
            </a:pPr>
            <a:endParaRPr sz="1900" b="1" dirty="0"/>
          </a:p>
          <a:p>
            <a:pPr marL="457200" lvl="0" indent="-323850" algn="l" rtl="0">
              <a:spcBef>
                <a:spcPts val="0"/>
              </a:spcBef>
              <a:spcAft>
                <a:spcPts val="0"/>
              </a:spcAft>
              <a:buSzPts val="1500"/>
              <a:buAutoNum type="arabicParenR"/>
            </a:pPr>
            <a:r>
              <a:rPr lang="en" sz="1400" b="1" dirty="0"/>
              <a:t>Guide intended as the creation of a pedagogical application</a:t>
            </a:r>
            <a:r>
              <a:rPr lang="en" sz="1600" b="1" dirty="0"/>
              <a:t> </a:t>
            </a:r>
            <a:r>
              <a:rPr lang="en" sz="1400" b="1" dirty="0"/>
              <a:t>model</a:t>
            </a:r>
            <a:endParaRPr sz="1400" b="1" dirty="0"/>
          </a:p>
          <a:p>
            <a:pPr marL="0" lvl="0" indent="0" algn="l" rtl="0">
              <a:spcBef>
                <a:spcPts val="0"/>
              </a:spcBef>
              <a:spcAft>
                <a:spcPts val="0"/>
              </a:spcAft>
              <a:buClr>
                <a:schemeClr val="dk1"/>
              </a:buClr>
              <a:buSzPts val="1100"/>
              <a:buFont typeface="Arial"/>
              <a:buNone/>
            </a:pPr>
            <a:endParaRPr sz="1900" b="1" dirty="0"/>
          </a:p>
          <a:p>
            <a:pPr marL="0" lvl="0" indent="0" algn="l" rtl="0">
              <a:spcBef>
                <a:spcPts val="0"/>
              </a:spcBef>
              <a:spcAft>
                <a:spcPts val="0"/>
              </a:spcAft>
              <a:buNone/>
            </a:pPr>
            <a:endParaRPr sz="1900" b="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g12decbaafc8_0_4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sz="2400" b="1" dirty="0">
                <a:solidFill>
                  <a:srgbClr val="FF0000"/>
                </a:solidFill>
              </a:rPr>
              <a:t>Discussion Item 0.3 </a:t>
            </a:r>
            <a:r>
              <a:rPr lang="en-US" sz="2000" b="1" dirty="0">
                <a:solidFill>
                  <a:srgbClr val="FF0000"/>
                </a:solidFill>
              </a:rPr>
              <a:t>Research Question and proposed tools</a:t>
            </a:r>
            <a:br>
              <a:rPr lang="en" sz="2400" b="1" dirty="0">
                <a:solidFill>
                  <a:srgbClr val="FF0000"/>
                </a:solidFill>
              </a:rPr>
            </a:br>
            <a:r>
              <a:rPr lang="it-IT" sz="1800" b="1" dirty="0"/>
              <a:t>An</a:t>
            </a:r>
            <a:r>
              <a:rPr lang="en" sz="1800" b="1" dirty="0"/>
              <a:t> example of proposed tools for Language Analytics </a:t>
            </a:r>
            <a:endParaRPr sz="1800" b="1" dirty="0"/>
          </a:p>
        </p:txBody>
      </p:sp>
      <p:sp>
        <p:nvSpPr>
          <p:cNvPr id="118" name="Google Shape;118;g12decbaafc8_0_40"/>
          <p:cNvSpPr txBox="1">
            <a:spLocks noGrp="1"/>
          </p:cNvSpPr>
          <p:nvPr>
            <p:ph type="body" idx="1"/>
          </p:nvPr>
        </p:nvSpPr>
        <p:spPr>
          <a:xfrm>
            <a:off x="311700" y="1745825"/>
            <a:ext cx="8520600" cy="3091500"/>
          </a:xfrm>
          <a:prstGeom prst="rect">
            <a:avLst/>
          </a:prstGeom>
          <a:noFill/>
          <a:ln>
            <a:noFill/>
          </a:ln>
        </p:spPr>
        <p:txBody>
          <a:bodyPr spcFirstLastPara="1" wrap="square" lIns="91425" tIns="91425" rIns="91425" bIns="91425" anchor="t" anchorCtr="0">
            <a:noAutofit/>
          </a:bodyPr>
          <a:lstStyle/>
          <a:p>
            <a:pPr marL="495300" lvl="0" algn="l" rtl="0">
              <a:spcBef>
                <a:spcPts val="0"/>
              </a:spcBef>
              <a:spcAft>
                <a:spcPts val="0"/>
              </a:spcAft>
              <a:buClr>
                <a:schemeClr val="dk1"/>
              </a:buClr>
              <a:buSzPts val="1200"/>
              <a:buFont typeface="Wingdings" panose="05000000000000000000" pitchFamily="2" charset="2"/>
              <a:buChar char="q"/>
            </a:pPr>
            <a:r>
              <a:rPr lang="it-IT" sz="1900" b="1" dirty="0"/>
              <a:t>A </a:t>
            </a:r>
            <a:r>
              <a:rPr lang="it-IT" sz="1900" b="1" dirty="0" err="1"/>
              <a:t>Croatian</a:t>
            </a:r>
            <a:r>
              <a:rPr lang="it-IT" sz="1900" b="1" dirty="0"/>
              <a:t> text </a:t>
            </a:r>
            <a:r>
              <a:rPr lang="it-IT" sz="1900" b="1" dirty="0" err="1"/>
              <a:t>analysed</a:t>
            </a:r>
            <a:r>
              <a:rPr lang="it-IT" sz="1900" b="1" dirty="0"/>
              <a:t> by </a:t>
            </a:r>
            <a:r>
              <a:rPr lang="it-IT" sz="1900" b="1" dirty="0" err="1"/>
              <a:t>CommonSpace</a:t>
            </a:r>
            <a:r>
              <a:rPr lang="it-IT" sz="1900" b="1" dirty="0"/>
              <a:t> Language Analytics Toolkit</a:t>
            </a:r>
          </a:p>
          <a:p>
            <a:pPr marL="495300" lvl="0" algn="l" rtl="0">
              <a:spcBef>
                <a:spcPts val="0"/>
              </a:spcBef>
              <a:spcAft>
                <a:spcPts val="0"/>
              </a:spcAft>
              <a:buClr>
                <a:schemeClr val="dk1"/>
              </a:buClr>
              <a:buSzPts val="1200"/>
              <a:buFont typeface="Wingdings" panose="05000000000000000000" pitchFamily="2" charset="2"/>
              <a:buChar char="q"/>
            </a:pPr>
            <a:r>
              <a:rPr lang="it-IT" sz="1900" b="1" dirty="0"/>
              <a:t>How can </a:t>
            </a:r>
            <a:r>
              <a:rPr lang="it-IT" sz="1900" b="1" dirty="0" err="1"/>
              <a:t>we</a:t>
            </a:r>
            <a:r>
              <a:rPr lang="it-IT" sz="1900" b="1" dirty="0"/>
              <a:t> use for </a:t>
            </a:r>
            <a:r>
              <a:rPr lang="it-IT" sz="1900" b="1" dirty="0" err="1"/>
              <a:t>our</a:t>
            </a:r>
            <a:r>
              <a:rPr lang="it-IT" sz="1900" b="1" dirty="0"/>
              <a:t> Learning Assessment goals </a:t>
            </a:r>
            <a:r>
              <a:rPr lang="en-GB" sz="1900" b="1" dirty="0"/>
              <a:t>these</a:t>
            </a:r>
            <a:r>
              <a:rPr lang="it-IT" sz="1900" b="1" dirty="0"/>
              <a:t> tools? </a:t>
            </a:r>
          </a:p>
          <a:p>
            <a:pPr marL="495300" lvl="0" algn="l" rtl="0">
              <a:spcBef>
                <a:spcPts val="0"/>
              </a:spcBef>
              <a:spcAft>
                <a:spcPts val="0"/>
              </a:spcAft>
              <a:buClr>
                <a:schemeClr val="dk1"/>
              </a:buClr>
              <a:buSzPts val="1200"/>
              <a:buFont typeface="Wingdings" panose="05000000000000000000" pitchFamily="2" charset="2"/>
              <a:buChar char="q"/>
            </a:pPr>
            <a:r>
              <a:rPr lang="it-IT" sz="1900" b="1" dirty="0" err="1"/>
              <a:t>What</a:t>
            </a:r>
            <a:r>
              <a:rPr lang="it-IT" sz="1900" b="1" dirty="0"/>
              <a:t> can </a:t>
            </a:r>
            <a:r>
              <a:rPr lang="it-IT" sz="1900" b="1" dirty="0" err="1"/>
              <a:t>we</a:t>
            </a:r>
            <a:r>
              <a:rPr lang="it-IT" sz="1900" b="1" dirty="0"/>
              <a:t> </a:t>
            </a:r>
            <a:r>
              <a:rPr lang="it-IT" sz="1900" b="1" dirty="0" err="1"/>
              <a:t>analyse</a:t>
            </a:r>
            <a:r>
              <a:rPr lang="it-IT" sz="1900" b="1" dirty="0"/>
              <a:t> of the learning / </a:t>
            </a:r>
            <a:r>
              <a:rPr lang="it-IT" sz="1900" b="1" dirty="0" err="1"/>
              <a:t>teaching</a:t>
            </a:r>
            <a:r>
              <a:rPr lang="it-IT" sz="1900" b="1" dirty="0"/>
              <a:t> </a:t>
            </a:r>
            <a:r>
              <a:rPr lang="it-IT" sz="1900" b="1" dirty="0" err="1"/>
              <a:t>process</a:t>
            </a:r>
            <a:r>
              <a:rPr lang="it-IT" sz="1900" b="1" dirty="0"/>
              <a:t> </a:t>
            </a:r>
            <a:r>
              <a:rPr lang="it-IT" sz="1900" b="1" dirty="0" err="1"/>
              <a:t>before</a:t>
            </a:r>
            <a:r>
              <a:rPr lang="it-IT" sz="1900" b="1" dirty="0"/>
              <a:t> the </a:t>
            </a:r>
            <a:r>
              <a:rPr lang="it-IT" sz="1900" b="1" dirty="0" err="1"/>
              <a:t>lesson</a:t>
            </a:r>
            <a:r>
              <a:rPr lang="it-IT" sz="1900" b="1" dirty="0"/>
              <a:t>, </a:t>
            </a:r>
            <a:r>
              <a:rPr lang="it-IT" sz="1900" b="1" dirty="0" err="1"/>
              <a:t>during</a:t>
            </a:r>
            <a:r>
              <a:rPr lang="it-IT" sz="1900" b="1" dirty="0"/>
              <a:t> the </a:t>
            </a:r>
            <a:r>
              <a:rPr lang="it-IT" sz="1900" b="1" dirty="0" err="1"/>
              <a:t>lesson</a:t>
            </a:r>
            <a:r>
              <a:rPr lang="it-IT" sz="1900" b="1" dirty="0"/>
              <a:t>, after the </a:t>
            </a:r>
            <a:r>
              <a:rPr lang="it-IT" sz="1900" b="1" dirty="0" err="1"/>
              <a:t>lesson</a:t>
            </a:r>
            <a:r>
              <a:rPr lang="it-IT" sz="1900" b="1" dirty="0"/>
              <a:t>?</a:t>
            </a:r>
          </a:p>
          <a:p>
            <a:pPr marL="495300" lvl="0" algn="l" rtl="0">
              <a:spcBef>
                <a:spcPts val="0"/>
              </a:spcBef>
              <a:spcAft>
                <a:spcPts val="0"/>
              </a:spcAft>
              <a:buClr>
                <a:schemeClr val="dk1"/>
              </a:buClr>
              <a:buSzPts val="1200"/>
              <a:buFont typeface="Wingdings" panose="05000000000000000000" pitchFamily="2" charset="2"/>
              <a:buChar char="q"/>
            </a:pPr>
            <a:r>
              <a:rPr lang="it-IT" sz="1900" b="1" dirty="0" err="1"/>
              <a:t>Results</a:t>
            </a:r>
            <a:r>
              <a:rPr lang="it-IT" sz="1900" b="1" dirty="0"/>
              <a:t> of the Text </a:t>
            </a:r>
            <a:r>
              <a:rPr lang="it-IT" sz="1900" b="1" dirty="0" err="1"/>
              <a:t>Analyses</a:t>
            </a:r>
            <a:r>
              <a:rPr lang="it-IT" sz="1900" b="1" dirty="0"/>
              <a:t> </a:t>
            </a:r>
            <a:r>
              <a:rPr lang="it-IT" sz="1900" b="1" dirty="0" err="1"/>
              <a:t>will</a:t>
            </a:r>
            <a:r>
              <a:rPr lang="it-IT" sz="1900" b="1" dirty="0"/>
              <a:t> be </a:t>
            </a:r>
            <a:r>
              <a:rPr lang="it-IT" sz="1900" b="1" dirty="0" err="1"/>
              <a:t>shown</a:t>
            </a:r>
            <a:r>
              <a:rPr lang="it-IT" sz="1900" b="1" dirty="0"/>
              <a:t> </a:t>
            </a:r>
            <a:r>
              <a:rPr lang="it-IT" sz="1900" b="1" dirty="0" err="1"/>
              <a:t>now</a:t>
            </a:r>
            <a:r>
              <a:rPr lang="it-IT" sz="1900" b="1" dirty="0"/>
              <a:t> and </a:t>
            </a:r>
            <a:r>
              <a:rPr lang="it-IT" sz="1900" b="1" dirty="0" err="1"/>
              <a:t>then</a:t>
            </a:r>
            <a:r>
              <a:rPr lang="it-IT" sz="1900" b="1"/>
              <a:t> atttached</a:t>
            </a:r>
            <a:r>
              <a:rPr lang="it-IT" sz="1900" b="1" dirty="0"/>
              <a:t> to </a:t>
            </a:r>
            <a:r>
              <a:rPr lang="it-IT" sz="1900" b="1" dirty="0" err="1"/>
              <a:t>this</a:t>
            </a:r>
            <a:r>
              <a:rPr lang="it-IT" sz="1900" b="1" dirty="0"/>
              <a:t> </a:t>
            </a:r>
            <a:r>
              <a:rPr lang="it-IT" sz="1900" b="1" dirty="0" err="1"/>
              <a:t>document</a:t>
            </a:r>
            <a:endParaRPr sz="1900" dirty="0"/>
          </a:p>
          <a:p>
            <a:pPr marL="457200" lvl="0" indent="-349250" algn="l" rtl="0">
              <a:spcBef>
                <a:spcPts val="0"/>
              </a:spcBef>
              <a:spcAft>
                <a:spcPts val="0"/>
              </a:spcAft>
              <a:buSzPts val="1900"/>
              <a:buChar char="●"/>
            </a:pPr>
            <a:endParaRPr sz="1900" b="1" dirty="0"/>
          </a:p>
          <a:p>
            <a:pPr marL="0" lvl="0" indent="0" algn="l" rtl="0">
              <a:spcBef>
                <a:spcPts val="0"/>
              </a:spcBef>
              <a:spcAft>
                <a:spcPts val="0"/>
              </a:spcAft>
              <a:buNone/>
            </a:pPr>
            <a:endParaRPr sz="1900" b="1" dirty="0"/>
          </a:p>
          <a:p>
            <a:pPr marL="0" lvl="0" indent="0" algn="l" rtl="0">
              <a:spcBef>
                <a:spcPts val="0"/>
              </a:spcBef>
              <a:spcAft>
                <a:spcPts val="0"/>
              </a:spcAft>
              <a:buNone/>
            </a:pPr>
            <a:endParaRPr sz="1900" b="1" dirty="0"/>
          </a:p>
          <a:p>
            <a:pPr marL="457200" lvl="0" indent="-323850" algn="l" rtl="0">
              <a:spcBef>
                <a:spcPts val="0"/>
              </a:spcBef>
              <a:spcAft>
                <a:spcPts val="0"/>
              </a:spcAft>
              <a:buSzPts val="1500"/>
              <a:buAutoNum type="arabicParenR"/>
            </a:pPr>
            <a:r>
              <a:rPr lang="en" sz="1400" b="1" dirty="0"/>
              <a:t>Guide intended as the creation of a pedagogical application</a:t>
            </a:r>
            <a:r>
              <a:rPr lang="en" sz="1600" b="1" dirty="0"/>
              <a:t> </a:t>
            </a:r>
            <a:r>
              <a:rPr lang="en" sz="1400" b="1" dirty="0"/>
              <a:t>model</a:t>
            </a:r>
            <a:endParaRPr sz="1400" b="1" dirty="0"/>
          </a:p>
          <a:p>
            <a:pPr marL="0" lvl="0" indent="0" algn="l" rtl="0">
              <a:spcBef>
                <a:spcPts val="0"/>
              </a:spcBef>
              <a:spcAft>
                <a:spcPts val="0"/>
              </a:spcAft>
              <a:buClr>
                <a:schemeClr val="dk1"/>
              </a:buClr>
              <a:buSzPts val="1100"/>
              <a:buFont typeface="Arial"/>
              <a:buNone/>
            </a:pPr>
            <a:endParaRPr sz="1900" b="1" dirty="0"/>
          </a:p>
          <a:p>
            <a:pPr marL="0" lvl="0" indent="0" algn="l" rtl="0">
              <a:spcBef>
                <a:spcPts val="0"/>
              </a:spcBef>
              <a:spcAft>
                <a:spcPts val="0"/>
              </a:spcAft>
              <a:buNone/>
            </a:pPr>
            <a:endParaRPr sz="1900" b="1" dirty="0"/>
          </a:p>
        </p:txBody>
      </p:sp>
    </p:spTree>
    <p:extLst>
      <p:ext uri="{BB962C8B-B14F-4D97-AF65-F5344CB8AC3E}">
        <p14:creationId xmlns:p14="http://schemas.microsoft.com/office/powerpoint/2010/main" val="33027906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a:t>Open Discussion </a:t>
            </a:r>
            <a:endParaRPr/>
          </a:p>
        </p:txBody>
      </p:sp>
      <p:sp>
        <p:nvSpPr>
          <p:cNvPr id="124" name="Google Shape;124;p5"/>
          <p:cNvSpPr txBox="1">
            <a:spLocks noGrp="1"/>
          </p:cNvSpPr>
          <p:nvPr>
            <p:ph type="body" idx="1"/>
          </p:nvPr>
        </p:nvSpPr>
        <p:spPr>
          <a:xfrm>
            <a:off x="534984" y="1017725"/>
            <a:ext cx="8520600" cy="3416400"/>
          </a:xfrm>
          <a:prstGeom prst="rect">
            <a:avLst/>
          </a:prstGeom>
          <a:noFill/>
          <a:ln>
            <a:noFill/>
          </a:ln>
        </p:spPr>
        <p:txBody>
          <a:bodyPr spcFirstLastPara="1" wrap="square" lIns="91425" tIns="91425" rIns="91425" bIns="91425" anchor="t" anchorCtr="0">
            <a:noAutofit/>
          </a:bodyPr>
          <a:lstStyle/>
          <a:p>
            <a:pPr marL="285750" lvl="0" indent="-298450" algn="l" rtl="0">
              <a:spcBef>
                <a:spcPts val="0"/>
              </a:spcBef>
              <a:spcAft>
                <a:spcPts val="0"/>
              </a:spcAft>
              <a:buClr>
                <a:schemeClr val="dk1"/>
              </a:buClr>
              <a:buSzPts val="1300"/>
              <a:buChar char="❏"/>
            </a:pPr>
            <a:r>
              <a:rPr lang="en" sz="2000"/>
              <a:t>CSB  		</a:t>
            </a:r>
            <a:endParaRPr sz="2000"/>
          </a:p>
          <a:p>
            <a:pPr marL="285750" lvl="0" indent="-298450" algn="l" rtl="0">
              <a:spcBef>
                <a:spcPts val="0"/>
              </a:spcBef>
              <a:spcAft>
                <a:spcPts val="0"/>
              </a:spcAft>
              <a:buClr>
                <a:schemeClr val="dk1"/>
              </a:buClr>
              <a:buSzPts val="1300"/>
              <a:buChar char="❏"/>
            </a:pPr>
            <a:r>
              <a:rPr lang="en" sz="2000"/>
              <a:t>UNIR 		Ema Muric </a:t>
            </a:r>
            <a:endParaRPr sz="2000"/>
          </a:p>
          <a:p>
            <a:pPr marL="285750" lvl="0" indent="-298450" algn="l" rtl="0">
              <a:spcBef>
                <a:spcPts val="0"/>
              </a:spcBef>
              <a:spcAft>
                <a:spcPts val="0"/>
              </a:spcAft>
              <a:buClr>
                <a:schemeClr val="dk1"/>
              </a:buClr>
              <a:buSzPts val="1300"/>
              <a:buChar char="❏"/>
            </a:pPr>
            <a:r>
              <a:rPr lang="en" sz="2000"/>
              <a:t>UAM			Maria </a:t>
            </a:r>
            <a:endParaRPr sz="2000"/>
          </a:p>
          <a:p>
            <a:pPr marL="285750" lvl="0" indent="-298450" algn="l" rtl="0">
              <a:spcBef>
                <a:spcPts val="0"/>
              </a:spcBef>
              <a:spcAft>
                <a:spcPts val="0"/>
              </a:spcAft>
              <a:buClr>
                <a:schemeClr val="dk1"/>
              </a:buClr>
              <a:buSzPts val="1300"/>
              <a:buChar char="❏"/>
            </a:pPr>
            <a:r>
              <a:rPr lang="en" sz="2000"/>
              <a:t>NTUA 		Mary</a:t>
            </a:r>
            <a:endParaRPr sz="2000"/>
          </a:p>
          <a:p>
            <a:pPr marL="285750" lvl="0" indent="-298450" algn="l" rtl="0">
              <a:spcBef>
                <a:spcPts val="0"/>
              </a:spcBef>
              <a:spcAft>
                <a:spcPts val="0"/>
              </a:spcAft>
              <a:buClr>
                <a:schemeClr val="dk1"/>
              </a:buClr>
              <a:buSzPts val="1300"/>
              <a:buChar char="❏"/>
            </a:pPr>
            <a:r>
              <a:rPr lang="en" sz="2000"/>
              <a:t>KTU			Gytis </a:t>
            </a:r>
            <a:endParaRPr sz="2000"/>
          </a:p>
          <a:p>
            <a:pPr marL="285750" lvl="0" indent="-298450" algn="l" rtl="0">
              <a:spcBef>
                <a:spcPts val="0"/>
              </a:spcBef>
              <a:spcAft>
                <a:spcPts val="0"/>
              </a:spcAft>
              <a:buClr>
                <a:schemeClr val="dk1"/>
              </a:buClr>
              <a:buSzPts val="1300"/>
              <a:buChar char="❏"/>
            </a:pPr>
            <a:r>
              <a:rPr lang="en" sz="2000"/>
              <a:t>Link			Giovanni Toffoli</a:t>
            </a:r>
            <a:endParaRPr sz="2000"/>
          </a:p>
          <a:p>
            <a:pPr marL="285750" lvl="0" indent="-342900" algn="l" rtl="0">
              <a:spcBef>
                <a:spcPts val="0"/>
              </a:spcBef>
              <a:spcAft>
                <a:spcPts val="0"/>
              </a:spcAft>
              <a:buSzPts val="2000"/>
              <a:buChar char="❏"/>
            </a:pPr>
            <a:r>
              <a:rPr lang="en" sz="2000"/>
              <a:t>Brainsigns	Nicoletta</a:t>
            </a:r>
            <a:endParaRPr sz="20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r>
              <a:rPr lang="en"/>
              <a:t>Task distribution - central infrastructure (follows)</a:t>
            </a:r>
            <a:endParaRPr/>
          </a:p>
        </p:txBody>
      </p:sp>
      <p:sp>
        <p:nvSpPr>
          <p:cNvPr id="130" name="Google Shape;130;p6"/>
          <p:cNvSpPr txBox="1">
            <a:spLocks noGrp="1"/>
          </p:cNvSpPr>
          <p:nvPr>
            <p:ph type="body" idx="1"/>
          </p:nvPr>
        </p:nvSpPr>
        <p:spPr>
          <a:xfrm>
            <a:off x="311700" y="1152475"/>
            <a:ext cx="8520600" cy="35232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en"/>
              <a:t>SAPIENZA in collaboration with LINK, NTUA and UNIRI</a:t>
            </a:r>
            <a:br>
              <a:rPr lang="en"/>
            </a:br>
            <a:r>
              <a:rPr lang="en"/>
              <a:t>Integration and development of dedicated SW</a:t>
            </a:r>
            <a:endParaRPr/>
          </a:p>
          <a:p>
            <a:pPr marL="914400" lvl="1" indent="-228600" algn="l" rtl="0">
              <a:lnSpc>
                <a:spcPct val="115000"/>
              </a:lnSpc>
              <a:spcBef>
                <a:spcPts val="0"/>
              </a:spcBef>
              <a:spcAft>
                <a:spcPts val="0"/>
              </a:spcAft>
              <a:buSzPts val="1400"/>
              <a:buNone/>
            </a:pPr>
            <a:endParaRPr/>
          </a:p>
          <a:p>
            <a:pPr marL="914400" lvl="1" indent="-317500" algn="l" rtl="0">
              <a:lnSpc>
                <a:spcPct val="115000"/>
              </a:lnSpc>
              <a:spcBef>
                <a:spcPts val="0"/>
              </a:spcBef>
              <a:spcAft>
                <a:spcPts val="0"/>
              </a:spcAft>
              <a:buSzPts val="1400"/>
              <a:buChar char="○"/>
            </a:pPr>
            <a:r>
              <a:rPr lang="en"/>
              <a:t>Content creation, management and coordination of the WE-COLLAB project site, as a virtual site on top of CommonSpaces </a:t>
            </a:r>
            <a:endParaRPr/>
          </a:p>
          <a:p>
            <a:pPr marL="914400" lvl="1" indent="-317500" algn="l" rtl="0">
              <a:lnSpc>
                <a:spcPct val="115000"/>
              </a:lnSpc>
              <a:spcBef>
                <a:spcPts val="0"/>
              </a:spcBef>
              <a:spcAft>
                <a:spcPts val="0"/>
              </a:spcAft>
              <a:buSzPts val="1400"/>
              <a:buChar char="○"/>
            </a:pPr>
            <a:r>
              <a:rPr lang="en"/>
              <a:t>Coordination and certification of platform internationalization</a:t>
            </a:r>
            <a:endParaRPr/>
          </a:p>
          <a:p>
            <a:pPr marL="914400" lvl="1" indent="-317500" algn="l" rtl="0">
              <a:lnSpc>
                <a:spcPct val="115000"/>
              </a:lnSpc>
              <a:spcBef>
                <a:spcPts val="0"/>
              </a:spcBef>
              <a:spcAft>
                <a:spcPts val="0"/>
              </a:spcAft>
              <a:buSzPts val="1400"/>
              <a:buChar char="○"/>
            </a:pPr>
            <a:r>
              <a:rPr lang="en"/>
              <a:t>Coordination of enforcement of privacy and transparency-related policies defined within PR2 and PR3</a:t>
            </a:r>
            <a:endParaRPr/>
          </a:p>
          <a:p>
            <a:pPr marL="457200" lvl="0" indent="-342900" algn="l" rtl="0">
              <a:lnSpc>
                <a:spcPct val="115000"/>
              </a:lnSpc>
              <a:spcBef>
                <a:spcPts val="0"/>
              </a:spcBef>
              <a:spcAft>
                <a:spcPts val="0"/>
              </a:spcAft>
              <a:buSzPts val="1800"/>
              <a:buChar char="●"/>
            </a:pPr>
            <a:r>
              <a:rPr lang="en"/>
              <a:t>Platform overall testing, first diffusion and maintenance.</a:t>
            </a:r>
            <a:endParaRPr/>
          </a:p>
          <a:p>
            <a:pPr marL="0" lvl="0" indent="0" algn="l" rtl="0">
              <a:lnSpc>
                <a:spcPct val="115000"/>
              </a:lnSpc>
              <a:spcBef>
                <a:spcPts val="1600"/>
              </a:spcBef>
              <a:spcAft>
                <a:spcPts val="1600"/>
              </a:spcAft>
              <a:buSzPts val="1800"/>
              <a:buNone/>
            </a:pPr>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r>
              <a:rPr lang="en"/>
              <a:t>Collaboration in other elements of the infrastructure</a:t>
            </a:r>
            <a:endParaRPr/>
          </a:p>
        </p:txBody>
      </p:sp>
      <p:sp>
        <p:nvSpPr>
          <p:cNvPr id="136" name="Google Shape;136;p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en"/>
              <a:t>Monitoring and testing set-up of LL1 - Learning Laboratory 1</a:t>
            </a:r>
            <a:br>
              <a:rPr lang="en"/>
            </a:br>
            <a:r>
              <a:rPr lang="en"/>
              <a:t>equipment applying eye-tracking techniques to identify visual search patterns in learners following online courses (IO4)</a:t>
            </a:r>
            <a:endParaRPr/>
          </a:p>
          <a:p>
            <a:pPr marL="457200" lvl="0" indent="-342900" algn="l" rtl="0">
              <a:lnSpc>
                <a:spcPct val="115000"/>
              </a:lnSpc>
              <a:spcBef>
                <a:spcPts val="0"/>
              </a:spcBef>
              <a:spcAft>
                <a:spcPts val="0"/>
              </a:spcAft>
              <a:buSzPts val="1800"/>
              <a:buChar char="●"/>
            </a:pPr>
            <a:r>
              <a:rPr lang="en"/>
              <a:t>Monitoring and testing set-up LL2 - Learning Laboratory 2</a:t>
            </a:r>
            <a:br>
              <a:rPr lang="en"/>
            </a:br>
            <a:r>
              <a:rPr lang="en"/>
              <a:t>checking and testing equipment for acquisition, processing, recording and delivery of biosignal-derived data from learners attending remote or recorded lessons (IO5)</a:t>
            </a:r>
            <a:endParaRPr/>
          </a:p>
          <a:p>
            <a:pPr marL="457200" lvl="0" indent="-342900" algn="l" rtl="0">
              <a:lnSpc>
                <a:spcPct val="115000"/>
              </a:lnSpc>
              <a:spcBef>
                <a:spcPts val="0"/>
              </a:spcBef>
              <a:spcAft>
                <a:spcPts val="0"/>
              </a:spcAft>
              <a:buSzPts val="1800"/>
              <a:buChar char="●"/>
            </a:pPr>
            <a:r>
              <a:rPr lang="en"/>
              <a:t>Monitoring and testing of BYOD devices for deployment of the mobile app</a:t>
            </a:r>
            <a:br>
              <a:rPr lang="en"/>
            </a:br>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8"/>
          <p:cNvSpPr txBox="1">
            <a:spLocks noGrp="1"/>
          </p:cNvSpPr>
          <p:nvPr>
            <p:ph type="title"/>
          </p:nvPr>
        </p:nvSpPr>
        <p:spPr>
          <a:xfrm>
            <a:off x="202019" y="445025"/>
            <a:ext cx="8761228"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
              <a:t>Task distribution - Learning Material Analysis (LMA) 1 </a:t>
            </a:r>
            <a:br>
              <a:rPr lang="en" b="1"/>
            </a:br>
            <a:endParaRPr/>
          </a:p>
        </p:txBody>
      </p:sp>
      <p:sp>
        <p:nvSpPr>
          <p:cNvPr id="142" name="Google Shape;142;p8"/>
          <p:cNvSpPr txBox="1">
            <a:spLocks noGrp="1"/>
          </p:cNvSpPr>
          <p:nvPr>
            <p:ph type="body" idx="1"/>
          </p:nvPr>
        </p:nvSpPr>
        <p:spPr>
          <a:xfrm>
            <a:off x="311700" y="1152475"/>
            <a:ext cx="8520600" cy="35652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en"/>
              <a:t>SAPIENZA coordination of the process of selection / adaptation of Learning Materials made by each partner</a:t>
            </a:r>
            <a:endParaRPr/>
          </a:p>
          <a:p>
            <a:pPr marL="457200" lvl="0" indent="-342900" algn="l" rtl="0">
              <a:lnSpc>
                <a:spcPct val="115000"/>
              </a:lnSpc>
              <a:spcBef>
                <a:spcPts val="0"/>
              </a:spcBef>
              <a:spcAft>
                <a:spcPts val="0"/>
              </a:spcAft>
              <a:buSzPts val="1800"/>
              <a:buChar char="●"/>
            </a:pPr>
            <a:r>
              <a:rPr lang="en"/>
              <a:t>UAM – Collaboration in setting up the Learning Materials Analysis Model – Literature review - UI translation to Spanish; translation of LM to and from Spanish</a:t>
            </a:r>
            <a:endParaRPr/>
          </a:p>
          <a:p>
            <a:pPr marL="457200" lvl="0" indent="-342900" algn="l" rtl="0">
              <a:lnSpc>
                <a:spcPct val="115000"/>
              </a:lnSpc>
              <a:spcBef>
                <a:spcPts val="0"/>
              </a:spcBef>
              <a:spcAft>
                <a:spcPts val="0"/>
              </a:spcAft>
              <a:buSzPts val="1800"/>
              <a:buChar char="●"/>
            </a:pPr>
            <a:r>
              <a:rPr lang="en"/>
              <a:t>UNIRI Selection of Subject, selection and adaptation of Learning materials and documents; UI translation to Croatian; translation to Croatian and/or from Croatian to English</a:t>
            </a:r>
            <a:endParaRPr/>
          </a:p>
          <a:p>
            <a:pPr marL="457200" lvl="0" indent="-342900" algn="l" rtl="0">
              <a:lnSpc>
                <a:spcPct val="115000"/>
              </a:lnSpc>
              <a:spcBef>
                <a:spcPts val="0"/>
              </a:spcBef>
              <a:spcAft>
                <a:spcPts val="0"/>
              </a:spcAft>
              <a:buSzPts val="1800"/>
              <a:buChar char="●"/>
            </a:pPr>
            <a:r>
              <a:rPr lang="en"/>
              <a:t>KTU Choice and set-up of the LRS; UI translation to Lithuanian; </a:t>
            </a:r>
            <a:endParaRPr/>
          </a:p>
          <a:p>
            <a:pPr marL="457200" lvl="0" indent="-342900" algn="l" rtl="0">
              <a:lnSpc>
                <a:spcPct val="115000"/>
              </a:lnSpc>
              <a:spcBef>
                <a:spcPts val="0"/>
              </a:spcBef>
              <a:spcAft>
                <a:spcPts val="0"/>
              </a:spcAft>
              <a:buSzPts val="1800"/>
              <a:buChar char="●"/>
            </a:pPr>
            <a:r>
              <a:rPr lang="en"/>
              <a:t>NTUA UI translation to Greek; translation of GuideLines for Jupyter hub; translation of LM to and from Greek</a:t>
            </a:r>
            <a:endParaRPr/>
          </a:p>
          <a:p>
            <a:pPr marL="457200" lvl="0" indent="-342900" algn="l" rtl="0">
              <a:lnSpc>
                <a:spcPct val="115000"/>
              </a:lnSpc>
              <a:spcBef>
                <a:spcPts val="0"/>
              </a:spcBef>
              <a:spcAft>
                <a:spcPts val="0"/>
              </a:spcAft>
              <a:buSzPts val="1800"/>
              <a:buChar char="●"/>
            </a:pPr>
            <a:r>
              <a:rPr lang="en"/>
              <a:t>CSR - UI translation to Danish; translation of LM to and from Danish</a:t>
            </a:r>
            <a:endParaRPr/>
          </a:p>
          <a:p>
            <a:pPr marL="0" lvl="0" indent="0" algn="l" rtl="0">
              <a:lnSpc>
                <a:spcPct val="115000"/>
              </a:lnSpc>
              <a:spcBef>
                <a:spcPts val="1600"/>
              </a:spcBef>
              <a:spcAft>
                <a:spcPts val="1600"/>
              </a:spcAft>
              <a:buSzPts val="1800"/>
              <a:buNone/>
            </a:pPr>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9"/>
          <p:cNvSpPr txBox="1">
            <a:spLocks noGrp="1"/>
          </p:cNvSpPr>
          <p:nvPr>
            <p:ph type="title"/>
          </p:nvPr>
        </p:nvSpPr>
        <p:spPr>
          <a:xfrm>
            <a:off x="202019" y="445025"/>
            <a:ext cx="8761228"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
              <a:t>Task distribution - Learning Material Analysis (LMA) 2 </a:t>
            </a:r>
            <a:br>
              <a:rPr lang="en" b="1"/>
            </a:br>
            <a:endParaRPr/>
          </a:p>
        </p:txBody>
      </p:sp>
      <p:sp>
        <p:nvSpPr>
          <p:cNvPr id="148" name="Google Shape;148;p9"/>
          <p:cNvSpPr txBox="1">
            <a:spLocks noGrp="1"/>
          </p:cNvSpPr>
          <p:nvPr>
            <p:ph type="body" idx="1"/>
          </p:nvPr>
        </p:nvSpPr>
        <p:spPr>
          <a:xfrm>
            <a:off x="311700" y="1152475"/>
            <a:ext cx="8520600" cy="35652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en"/>
              <a:t>SAPIENZA coordination of the process of selection / adaptation of Learning Materials made by each partner</a:t>
            </a:r>
            <a:endParaRPr/>
          </a:p>
          <a:p>
            <a:pPr marL="457200" lvl="0" indent="-342900" algn="l" rtl="0">
              <a:lnSpc>
                <a:spcPct val="115000"/>
              </a:lnSpc>
              <a:spcBef>
                <a:spcPts val="0"/>
              </a:spcBef>
              <a:spcAft>
                <a:spcPts val="0"/>
              </a:spcAft>
              <a:buSzPts val="1800"/>
              <a:buChar char="●"/>
            </a:pPr>
            <a:r>
              <a:rPr lang="en"/>
              <a:t>UAM – Collaboration in setting up the Learning Materials Analysis Model – Literature review - UI translation to Spanish; translation of LM to and from Spanish</a:t>
            </a:r>
            <a:endParaRPr/>
          </a:p>
          <a:p>
            <a:pPr marL="457200" lvl="0" indent="-342900" algn="l" rtl="0">
              <a:lnSpc>
                <a:spcPct val="115000"/>
              </a:lnSpc>
              <a:spcBef>
                <a:spcPts val="0"/>
              </a:spcBef>
              <a:spcAft>
                <a:spcPts val="0"/>
              </a:spcAft>
              <a:buSzPts val="1800"/>
              <a:buChar char="●"/>
            </a:pPr>
            <a:r>
              <a:rPr lang="en"/>
              <a:t>UNIRI Selection of Subject, selection and adaptation of Learning materials and documents; UI translation to Croatian; translation to Croatian and/or from Croatian to English</a:t>
            </a:r>
            <a:endParaRPr/>
          </a:p>
          <a:p>
            <a:pPr marL="457200" lvl="0" indent="-342900" algn="l" rtl="0">
              <a:lnSpc>
                <a:spcPct val="115000"/>
              </a:lnSpc>
              <a:spcBef>
                <a:spcPts val="0"/>
              </a:spcBef>
              <a:spcAft>
                <a:spcPts val="0"/>
              </a:spcAft>
              <a:buSzPts val="1800"/>
              <a:buChar char="●"/>
            </a:pPr>
            <a:r>
              <a:rPr lang="en"/>
              <a:t>KTU Choice and set-up of the LRS; UI translation to Lithuanian; </a:t>
            </a:r>
            <a:endParaRPr/>
          </a:p>
          <a:p>
            <a:pPr marL="457200" lvl="0" indent="-342900" algn="l" rtl="0">
              <a:lnSpc>
                <a:spcPct val="115000"/>
              </a:lnSpc>
              <a:spcBef>
                <a:spcPts val="0"/>
              </a:spcBef>
              <a:spcAft>
                <a:spcPts val="0"/>
              </a:spcAft>
              <a:buSzPts val="1800"/>
              <a:buChar char="●"/>
            </a:pPr>
            <a:r>
              <a:rPr lang="en"/>
              <a:t>NTUA UI translation to Greek; translation of GuideLines for Jupyter hub; translation of LM to and from Greek</a:t>
            </a:r>
            <a:endParaRPr/>
          </a:p>
          <a:p>
            <a:pPr marL="457200" lvl="0" indent="-342900" algn="l" rtl="0">
              <a:lnSpc>
                <a:spcPct val="115000"/>
              </a:lnSpc>
              <a:spcBef>
                <a:spcPts val="0"/>
              </a:spcBef>
              <a:spcAft>
                <a:spcPts val="0"/>
              </a:spcAft>
              <a:buSzPts val="1800"/>
              <a:buChar char="●"/>
            </a:pPr>
            <a:r>
              <a:rPr lang="en"/>
              <a:t>CSR - UI translation to Danish; translation of LM to and from Danish</a:t>
            </a:r>
            <a:endParaRPr/>
          </a:p>
          <a:p>
            <a:pPr marL="0" lvl="0" indent="0" algn="l" rtl="0">
              <a:lnSpc>
                <a:spcPct val="115000"/>
              </a:lnSpc>
              <a:spcBef>
                <a:spcPts val="1600"/>
              </a:spcBef>
              <a:spcAft>
                <a:spcPts val="1600"/>
              </a:spcAft>
              <a:buSzPts val="1800"/>
              <a:buNone/>
            </a:pPr>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10"/>
          <p:cNvSpPr txBox="1">
            <a:spLocks noGrp="1"/>
          </p:cNvSpPr>
          <p:nvPr>
            <p:ph type="title"/>
          </p:nvPr>
        </p:nvSpPr>
        <p:spPr>
          <a:xfrm>
            <a:off x="202019" y="445025"/>
            <a:ext cx="8761228"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
              <a:t>Task distribution - Learning Material Analysis (LMA) 4 </a:t>
            </a:r>
            <a:br>
              <a:rPr lang="en" b="1"/>
            </a:br>
            <a:endParaRPr/>
          </a:p>
        </p:txBody>
      </p:sp>
      <p:sp>
        <p:nvSpPr>
          <p:cNvPr id="154" name="Google Shape;154;p10"/>
          <p:cNvSpPr txBox="1">
            <a:spLocks noGrp="1"/>
          </p:cNvSpPr>
          <p:nvPr>
            <p:ph type="body" idx="1"/>
          </p:nvPr>
        </p:nvSpPr>
        <p:spPr>
          <a:xfrm>
            <a:off x="311700" y="1152475"/>
            <a:ext cx="8520600" cy="35652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en"/>
              <a:t>Sapienza and UAM </a:t>
            </a:r>
            <a:endParaRPr/>
          </a:p>
          <a:p>
            <a:pPr marL="914400" lvl="1" indent="-317500" algn="l" rtl="0">
              <a:lnSpc>
                <a:spcPct val="115000"/>
              </a:lnSpc>
              <a:spcBef>
                <a:spcPts val="1600"/>
              </a:spcBef>
              <a:spcAft>
                <a:spcPts val="0"/>
              </a:spcAft>
              <a:buSzPts val="1400"/>
              <a:buChar char="○"/>
            </a:pPr>
            <a:r>
              <a:rPr lang="en"/>
              <a:t>Collaboration in setting up the Learning Materials Analysis Model – Literature review - UI translation to Spanish; translation of LM to and from Spanish</a:t>
            </a:r>
            <a:endParaRPr/>
          </a:p>
          <a:p>
            <a:pPr marL="914400" lvl="1" indent="-317500" algn="l" rtl="0">
              <a:lnSpc>
                <a:spcPct val="115000"/>
              </a:lnSpc>
              <a:spcBef>
                <a:spcPts val="1600"/>
              </a:spcBef>
              <a:spcAft>
                <a:spcPts val="0"/>
              </a:spcAft>
              <a:buSzPts val="1400"/>
              <a:buChar char="○"/>
            </a:pPr>
            <a:r>
              <a:rPr lang="en"/>
              <a:t>Setting up the Document Analysis project framework within the CommonSpaces environment</a:t>
            </a:r>
            <a:endParaRPr/>
          </a:p>
          <a:p>
            <a:pPr marL="914400" lvl="1" indent="-317500" algn="l" rtl="0">
              <a:lnSpc>
                <a:spcPct val="115000"/>
              </a:lnSpc>
              <a:spcBef>
                <a:spcPts val="1600"/>
              </a:spcBef>
              <a:spcAft>
                <a:spcPts val="0"/>
              </a:spcAft>
              <a:buSzPts val="1400"/>
              <a:buChar char="○"/>
            </a:pPr>
            <a:r>
              <a:rPr lang="en"/>
              <a:t>Establishing categories of classification of attention paying for learning activities</a:t>
            </a:r>
            <a:endParaRPr/>
          </a:p>
          <a:p>
            <a:pPr marL="914400" lvl="1" indent="-317500" algn="l" rtl="0">
              <a:lnSpc>
                <a:spcPct val="115000"/>
              </a:lnSpc>
              <a:spcBef>
                <a:spcPts val="1600"/>
              </a:spcBef>
              <a:spcAft>
                <a:spcPts val="0"/>
              </a:spcAft>
              <a:buSzPts val="1400"/>
              <a:buChar char="○"/>
            </a:pPr>
            <a:r>
              <a:rPr lang="en"/>
              <a:t>Adapting the Text and Document Analysis Model to fit categorization of Attention in Learning Activities</a:t>
            </a:r>
            <a:endParaRPr/>
          </a:p>
          <a:p>
            <a:pPr marL="914400" lvl="1" indent="-317500" algn="l" rtl="0">
              <a:lnSpc>
                <a:spcPct val="115000"/>
              </a:lnSpc>
              <a:spcBef>
                <a:spcPts val="1600"/>
              </a:spcBef>
              <a:spcAft>
                <a:spcPts val="0"/>
              </a:spcAft>
              <a:buSzPts val="1400"/>
              <a:buChar char="○"/>
            </a:pPr>
            <a:r>
              <a:rPr lang="en"/>
              <a:t>Adapting Text and Document Analysis to proper usage in live, synchronous and asynchronous learning activities, both in presence and in a computer mediated environment </a:t>
            </a:r>
            <a:endParaRPr/>
          </a:p>
          <a:p>
            <a:pPr marL="0" lvl="0" indent="0" algn="l" rtl="0">
              <a:lnSpc>
                <a:spcPct val="115000"/>
              </a:lnSpc>
              <a:spcBef>
                <a:spcPts val="1600"/>
              </a:spcBef>
              <a:spcAft>
                <a:spcPts val="1600"/>
              </a:spcAft>
              <a:buSzPts val="1800"/>
              <a:buNone/>
            </a:pPr>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11"/>
          <p:cNvSpPr txBox="1">
            <a:spLocks noGrp="1"/>
          </p:cNvSpPr>
          <p:nvPr>
            <p:ph type="title"/>
          </p:nvPr>
        </p:nvSpPr>
        <p:spPr>
          <a:xfrm>
            <a:off x="202019" y="445025"/>
            <a:ext cx="8761228"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
              <a:t>Task distribution - Learning Material Analysis (LMA) 3 </a:t>
            </a:r>
            <a:br>
              <a:rPr lang="en" b="1"/>
            </a:br>
            <a:endParaRPr/>
          </a:p>
        </p:txBody>
      </p:sp>
      <p:sp>
        <p:nvSpPr>
          <p:cNvPr id="160" name="Google Shape;160;p11"/>
          <p:cNvSpPr txBox="1">
            <a:spLocks noGrp="1"/>
          </p:cNvSpPr>
          <p:nvPr>
            <p:ph type="body" idx="1"/>
          </p:nvPr>
        </p:nvSpPr>
        <p:spPr>
          <a:xfrm>
            <a:off x="311700" y="1152475"/>
            <a:ext cx="8520600" cy="35652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en"/>
              <a:t>UNIRI, Link  and CSR starts collaborating in PR2 producing a Guidelines and Tutorial to easy interaction with the Laboratories (LL1-LL2)</a:t>
            </a:r>
            <a:endParaRPr/>
          </a:p>
          <a:p>
            <a:pPr marL="914400" lvl="1" indent="-317500" algn="l" rtl="0">
              <a:lnSpc>
                <a:spcPct val="100000"/>
              </a:lnSpc>
              <a:spcBef>
                <a:spcPts val="600"/>
              </a:spcBef>
              <a:spcAft>
                <a:spcPts val="0"/>
              </a:spcAft>
              <a:buSzPts val="1400"/>
              <a:buChar char="○"/>
            </a:pPr>
            <a:r>
              <a:rPr lang="en"/>
              <a:t>starting the process of selection / adaptation of Learning Materials made by each partner </a:t>
            </a:r>
            <a:endParaRPr/>
          </a:p>
          <a:p>
            <a:pPr marL="914400" lvl="1" indent="-317500" algn="l" rtl="0">
              <a:lnSpc>
                <a:spcPct val="100000"/>
              </a:lnSpc>
              <a:spcBef>
                <a:spcPts val="600"/>
              </a:spcBef>
              <a:spcAft>
                <a:spcPts val="0"/>
              </a:spcAft>
              <a:buSzPts val="1400"/>
              <a:buChar char="○"/>
            </a:pPr>
            <a:r>
              <a:rPr lang="en"/>
              <a:t>learning material include: </a:t>
            </a:r>
            <a:endParaRPr/>
          </a:p>
          <a:p>
            <a:pPr marL="1371600" lvl="2" indent="-317500" algn="l" rtl="0">
              <a:lnSpc>
                <a:spcPct val="100000"/>
              </a:lnSpc>
              <a:spcBef>
                <a:spcPts val="600"/>
              </a:spcBef>
              <a:spcAft>
                <a:spcPts val="0"/>
              </a:spcAft>
              <a:buSzPts val="1400"/>
              <a:buChar char="■"/>
            </a:pPr>
            <a:r>
              <a:rPr lang="en"/>
              <a:t>principles of Self Regulated Learning (SRL) and related tools: </a:t>
            </a:r>
            <a:endParaRPr/>
          </a:p>
          <a:p>
            <a:pPr marL="1371600" lvl="2" indent="-317500" algn="l" rtl="0">
              <a:lnSpc>
                <a:spcPct val="100000"/>
              </a:lnSpc>
              <a:spcBef>
                <a:spcPts val="600"/>
              </a:spcBef>
              <a:spcAft>
                <a:spcPts val="0"/>
              </a:spcAft>
              <a:buSzPts val="1400"/>
              <a:buChar char="■"/>
            </a:pPr>
            <a:r>
              <a:rPr lang="en"/>
              <a:t>basic concepts of Learning Analytics from a pedagogical point of view; the importance of formulating questions and hypotheses for exploiting LA; </a:t>
            </a:r>
            <a:endParaRPr/>
          </a:p>
          <a:p>
            <a:pPr marL="1371600" lvl="2" indent="-317500" algn="l" rtl="0">
              <a:lnSpc>
                <a:spcPct val="100000"/>
              </a:lnSpc>
              <a:spcBef>
                <a:spcPts val="600"/>
              </a:spcBef>
              <a:spcAft>
                <a:spcPts val="0"/>
              </a:spcAft>
              <a:buSzPts val="1400"/>
              <a:buChar char="■"/>
            </a:pPr>
            <a:r>
              <a:rPr lang="en"/>
              <a:t>the proposed goals of transparency in the use of students’ data and LA; </a:t>
            </a:r>
            <a:endParaRPr/>
          </a:p>
          <a:p>
            <a:pPr marL="1371600" lvl="2" indent="-317500" algn="l" rtl="0">
              <a:lnSpc>
                <a:spcPct val="100000"/>
              </a:lnSpc>
              <a:spcBef>
                <a:spcPts val="600"/>
              </a:spcBef>
              <a:spcAft>
                <a:spcPts val="0"/>
              </a:spcAft>
              <a:buSzPts val="1400"/>
              <a:buChar char="■"/>
            </a:pPr>
            <a:r>
              <a:rPr lang="en"/>
              <a:t>exploitation of the Learning Analytics functionality in the most popular open-source VLE (e.g Moodle);</a:t>
            </a:r>
            <a:endParaRPr/>
          </a:p>
          <a:p>
            <a:pPr marL="1371600" lvl="2" indent="-317500" algn="l" rtl="0">
              <a:lnSpc>
                <a:spcPct val="100000"/>
              </a:lnSpc>
              <a:spcBef>
                <a:spcPts val="600"/>
              </a:spcBef>
              <a:spcAft>
                <a:spcPts val="0"/>
              </a:spcAft>
              <a:buSzPts val="1400"/>
              <a:buChar char="■"/>
            </a:pPr>
            <a:r>
              <a:rPr lang="en"/>
              <a:t> the xAPI standard, its interoperability goals and related technology; tools such as the Learning Locker LRS and the analytic dashboards</a:t>
            </a:r>
            <a:endParaRPr/>
          </a:p>
          <a:p>
            <a:pPr marL="0" lvl="0" indent="0" algn="l" rtl="0">
              <a:lnSpc>
                <a:spcPct val="115000"/>
              </a:lnSpc>
              <a:spcBef>
                <a:spcPts val="1600"/>
              </a:spcBef>
              <a:spcAft>
                <a:spcPts val="1600"/>
              </a:spcAft>
              <a:buSzPts val="1800"/>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dirty="0"/>
              <a:t>Agenda </a:t>
            </a:r>
            <a:endParaRPr dirty="0"/>
          </a:p>
        </p:txBody>
      </p:sp>
      <p:sp>
        <p:nvSpPr>
          <p:cNvPr id="68" name="Google Shape;68;p3"/>
          <p:cNvSpPr txBox="1">
            <a:spLocks noGrp="1"/>
          </p:cNvSpPr>
          <p:nvPr>
            <p:ph type="body" idx="1"/>
          </p:nvPr>
        </p:nvSpPr>
        <p:spPr>
          <a:xfrm>
            <a:off x="311700" y="1017725"/>
            <a:ext cx="8520600" cy="3819650"/>
          </a:xfrm>
          <a:prstGeom prst="rect">
            <a:avLst/>
          </a:prstGeom>
          <a:noFill/>
          <a:ln>
            <a:noFill/>
          </a:ln>
        </p:spPr>
        <p:txBody>
          <a:bodyPr spcFirstLastPara="1" wrap="square" lIns="91425" tIns="91425" rIns="91425" bIns="91425" anchor="t" anchorCtr="0">
            <a:noAutofit/>
          </a:bodyPr>
          <a:lstStyle/>
          <a:p>
            <a:pPr marL="285750" lvl="0" indent="-298450" algn="l" rtl="0">
              <a:lnSpc>
                <a:spcPct val="115000"/>
              </a:lnSpc>
              <a:spcBef>
                <a:spcPts val="0"/>
              </a:spcBef>
              <a:spcAft>
                <a:spcPts val="0"/>
              </a:spcAft>
              <a:buClr>
                <a:schemeClr val="dk1"/>
              </a:buClr>
              <a:buSzPts val="1300"/>
              <a:buChar char="❏"/>
            </a:pPr>
            <a:r>
              <a:rPr lang="en-US" sz="2000" dirty="0"/>
              <a:t>0.1 a) </a:t>
            </a:r>
            <a:r>
              <a:rPr lang="en-US" sz="2000" dirty="0">
                <a:solidFill>
                  <a:srgbClr val="FF0000"/>
                </a:solidFill>
              </a:rPr>
              <a:t>Selection of Courses </a:t>
            </a:r>
            <a:r>
              <a:rPr lang="en-US" sz="2000" dirty="0"/>
              <a:t>available to carry on trials and experiments </a:t>
            </a:r>
          </a:p>
          <a:p>
            <a:pPr marL="285750" lvl="0" indent="-298450" algn="l" rtl="0">
              <a:lnSpc>
                <a:spcPct val="115000"/>
              </a:lnSpc>
              <a:spcBef>
                <a:spcPts val="0"/>
              </a:spcBef>
              <a:spcAft>
                <a:spcPts val="0"/>
              </a:spcAft>
              <a:buClr>
                <a:schemeClr val="dk1"/>
              </a:buClr>
              <a:buSzPts val="1300"/>
              <a:buChar char="❏"/>
            </a:pPr>
            <a:r>
              <a:rPr lang="en-US" sz="2000" dirty="0"/>
              <a:t>0.1 b) </a:t>
            </a:r>
            <a:r>
              <a:rPr lang="en-US" sz="2000" dirty="0">
                <a:solidFill>
                  <a:srgbClr val="FF0000"/>
                </a:solidFill>
              </a:rPr>
              <a:t>Selection of Subject Matters </a:t>
            </a:r>
            <a:r>
              <a:rPr lang="en-US" sz="2000" dirty="0"/>
              <a:t>for the Documents to be </a:t>
            </a:r>
            <a:r>
              <a:rPr lang="en-GB" sz="2000" dirty="0"/>
              <a:t>analysed</a:t>
            </a:r>
            <a:r>
              <a:rPr lang="en-US" sz="2000" dirty="0"/>
              <a:t> </a:t>
            </a:r>
          </a:p>
          <a:p>
            <a:pPr marL="285750" lvl="0" indent="-298450" algn="l" rtl="0">
              <a:lnSpc>
                <a:spcPct val="115000"/>
              </a:lnSpc>
              <a:spcBef>
                <a:spcPts val="0"/>
              </a:spcBef>
              <a:spcAft>
                <a:spcPts val="0"/>
              </a:spcAft>
              <a:buClr>
                <a:schemeClr val="dk1"/>
              </a:buClr>
              <a:buSzPts val="1300"/>
              <a:buChar char="❏"/>
            </a:pPr>
            <a:r>
              <a:rPr lang="en-US" sz="2000" dirty="0"/>
              <a:t>0.1 c) </a:t>
            </a:r>
            <a:r>
              <a:rPr lang="en-US" sz="2000" dirty="0">
                <a:solidFill>
                  <a:srgbClr val="FF0000"/>
                </a:solidFill>
              </a:rPr>
              <a:t>Selection of Languages </a:t>
            </a:r>
            <a:r>
              <a:rPr lang="en-US" sz="2000" dirty="0"/>
              <a:t>preferred / supported - Classifications and metric </a:t>
            </a:r>
          </a:p>
          <a:p>
            <a:pPr marL="285750" lvl="0" indent="-298450" algn="l" rtl="0">
              <a:lnSpc>
                <a:spcPct val="115000"/>
              </a:lnSpc>
              <a:spcBef>
                <a:spcPts val="0"/>
              </a:spcBef>
              <a:spcAft>
                <a:spcPts val="0"/>
              </a:spcAft>
              <a:buClr>
                <a:schemeClr val="dk1"/>
              </a:buClr>
              <a:buSzPts val="1300"/>
              <a:buChar char="❏"/>
            </a:pPr>
            <a:r>
              <a:rPr lang="en-US" sz="2000" dirty="0"/>
              <a:t>0.2 </a:t>
            </a:r>
            <a:r>
              <a:rPr lang="en-US" sz="2000" b="1" dirty="0">
                <a:solidFill>
                  <a:srgbClr val="FF0000"/>
                </a:solidFill>
              </a:rPr>
              <a:t>Formats</a:t>
            </a:r>
            <a:r>
              <a:rPr lang="en-US" sz="2000" dirty="0"/>
              <a:t> of digital documents accepted / preferred</a:t>
            </a:r>
          </a:p>
          <a:p>
            <a:pPr marL="285750" lvl="0" indent="-298450" algn="l" rtl="0">
              <a:lnSpc>
                <a:spcPct val="115000"/>
              </a:lnSpc>
              <a:spcBef>
                <a:spcPts val="0"/>
              </a:spcBef>
              <a:spcAft>
                <a:spcPts val="0"/>
              </a:spcAft>
              <a:buClr>
                <a:schemeClr val="dk1"/>
              </a:buClr>
              <a:buSzPts val="1300"/>
              <a:buChar char="❏"/>
            </a:pPr>
            <a:r>
              <a:rPr lang="en-US" sz="2000" dirty="0"/>
              <a:t>0.3  Identifying and describing the </a:t>
            </a:r>
            <a:r>
              <a:rPr lang="en-US" sz="2000" dirty="0">
                <a:solidFill>
                  <a:schemeClr val="tx1"/>
                </a:solidFill>
              </a:rPr>
              <a:t>correct</a:t>
            </a:r>
            <a:r>
              <a:rPr lang="en-US" sz="2000" b="1" dirty="0">
                <a:solidFill>
                  <a:srgbClr val="FF0000"/>
                </a:solidFill>
              </a:rPr>
              <a:t> research question</a:t>
            </a:r>
            <a:r>
              <a:rPr lang="en-US" sz="2000" dirty="0"/>
              <a:t>:</a:t>
            </a:r>
          </a:p>
          <a:p>
            <a:pPr marL="0" lvl="0" indent="0" algn="l" rtl="0">
              <a:lnSpc>
                <a:spcPct val="115000"/>
              </a:lnSpc>
              <a:spcBef>
                <a:spcPts val="0"/>
              </a:spcBef>
              <a:spcAft>
                <a:spcPts val="0"/>
              </a:spcAft>
              <a:buClr>
                <a:schemeClr val="dk1"/>
              </a:buClr>
              <a:buSzPts val="1300"/>
              <a:buNone/>
            </a:pPr>
            <a:endParaRPr lang="en-US" sz="12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12"/>
          <p:cNvSpPr txBox="1">
            <a:spLocks noGrp="1"/>
          </p:cNvSpPr>
          <p:nvPr>
            <p:ph type="title"/>
          </p:nvPr>
        </p:nvSpPr>
        <p:spPr>
          <a:xfrm>
            <a:off x="202019" y="445025"/>
            <a:ext cx="8761228"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
              <a:t>Task distribution - Learning Material Analysis (LMA) 4 </a:t>
            </a:r>
            <a:br>
              <a:rPr lang="en" b="1"/>
            </a:br>
            <a:endParaRPr/>
          </a:p>
        </p:txBody>
      </p:sp>
      <p:sp>
        <p:nvSpPr>
          <p:cNvPr id="166" name="Google Shape;166;p12"/>
          <p:cNvSpPr txBox="1">
            <a:spLocks noGrp="1"/>
          </p:cNvSpPr>
          <p:nvPr>
            <p:ph type="body" idx="1"/>
          </p:nvPr>
        </p:nvSpPr>
        <p:spPr>
          <a:xfrm>
            <a:off x="311700" y="1152475"/>
            <a:ext cx="8520600" cy="35652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en"/>
              <a:t>Sapienza Link and CSB</a:t>
            </a:r>
            <a:endParaRPr/>
          </a:p>
          <a:p>
            <a:pPr marL="914400" lvl="1" indent="-317500" algn="l" rtl="0">
              <a:lnSpc>
                <a:spcPct val="115000"/>
              </a:lnSpc>
              <a:spcBef>
                <a:spcPts val="1600"/>
              </a:spcBef>
              <a:spcAft>
                <a:spcPts val="0"/>
              </a:spcAft>
              <a:buSzPts val="1400"/>
              <a:buChar char="○"/>
            </a:pPr>
            <a:r>
              <a:rPr lang="en"/>
              <a:t>Collaboration in setting up the Learning Materials Analysis Model specialized for Economics and Business </a:t>
            </a:r>
            <a:endParaRPr/>
          </a:p>
          <a:p>
            <a:pPr marL="0" lvl="0" indent="0" algn="l" rtl="0">
              <a:lnSpc>
                <a:spcPct val="115000"/>
              </a:lnSpc>
              <a:spcBef>
                <a:spcPts val="1600"/>
              </a:spcBef>
              <a:spcAft>
                <a:spcPts val="1600"/>
              </a:spcAft>
              <a:buSzPts val="1800"/>
              <a:buNone/>
            </a:pPr>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13"/>
          <p:cNvSpPr txBox="1">
            <a:spLocks noGrp="1"/>
          </p:cNvSpPr>
          <p:nvPr>
            <p:ph type="title"/>
          </p:nvPr>
        </p:nvSpPr>
        <p:spPr>
          <a:xfrm>
            <a:off x="311700" y="969021"/>
            <a:ext cx="8520600" cy="5727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Clr>
                <a:schemeClr val="dk1"/>
              </a:buClr>
              <a:buSzPts val="1100"/>
              <a:buFont typeface="Arial"/>
              <a:buNone/>
            </a:pPr>
            <a:r>
              <a:rPr lang="en"/>
              <a:t>Thank you!</a:t>
            </a:r>
            <a:endParaRPr/>
          </a:p>
        </p:txBody>
      </p:sp>
      <p:sp>
        <p:nvSpPr>
          <p:cNvPr id="172" name="Google Shape;172;p13"/>
          <p:cNvSpPr txBox="1">
            <a:spLocks noGrp="1"/>
          </p:cNvSpPr>
          <p:nvPr>
            <p:ph type="body" idx="1"/>
          </p:nvPr>
        </p:nvSpPr>
        <p:spPr>
          <a:xfrm>
            <a:off x="311700" y="1541721"/>
            <a:ext cx="8520600" cy="3133954"/>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en"/>
              <a:t>Thank you all, </a:t>
            </a:r>
            <a:endParaRPr/>
          </a:p>
          <a:p>
            <a:pPr marL="457200" lvl="0" indent="-342900" algn="l" rtl="0">
              <a:lnSpc>
                <a:spcPct val="115000"/>
              </a:lnSpc>
              <a:spcBef>
                <a:spcPts val="0"/>
              </a:spcBef>
              <a:spcAft>
                <a:spcPts val="0"/>
              </a:spcAft>
              <a:buSzPts val="1800"/>
              <a:buChar char="●"/>
            </a:pPr>
            <a:r>
              <a:rPr lang="en"/>
              <a:t>open discussion on your request</a:t>
            </a:r>
            <a:endParaRPr/>
          </a:p>
          <a:p>
            <a:pPr marL="0" lvl="0" indent="0" algn="l" rtl="0">
              <a:lnSpc>
                <a:spcPct val="115000"/>
              </a:lnSpc>
              <a:spcBef>
                <a:spcPts val="1600"/>
              </a:spcBef>
              <a:spcAft>
                <a:spcPts val="1600"/>
              </a:spcAft>
              <a:buSzPts val="1800"/>
              <a:buNone/>
            </a:pPr>
            <a:endParaRPr/>
          </a:p>
        </p:txBody>
      </p:sp>
      <p:graphicFrame>
        <p:nvGraphicFramePr>
          <p:cNvPr id="173" name="Google Shape;173;p13"/>
          <p:cNvGraphicFramePr/>
          <p:nvPr/>
        </p:nvGraphicFramePr>
        <p:xfrm>
          <a:off x="413887" y="579531"/>
          <a:ext cx="8316225" cy="450560"/>
        </p:xfrm>
        <a:graphic>
          <a:graphicData uri="http://schemas.openxmlformats.org/drawingml/2006/table">
            <a:tbl>
              <a:tblPr>
                <a:noFill/>
                <a:tableStyleId>{897688C4-6287-41DF-BA90-FDECE11D3708}</a:tableStyleId>
              </a:tblPr>
              <a:tblGrid>
                <a:gridCol w="1408075">
                  <a:extLst>
                    <a:ext uri="{9D8B030D-6E8A-4147-A177-3AD203B41FA5}">
                      <a16:colId xmlns:a16="http://schemas.microsoft.com/office/drawing/2014/main" val="20000"/>
                    </a:ext>
                  </a:extLst>
                </a:gridCol>
                <a:gridCol w="1918375">
                  <a:extLst>
                    <a:ext uri="{9D8B030D-6E8A-4147-A177-3AD203B41FA5}">
                      <a16:colId xmlns:a16="http://schemas.microsoft.com/office/drawing/2014/main" val="20001"/>
                    </a:ext>
                  </a:extLst>
                </a:gridCol>
                <a:gridCol w="1663250">
                  <a:extLst>
                    <a:ext uri="{9D8B030D-6E8A-4147-A177-3AD203B41FA5}">
                      <a16:colId xmlns:a16="http://schemas.microsoft.com/office/drawing/2014/main" val="20002"/>
                    </a:ext>
                  </a:extLst>
                </a:gridCol>
                <a:gridCol w="1717000">
                  <a:extLst>
                    <a:ext uri="{9D8B030D-6E8A-4147-A177-3AD203B41FA5}">
                      <a16:colId xmlns:a16="http://schemas.microsoft.com/office/drawing/2014/main" val="20003"/>
                    </a:ext>
                  </a:extLst>
                </a:gridCol>
                <a:gridCol w="1609525">
                  <a:extLst>
                    <a:ext uri="{9D8B030D-6E8A-4147-A177-3AD203B41FA5}">
                      <a16:colId xmlns:a16="http://schemas.microsoft.com/office/drawing/2014/main" val="20004"/>
                    </a:ext>
                  </a:extLst>
                </a:gridCol>
              </a:tblGrid>
              <a:tr h="210850">
                <a:tc>
                  <a:txBody>
                    <a:bodyPr/>
                    <a:lstStyle/>
                    <a:p>
                      <a:pPr marL="0" marR="0" lvl="0" indent="0" algn="ctr" rtl="0">
                        <a:lnSpc>
                          <a:spcPct val="100000"/>
                        </a:lnSpc>
                        <a:spcBef>
                          <a:spcPts val="0"/>
                        </a:spcBef>
                        <a:spcAft>
                          <a:spcPts val="0"/>
                        </a:spcAft>
                        <a:buClr>
                          <a:schemeClr val="dk1"/>
                        </a:buClr>
                        <a:buSzPts val="1100"/>
                        <a:buFont typeface="Arial"/>
                        <a:buNone/>
                      </a:pPr>
                      <a:r>
                        <a:rPr lang="en" sz="1400" u="none" strike="noStrike" cap="none">
                          <a:solidFill>
                            <a:srgbClr val="A61C00"/>
                          </a:solidFill>
                          <a:highlight>
                            <a:srgbClr val="A61C00"/>
                          </a:highlight>
                        </a:rPr>
                        <a:t>XXXXXXXXX</a:t>
                      </a:r>
                      <a:endParaRPr sz="1400" u="none" strike="noStrike" cap="none">
                        <a:solidFill>
                          <a:srgbClr val="FF9900"/>
                        </a:solidFill>
                        <a:highlight>
                          <a:srgbClr val="FF9900"/>
                        </a:highlight>
                      </a:endParaRPr>
                    </a:p>
                  </a:txBody>
                  <a:tcPr marL="0" marR="0" marT="0" marB="0"/>
                </a:tc>
                <a:tc>
                  <a:txBody>
                    <a:bodyPr/>
                    <a:lstStyle/>
                    <a:p>
                      <a:pPr marL="0" marR="0" lvl="0" indent="0" algn="ctr" rtl="0">
                        <a:lnSpc>
                          <a:spcPct val="100000"/>
                        </a:lnSpc>
                        <a:spcBef>
                          <a:spcPts val="0"/>
                        </a:spcBef>
                        <a:spcAft>
                          <a:spcPts val="0"/>
                        </a:spcAft>
                        <a:buClr>
                          <a:schemeClr val="dk1"/>
                        </a:buClr>
                        <a:buSzPts val="1100"/>
                        <a:buFont typeface="Arial"/>
                        <a:buNone/>
                      </a:pPr>
                      <a:r>
                        <a:rPr lang="en" sz="1400" u="none" strike="noStrike" cap="none">
                          <a:solidFill>
                            <a:srgbClr val="FF9900"/>
                          </a:solidFill>
                          <a:highlight>
                            <a:srgbClr val="FF9900"/>
                          </a:highlight>
                        </a:rPr>
                        <a:t>XXXXXXXXXX</a:t>
                      </a:r>
                      <a:endParaRPr sz="1400" u="none" strike="noStrike" cap="none">
                        <a:solidFill>
                          <a:srgbClr val="A61C00"/>
                        </a:solidFill>
                        <a:highlight>
                          <a:srgbClr val="A61C00"/>
                        </a:highlight>
                      </a:endParaRPr>
                    </a:p>
                  </a:txBody>
                  <a:tcPr marL="0" marR="0" marT="0" marB="0"/>
                </a:tc>
                <a:tc>
                  <a:txBody>
                    <a:bodyPr/>
                    <a:lstStyle/>
                    <a:p>
                      <a:pPr marL="0" marR="0" lvl="0" indent="0" algn="ctr" rtl="0">
                        <a:lnSpc>
                          <a:spcPct val="100000"/>
                        </a:lnSpc>
                        <a:spcBef>
                          <a:spcPts val="0"/>
                        </a:spcBef>
                        <a:spcAft>
                          <a:spcPts val="0"/>
                        </a:spcAft>
                        <a:buClr>
                          <a:schemeClr val="dk1"/>
                        </a:buClr>
                        <a:buSzPts val="1100"/>
                        <a:buFont typeface="Arial"/>
                        <a:buNone/>
                      </a:pPr>
                      <a:r>
                        <a:rPr lang="en" sz="1400" u="none" strike="noStrike" cap="none">
                          <a:solidFill>
                            <a:srgbClr val="9900FF"/>
                          </a:solidFill>
                          <a:highlight>
                            <a:srgbClr val="9900FF"/>
                          </a:highlight>
                        </a:rPr>
                        <a:t>XXXXXXXXX</a:t>
                      </a:r>
                      <a:endParaRPr sz="1400" u="none" strike="noStrike" cap="none">
                        <a:solidFill>
                          <a:srgbClr val="38761D"/>
                        </a:solidFill>
                        <a:highlight>
                          <a:srgbClr val="38761D"/>
                        </a:highlight>
                      </a:endParaRPr>
                    </a:p>
                  </a:txBody>
                  <a:tcPr marL="0" marR="0" marT="0" marB="0"/>
                </a:tc>
                <a:tc>
                  <a:txBody>
                    <a:bodyPr/>
                    <a:lstStyle/>
                    <a:p>
                      <a:pPr marL="0" marR="0" lvl="0" indent="0" algn="ctr" rtl="0">
                        <a:lnSpc>
                          <a:spcPct val="100000"/>
                        </a:lnSpc>
                        <a:spcBef>
                          <a:spcPts val="0"/>
                        </a:spcBef>
                        <a:spcAft>
                          <a:spcPts val="0"/>
                        </a:spcAft>
                        <a:buClr>
                          <a:schemeClr val="dk1"/>
                        </a:buClr>
                        <a:buSzPts val="1100"/>
                        <a:buFont typeface="Arial"/>
                        <a:buNone/>
                      </a:pPr>
                      <a:r>
                        <a:rPr lang="en" sz="1400" u="none" strike="noStrike" cap="none">
                          <a:solidFill>
                            <a:srgbClr val="38761D"/>
                          </a:solidFill>
                          <a:highlight>
                            <a:srgbClr val="38761D"/>
                          </a:highlight>
                        </a:rPr>
                        <a:t>XXXXXXXXX</a:t>
                      </a:r>
                      <a:endParaRPr sz="1400" u="none" strike="noStrike" cap="none">
                        <a:solidFill>
                          <a:srgbClr val="FF0000"/>
                        </a:solidFill>
                        <a:highlight>
                          <a:srgbClr val="FF0000"/>
                        </a:highlight>
                      </a:endParaRPr>
                    </a:p>
                  </a:txBody>
                  <a:tcPr marL="0" marR="0" marT="0" marB="0"/>
                </a:tc>
                <a:tc>
                  <a:txBody>
                    <a:bodyPr/>
                    <a:lstStyle/>
                    <a:p>
                      <a:pPr marL="0" marR="0" lvl="0" indent="0" algn="ctr" rtl="0">
                        <a:lnSpc>
                          <a:spcPct val="100000"/>
                        </a:lnSpc>
                        <a:spcBef>
                          <a:spcPts val="0"/>
                        </a:spcBef>
                        <a:spcAft>
                          <a:spcPts val="0"/>
                        </a:spcAft>
                        <a:buClr>
                          <a:schemeClr val="dk1"/>
                        </a:buClr>
                        <a:buSzPts val="1100"/>
                        <a:buFont typeface="Arial"/>
                        <a:buNone/>
                      </a:pPr>
                      <a:r>
                        <a:rPr lang="en" sz="1400" u="none" strike="noStrike" cap="none">
                          <a:solidFill>
                            <a:srgbClr val="FF0000"/>
                          </a:solidFill>
                          <a:highlight>
                            <a:srgbClr val="FF0000"/>
                          </a:highlight>
                        </a:rPr>
                        <a:t>XXXXXXXXX</a:t>
                      </a:r>
                      <a:endParaRPr sz="1400" u="none" strike="noStrike" cap="none">
                        <a:solidFill>
                          <a:srgbClr val="9900FF"/>
                        </a:solidFill>
                        <a:highlight>
                          <a:srgbClr val="9900FF"/>
                        </a:highlight>
                      </a:endParaRPr>
                    </a:p>
                  </a:txBody>
                  <a:tcPr marL="0" marR="0" marT="0" marB="0"/>
                </a:tc>
                <a:extLst>
                  <a:ext uri="{0D108BD9-81ED-4DB2-BD59-A6C34878D82A}">
                    <a16:rowId xmlns:a16="http://schemas.microsoft.com/office/drawing/2014/main" val="10000"/>
                  </a:ext>
                </a:extLst>
              </a:tr>
              <a:tr h="237200">
                <a:tc>
                  <a:txBody>
                    <a:bodyPr/>
                    <a:lstStyle/>
                    <a:p>
                      <a:pPr marL="0" marR="0" lvl="0" indent="0" algn="ctr" rtl="0">
                        <a:lnSpc>
                          <a:spcPct val="100000"/>
                        </a:lnSpc>
                        <a:spcBef>
                          <a:spcPts val="0"/>
                        </a:spcBef>
                        <a:spcAft>
                          <a:spcPts val="0"/>
                        </a:spcAft>
                        <a:buClr>
                          <a:schemeClr val="dk1"/>
                        </a:buClr>
                        <a:buSzPts val="1100"/>
                        <a:buFont typeface="Arial"/>
                        <a:buNone/>
                      </a:pPr>
                      <a:r>
                        <a:rPr lang="en" sz="1400" u="none" strike="noStrike" cap="none">
                          <a:solidFill>
                            <a:srgbClr val="A61C00"/>
                          </a:solidFill>
                          <a:highlight>
                            <a:srgbClr val="A61C00"/>
                          </a:highlight>
                        </a:rPr>
                        <a:t>XXXXXXXXX</a:t>
                      </a:r>
                      <a:endParaRPr sz="1400" u="none" strike="noStrike" cap="none">
                        <a:solidFill>
                          <a:srgbClr val="FF9900"/>
                        </a:solidFill>
                        <a:highlight>
                          <a:srgbClr val="FF9900"/>
                        </a:highlight>
                      </a:endParaRPr>
                    </a:p>
                  </a:txBody>
                  <a:tcPr marL="0" marR="0" marT="0" marB="0"/>
                </a:tc>
                <a:tc>
                  <a:txBody>
                    <a:bodyPr/>
                    <a:lstStyle/>
                    <a:p>
                      <a:pPr marL="0" marR="0" lvl="0" indent="0" algn="ctr" rtl="0">
                        <a:lnSpc>
                          <a:spcPct val="100000"/>
                        </a:lnSpc>
                        <a:spcBef>
                          <a:spcPts val="0"/>
                        </a:spcBef>
                        <a:spcAft>
                          <a:spcPts val="0"/>
                        </a:spcAft>
                        <a:buClr>
                          <a:schemeClr val="dk1"/>
                        </a:buClr>
                        <a:buSzPts val="1100"/>
                        <a:buFont typeface="Arial"/>
                        <a:buNone/>
                      </a:pPr>
                      <a:r>
                        <a:rPr lang="en" sz="1400" u="none" strike="noStrike" cap="none">
                          <a:solidFill>
                            <a:srgbClr val="FF9900"/>
                          </a:solidFill>
                          <a:highlight>
                            <a:srgbClr val="FF9900"/>
                          </a:highlight>
                        </a:rPr>
                        <a:t>XXXXXXXXXX</a:t>
                      </a:r>
                      <a:endParaRPr sz="1400" u="none" strike="noStrike" cap="none">
                        <a:solidFill>
                          <a:srgbClr val="A61C00"/>
                        </a:solidFill>
                        <a:highlight>
                          <a:srgbClr val="A61C00"/>
                        </a:highlight>
                      </a:endParaRPr>
                    </a:p>
                  </a:txBody>
                  <a:tcPr marL="0" marR="0" marT="0" marB="0"/>
                </a:tc>
                <a:tc>
                  <a:txBody>
                    <a:bodyPr/>
                    <a:lstStyle/>
                    <a:p>
                      <a:pPr marL="0" marR="0" lvl="0" indent="0" algn="ctr" rtl="0">
                        <a:lnSpc>
                          <a:spcPct val="100000"/>
                        </a:lnSpc>
                        <a:spcBef>
                          <a:spcPts val="0"/>
                        </a:spcBef>
                        <a:spcAft>
                          <a:spcPts val="0"/>
                        </a:spcAft>
                        <a:buClr>
                          <a:schemeClr val="dk1"/>
                        </a:buClr>
                        <a:buSzPts val="1100"/>
                        <a:buFont typeface="Arial"/>
                        <a:buNone/>
                      </a:pPr>
                      <a:r>
                        <a:rPr lang="en" sz="1400" u="none" strike="noStrike" cap="none">
                          <a:solidFill>
                            <a:srgbClr val="9900FF"/>
                          </a:solidFill>
                          <a:highlight>
                            <a:srgbClr val="9900FF"/>
                          </a:highlight>
                        </a:rPr>
                        <a:t>XXXXXXXXX</a:t>
                      </a:r>
                      <a:endParaRPr sz="1400" u="none" strike="noStrike" cap="none">
                        <a:solidFill>
                          <a:srgbClr val="38761D"/>
                        </a:solidFill>
                        <a:highlight>
                          <a:srgbClr val="38761D"/>
                        </a:highlight>
                      </a:endParaRPr>
                    </a:p>
                  </a:txBody>
                  <a:tcPr marL="0" marR="0" marT="0" marB="0"/>
                </a:tc>
                <a:tc>
                  <a:txBody>
                    <a:bodyPr/>
                    <a:lstStyle/>
                    <a:p>
                      <a:pPr marL="0" marR="0" lvl="0" indent="0" algn="ctr" rtl="0">
                        <a:lnSpc>
                          <a:spcPct val="100000"/>
                        </a:lnSpc>
                        <a:spcBef>
                          <a:spcPts val="0"/>
                        </a:spcBef>
                        <a:spcAft>
                          <a:spcPts val="0"/>
                        </a:spcAft>
                        <a:buClr>
                          <a:schemeClr val="dk1"/>
                        </a:buClr>
                        <a:buSzPts val="1100"/>
                        <a:buFont typeface="Arial"/>
                        <a:buNone/>
                      </a:pPr>
                      <a:r>
                        <a:rPr lang="en" sz="1400" u="none" strike="noStrike" cap="none">
                          <a:solidFill>
                            <a:srgbClr val="38761D"/>
                          </a:solidFill>
                          <a:highlight>
                            <a:srgbClr val="38761D"/>
                          </a:highlight>
                        </a:rPr>
                        <a:t>XXXXXXXXX</a:t>
                      </a:r>
                      <a:endParaRPr sz="1400" u="none" strike="noStrike" cap="none">
                        <a:solidFill>
                          <a:srgbClr val="FF0000"/>
                        </a:solidFill>
                        <a:highlight>
                          <a:srgbClr val="FF0000"/>
                        </a:highlight>
                      </a:endParaRPr>
                    </a:p>
                  </a:txBody>
                  <a:tcPr marL="0" marR="0" marT="0" marB="0"/>
                </a:tc>
                <a:tc>
                  <a:txBody>
                    <a:bodyPr/>
                    <a:lstStyle/>
                    <a:p>
                      <a:pPr marL="0" marR="0" lvl="0" indent="0" algn="ctr" rtl="0">
                        <a:lnSpc>
                          <a:spcPct val="100000"/>
                        </a:lnSpc>
                        <a:spcBef>
                          <a:spcPts val="0"/>
                        </a:spcBef>
                        <a:spcAft>
                          <a:spcPts val="0"/>
                        </a:spcAft>
                        <a:buClr>
                          <a:schemeClr val="dk1"/>
                        </a:buClr>
                        <a:buSzPts val="1100"/>
                        <a:buFont typeface="Arial"/>
                        <a:buNone/>
                      </a:pPr>
                      <a:r>
                        <a:rPr lang="en" sz="1400" u="none" strike="noStrike" cap="none">
                          <a:solidFill>
                            <a:srgbClr val="FF0000"/>
                          </a:solidFill>
                          <a:highlight>
                            <a:srgbClr val="FF0000"/>
                          </a:highlight>
                        </a:rPr>
                        <a:t>XXXXXXXXX</a:t>
                      </a:r>
                      <a:endParaRPr sz="1400" u="none" strike="noStrike" cap="none">
                        <a:solidFill>
                          <a:srgbClr val="9900FF"/>
                        </a:solidFill>
                        <a:highlight>
                          <a:srgbClr val="9900FF"/>
                        </a:highlight>
                      </a:endParaRPr>
                    </a:p>
                  </a:txBody>
                  <a:tcPr marL="0" marR="0" marT="0" marB="0"/>
                </a:tc>
                <a:extLst>
                  <a:ext uri="{0D108BD9-81ED-4DB2-BD59-A6C34878D82A}">
                    <a16:rowId xmlns:a16="http://schemas.microsoft.com/office/drawing/2014/main" val="10001"/>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sz="2000" dirty="0"/>
              <a:t>Explosion of each discussion item: 				[0.1] </a:t>
            </a:r>
            <a:endParaRPr sz="2000" dirty="0"/>
          </a:p>
        </p:txBody>
      </p:sp>
      <p:sp>
        <p:nvSpPr>
          <p:cNvPr id="68" name="Google Shape;68;p3"/>
          <p:cNvSpPr txBox="1">
            <a:spLocks noGrp="1"/>
          </p:cNvSpPr>
          <p:nvPr>
            <p:ph type="body" idx="1"/>
          </p:nvPr>
        </p:nvSpPr>
        <p:spPr>
          <a:xfrm>
            <a:off x="311700" y="1017725"/>
            <a:ext cx="8520600" cy="3819650"/>
          </a:xfrm>
          <a:prstGeom prst="rect">
            <a:avLst/>
          </a:prstGeom>
          <a:noFill/>
          <a:ln>
            <a:noFill/>
          </a:ln>
        </p:spPr>
        <p:txBody>
          <a:bodyPr spcFirstLastPara="1" wrap="square" lIns="91425" tIns="91425" rIns="91425" bIns="91425" anchor="t" anchorCtr="0">
            <a:noAutofit/>
          </a:bodyPr>
          <a:lstStyle/>
          <a:p>
            <a:pPr marL="285750" lvl="0" indent="-298450" algn="l" rtl="0">
              <a:lnSpc>
                <a:spcPct val="115000"/>
              </a:lnSpc>
              <a:spcBef>
                <a:spcPts val="0"/>
              </a:spcBef>
              <a:spcAft>
                <a:spcPts val="0"/>
              </a:spcAft>
              <a:buClr>
                <a:schemeClr val="dk1"/>
              </a:buClr>
              <a:buSzPts val="1300"/>
              <a:buChar char="❏"/>
            </a:pPr>
            <a:r>
              <a:rPr lang="en-US" sz="2000" dirty="0"/>
              <a:t>0.1 a) </a:t>
            </a:r>
            <a:r>
              <a:rPr lang="en-US" sz="2000" dirty="0">
                <a:solidFill>
                  <a:srgbClr val="FF0000"/>
                </a:solidFill>
              </a:rPr>
              <a:t>Selection of Courses </a:t>
            </a:r>
            <a:r>
              <a:rPr lang="en-US" sz="2000" dirty="0"/>
              <a:t>available to carry on trials and experiments </a:t>
            </a:r>
          </a:p>
          <a:p>
            <a:pPr marL="285750" lvl="0" indent="-298450" algn="l" rtl="0">
              <a:lnSpc>
                <a:spcPct val="115000"/>
              </a:lnSpc>
              <a:spcBef>
                <a:spcPts val="0"/>
              </a:spcBef>
              <a:spcAft>
                <a:spcPts val="0"/>
              </a:spcAft>
              <a:buClr>
                <a:schemeClr val="dk1"/>
              </a:buClr>
              <a:buSzPts val="1300"/>
              <a:buChar char="❏"/>
            </a:pPr>
            <a:r>
              <a:rPr lang="en-US" sz="2000" dirty="0"/>
              <a:t>0.1 b) </a:t>
            </a:r>
            <a:r>
              <a:rPr lang="en-US" sz="2000" dirty="0">
                <a:solidFill>
                  <a:srgbClr val="FF0000"/>
                </a:solidFill>
              </a:rPr>
              <a:t>Selection of Subject Matters </a:t>
            </a:r>
            <a:r>
              <a:rPr lang="en-US" sz="2000" dirty="0"/>
              <a:t>for the Documents to be </a:t>
            </a:r>
            <a:r>
              <a:rPr lang="en-GB" sz="2000" dirty="0"/>
              <a:t>analysed</a:t>
            </a:r>
            <a:r>
              <a:rPr lang="en-US" sz="2000" dirty="0"/>
              <a:t> </a:t>
            </a:r>
          </a:p>
          <a:p>
            <a:pPr marL="285750" lvl="0" indent="-298450" algn="l" rtl="0">
              <a:lnSpc>
                <a:spcPct val="115000"/>
              </a:lnSpc>
              <a:spcBef>
                <a:spcPts val="0"/>
              </a:spcBef>
              <a:spcAft>
                <a:spcPts val="0"/>
              </a:spcAft>
              <a:buClr>
                <a:schemeClr val="dk1"/>
              </a:buClr>
              <a:buSzPts val="1300"/>
              <a:buChar char="❏"/>
            </a:pPr>
            <a:r>
              <a:rPr lang="en-US" sz="2000" dirty="0"/>
              <a:t>0.1 c) </a:t>
            </a:r>
            <a:r>
              <a:rPr lang="en-US" sz="2000" dirty="0">
                <a:solidFill>
                  <a:srgbClr val="FF0000"/>
                </a:solidFill>
              </a:rPr>
              <a:t>Selection of Languages </a:t>
            </a:r>
            <a:r>
              <a:rPr lang="en-US" sz="2000" dirty="0"/>
              <a:t>preferred / supported - Classifications and metric </a:t>
            </a:r>
          </a:p>
          <a:p>
            <a:pPr marL="285750" lvl="0" indent="-298450" algn="l" rtl="0">
              <a:lnSpc>
                <a:spcPct val="115000"/>
              </a:lnSpc>
              <a:spcBef>
                <a:spcPts val="0"/>
              </a:spcBef>
              <a:spcAft>
                <a:spcPts val="0"/>
              </a:spcAft>
              <a:buClr>
                <a:schemeClr val="dk1"/>
              </a:buClr>
              <a:buSzPts val="1300"/>
              <a:buChar char="❏"/>
            </a:pPr>
            <a:endParaRPr lang="en-US" sz="2000" dirty="0"/>
          </a:p>
          <a:p>
            <a:pPr marL="285750" lvl="0" indent="-298450" algn="l" rtl="0">
              <a:lnSpc>
                <a:spcPct val="115000"/>
              </a:lnSpc>
              <a:spcBef>
                <a:spcPts val="0"/>
              </a:spcBef>
              <a:spcAft>
                <a:spcPts val="0"/>
              </a:spcAft>
              <a:buClr>
                <a:schemeClr val="dk1"/>
              </a:buClr>
              <a:buSzPts val="1300"/>
              <a:buChar char="❏"/>
            </a:pPr>
            <a:r>
              <a:rPr lang="en-US" sz="2000" dirty="0"/>
              <a:t>This discussion material is presented in </a:t>
            </a:r>
            <a:r>
              <a:rPr lang="en-US" sz="2000" b="1" dirty="0">
                <a:solidFill>
                  <a:srgbClr val="FF0000"/>
                </a:solidFill>
              </a:rPr>
              <a:t>slides</a:t>
            </a:r>
            <a:r>
              <a:rPr lang="en-US" sz="2000" dirty="0"/>
              <a:t> </a:t>
            </a:r>
            <a:r>
              <a:rPr lang="en-US" sz="2000" b="1" dirty="0">
                <a:solidFill>
                  <a:srgbClr val="FF0000"/>
                </a:solidFill>
              </a:rPr>
              <a:t>10-27</a:t>
            </a:r>
            <a:r>
              <a:rPr lang="en-US" sz="2000" dirty="0"/>
              <a:t> of this presentation (</a:t>
            </a:r>
            <a:r>
              <a:rPr lang="en-US" sz="2000" dirty="0">
                <a:solidFill>
                  <a:srgbClr val="FF0000"/>
                </a:solidFill>
              </a:rPr>
              <a:t>don’t panic! Many slides are just the duplication of the same model where I intend to collect options expressed by each partner!)</a:t>
            </a:r>
          </a:p>
        </p:txBody>
      </p:sp>
    </p:spTree>
    <p:extLst>
      <p:ext uri="{BB962C8B-B14F-4D97-AF65-F5344CB8AC3E}">
        <p14:creationId xmlns:p14="http://schemas.microsoft.com/office/powerpoint/2010/main" val="348882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sz="2000" dirty="0"/>
              <a:t>Explosion of each item: 						[0.2] </a:t>
            </a:r>
            <a:endParaRPr sz="2000" dirty="0"/>
          </a:p>
        </p:txBody>
      </p:sp>
      <p:sp>
        <p:nvSpPr>
          <p:cNvPr id="68" name="Google Shape;68;p3"/>
          <p:cNvSpPr txBox="1">
            <a:spLocks noGrp="1"/>
          </p:cNvSpPr>
          <p:nvPr>
            <p:ph type="body" idx="1"/>
          </p:nvPr>
        </p:nvSpPr>
        <p:spPr>
          <a:xfrm>
            <a:off x="311700" y="1017725"/>
            <a:ext cx="8520600" cy="3819650"/>
          </a:xfrm>
          <a:prstGeom prst="rect">
            <a:avLst/>
          </a:prstGeom>
          <a:noFill/>
          <a:ln>
            <a:noFill/>
          </a:ln>
        </p:spPr>
        <p:txBody>
          <a:bodyPr spcFirstLastPara="1" wrap="square" lIns="91425" tIns="91425" rIns="91425" bIns="91425" anchor="t" anchorCtr="0">
            <a:noAutofit/>
          </a:bodyPr>
          <a:lstStyle/>
          <a:p>
            <a:pPr marL="285750" lvl="0" indent="-298450" algn="l" rtl="0">
              <a:lnSpc>
                <a:spcPct val="115000"/>
              </a:lnSpc>
              <a:spcBef>
                <a:spcPts val="0"/>
              </a:spcBef>
              <a:spcAft>
                <a:spcPts val="0"/>
              </a:spcAft>
              <a:buClr>
                <a:schemeClr val="dk1"/>
              </a:buClr>
              <a:buSzPts val="1300"/>
              <a:buChar char="❏"/>
            </a:pPr>
            <a:r>
              <a:rPr lang="en-US" sz="2000" dirty="0"/>
              <a:t>0.2 </a:t>
            </a:r>
            <a:r>
              <a:rPr lang="en-US" sz="2000" b="1" dirty="0">
                <a:solidFill>
                  <a:srgbClr val="FF0000"/>
                </a:solidFill>
              </a:rPr>
              <a:t>Formats</a:t>
            </a:r>
            <a:r>
              <a:rPr lang="en-US" sz="2000" dirty="0"/>
              <a:t> of digital documents accepted / preferred</a:t>
            </a:r>
          </a:p>
          <a:p>
            <a:pPr marL="285750" lvl="0" indent="-298450" algn="l" rtl="0">
              <a:lnSpc>
                <a:spcPct val="115000"/>
              </a:lnSpc>
              <a:spcBef>
                <a:spcPts val="0"/>
              </a:spcBef>
              <a:spcAft>
                <a:spcPts val="0"/>
              </a:spcAft>
              <a:buClr>
                <a:schemeClr val="dk1"/>
              </a:buClr>
              <a:buSzPts val="1300"/>
              <a:buChar char="❏"/>
            </a:pPr>
            <a:endParaRPr lang="en-US" sz="2000" dirty="0"/>
          </a:p>
          <a:p>
            <a:pPr marL="285750" lvl="0" indent="-298450" algn="l" rtl="0">
              <a:lnSpc>
                <a:spcPct val="115000"/>
              </a:lnSpc>
              <a:spcBef>
                <a:spcPts val="0"/>
              </a:spcBef>
              <a:spcAft>
                <a:spcPts val="0"/>
              </a:spcAft>
              <a:buClr>
                <a:schemeClr val="dk1"/>
              </a:buClr>
              <a:buSzPts val="1300"/>
              <a:buChar char="❏"/>
            </a:pPr>
            <a:endParaRPr lang="en-US" sz="2000" dirty="0"/>
          </a:p>
          <a:p>
            <a:pPr marL="285750" indent="-298450">
              <a:buClr>
                <a:schemeClr val="dk1"/>
              </a:buClr>
              <a:buSzPts val="1300"/>
              <a:buFont typeface="Arial"/>
              <a:buChar char="❏"/>
            </a:pPr>
            <a:r>
              <a:rPr lang="en-US" sz="2000" dirty="0"/>
              <a:t>This discussion material is presented in slides 28-31 of this presentation</a:t>
            </a:r>
            <a:endParaRPr lang="en-US" sz="2000" dirty="0">
              <a:solidFill>
                <a:srgbClr val="FF0000"/>
              </a:solidFill>
            </a:endParaRPr>
          </a:p>
          <a:p>
            <a:pPr marL="285750" lvl="0" indent="-298450" algn="l" rtl="0">
              <a:lnSpc>
                <a:spcPct val="115000"/>
              </a:lnSpc>
              <a:spcBef>
                <a:spcPts val="0"/>
              </a:spcBef>
              <a:spcAft>
                <a:spcPts val="0"/>
              </a:spcAft>
              <a:buClr>
                <a:schemeClr val="dk1"/>
              </a:buClr>
              <a:buSzPts val="1300"/>
              <a:buChar char="❏"/>
            </a:pPr>
            <a:endParaRPr lang="en-US" sz="2000" dirty="0"/>
          </a:p>
          <a:p>
            <a:pPr marL="285750" lvl="0" indent="-298450" algn="l" rtl="0">
              <a:lnSpc>
                <a:spcPct val="115000"/>
              </a:lnSpc>
              <a:spcBef>
                <a:spcPts val="0"/>
              </a:spcBef>
              <a:spcAft>
                <a:spcPts val="0"/>
              </a:spcAft>
              <a:buClr>
                <a:schemeClr val="dk1"/>
              </a:buClr>
              <a:buSzPts val="1300"/>
              <a:buChar char="❏"/>
            </a:pPr>
            <a:endParaRPr lang="en-US" sz="2000" dirty="0"/>
          </a:p>
        </p:txBody>
      </p:sp>
    </p:spTree>
    <p:extLst>
      <p:ext uri="{BB962C8B-B14F-4D97-AF65-F5344CB8AC3E}">
        <p14:creationId xmlns:p14="http://schemas.microsoft.com/office/powerpoint/2010/main" val="1417041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sz="2000" dirty="0"/>
              <a:t>Explosion of each item: 						[0.3] </a:t>
            </a:r>
            <a:endParaRPr sz="2000" dirty="0"/>
          </a:p>
        </p:txBody>
      </p:sp>
      <p:sp>
        <p:nvSpPr>
          <p:cNvPr id="68" name="Google Shape;68;p3"/>
          <p:cNvSpPr txBox="1">
            <a:spLocks noGrp="1"/>
          </p:cNvSpPr>
          <p:nvPr>
            <p:ph type="body" idx="1"/>
          </p:nvPr>
        </p:nvSpPr>
        <p:spPr>
          <a:xfrm>
            <a:off x="311700" y="1017725"/>
            <a:ext cx="8520600" cy="3819650"/>
          </a:xfrm>
          <a:prstGeom prst="rect">
            <a:avLst/>
          </a:prstGeom>
          <a:noFill/>
          <a:ln>
            <a:noFill/>
          </a:ln>
        </p:spPr>
        <p:txBody>
          <a:bodyPr spcFirstLastPara="1" wrap="square" lIns="91425" tIns="91425" rIns="91425" bIns="91425" anchor="t" anchorCtr="0">
            <a:noAutofit/>
          </a:bodyPr>
          <a:lstStyle/>
          <a:p>
            <a:pPr marL="285750" lvl="0" indent="-298450" algn="l" rtl="0">
              <a:lnSpc>
                <a:spcPct val="115000"/>
              </a:lnSpc>
              <a:spcBef>
                <a:spcPts val="0"/>
              </a:spcBef>
              <a:spcAft>
                <a:spcPts val="0"/>
              </a:spcAft>
              <a:buClr>
                <a:schemeClr val="dk1"/>
              </a:buClr>
              <a:buSzPts val="1300"/>
              <a:buChar char="❏"/>
            </a:pPr>
            <a:r>
              <a:rPr lang="en-US" sz="2000" dirty="0"/>
              <a:t>0.3  Identifying and describing the </a:t>
            </a:r>
            <a:r>
              <a:rPr lang="en-US" sz="2000" dirty="0">
                <a:solidFill>
                  <a:srgbClr val="FF0000"/>
                </a:solidFill>
              </a:rPr>
              <a:t>correct research question*</a:t>
            </a:r>
            <a:r>
              <a:rPr lang="en-US" sz="2000" dirty="0"/>
              <a:t>:</a:t>
            </a:r>
          </a:p>
          <a:p>
            <a:pPr marL="285750" lvl="0" indent="-298450" algn="l" rtl="0">
              <a:lnSpc>
                <a:spcPct val="115000"/>
              </a:lnSpc>
              <a:spcBef>
                <a:spcPts val="0"/>
              </a:spcBef>
              <a:spcAft>
                <a:spcPts val="0"/>
              </a:spcAft>
              <a:buClr>
                <a:schemeClr val="dk1"/>
              </a:buClr>
              <a:buSzPts val="1300"/>
              <a:buChar char="❏"/>
            </a:pPr>
            <a:endParaRPr lang="en-US" sz="2000" dirty="0"/>
          </a:p>
          <a:p>
            <a:pPr marL="285750" indent="-298450">
              <a:buClr>
                <a:schemeClr val="dk1"/>
              </a:buClr>
              <a:buSzPts val="1300"/>
              <a:buFont typeface="Arial"/>
              <a:buChar char="❏"/>
            </a:pPr>
            <a:r>
              <a:rPr lang="en-US" sz="2000" dirty="0"/>
              <a:t>This discussion material is presented in slides 32 of this presentation</a:t>
            </a:r>
            <a:endParaRPr lang="en-US" sz="2000" dirty="0">
              <a:solidFill>
                <a:srgbClr val="FF0000"/>
              </a:solidFill>
            </a:endParaRPr>
          </a:p>
          <a:p>
            <a:pPr marL="285750" lvl="0" indent="-298450" algn="l" rtl="0">
              <a:lnSpc>
                <a:spcPct val="115000"/>
              </a:lnSpc>
              <a:spcBef>
                <a:spcPts val="0"/>
              </a:spcBef>
              <a:spcAft>
                <a:spcPts val="0"/>
              </a:spcAft>
              <a:buClr>
                <a:schemeClr val="dk1"/>
              </a:buClr>
              <a:buSzPts val="1300"/>
              <a:buChar char="❏"/>
            </a:pPr>
            <a:endParaRPr lang="en-US" sz="2000" dirty="0"/>
          </a:p>
          <a:p>
            <a:pPr marL="0" lvl="0" indent="0" algn="l" rtl="0">
              <a:lnSpc>
                <a:spcPct val="115000"/>
              </a:lnSpc>
              <a:spcBef>
                <a:spcPts val="0"/>
              </a:spcBef>
              <a:spcAft>
                <a:spcPts val="0"/>
              </a:spcAft>
              <a:buClr>
                <a:schemeClr val="dk1"/>
              </a:buClr>
              <a:buSzPts val="1300"/>
              <a:buNone/>
            </a:pPr>
            <a:endParaRPr lang="en-US" sz="1200" dirty="0"/>
          </a:p>
          <a:p>
            <a:pPr marL="0" lvl="0" indent="0" algn="l" rtl="0">
              <a:lnSpc>
                <a:spcPct val="115000"/>
              </a:lnSpc>
              <a:spcBef>
                <a:spcPts val="0"/>
              </a:spcBef>
              <a:spcAft>
                <a:spcPts val="0"/>
              </a:spcAft>
              <a:buClr>
                <a:schemeClr val="dk1"/>
              </a:buClr>
              <a:buSzPts val="1300"/>
              <a:buNone/>
            </a:pPr>
            <a:r>
              <a:rPr lang="en-US" sz="1200" dirty="0"/>
              <a:t>^ A research problem, or research question, or phenomenon as it might be called in many forms of</a:t>
            </a:r>
          </a:p>
          <a:p>
            <a:pPr marL="0" lvl="0" indent="0" algn="l" rtl="0">
              <a:lnSpc>
                <a:spcPct val="115000"/>
              </a:lnSpc>
              <a:spcBef>
                <a:spcPts val="0"/>
              </a:spcBef>
              <a:spcAft>
                <a:spcPts val="0"/>
              </a:spcAft>
              <a:buClr>
                <a:schemeClr val="dk1"/>
              </a:buClr>
              <a:buSzPts val="1300"/>
              <a:buNone/>
            </a:pPr>
            <a:r>
              <a:rPr lang="en-US" sz="1200" dirty="0"/>
              <a:t>qualitative research, is the topic you would like to address, investigate, or study,</a:t>
            </a:r>
          </a:p>
          <a:p>
            <a:pPr marL="0" lvl="0" indent="0" algn="l" rtl="0">
              <a:lnSpc>
                <a:spcPct val="115000"/>
              </a:lnSpc>
              <a:spcBef>
                <a:spcPts val="0"/>
              </a:spcBef>
              <a:spcAft>
                <a:spcPts val="0"/>
              </a:spcAft>
              <a:buClr>
                <a:schemeClr val="dk1"/>
              </a:buClr>
              <a:buSzPts val="1300"/>
              <a:buNone/>
            </a:pPr>
            <a:r>
              <a:rPr lang="en-US" sz="1200" dirty="0"/>
              <a:t>whether descriptively or experimentally. It is the focus or reason for engaging in</a:t>
            </a:r>
          </a:p>
          <a:p>
            <a:pPr marL="0" lvl="0" indent="0" algn="l" rtl="0">
              <a:lnSpc>
                <a:spcPct val="115000"/>
              </a:lnSpc>
              <a:spcBef>
                <a:spcPts val="0"/>
              </a:spcBef>
              <a:spcAft>
                <a:spcPts val="0"/>
              </a:spcAft>
              <a:buClr>
                <a:schemeClr val="dk1"/>
              </a:buClr>
              <a:buSzPts val="1300"/>
              <a:buNone/>
            </a:pPr>
            <a:r>
              <a:rPr lang="en-US" sz="1200" dirty="0"/>
              <a:t>your research. It is typically a topic, phenomenon, or challenge that you are interested in and with which you are at least somewhat familiar</a:t>
            </a:r>
            <a:endParaRPr lang="it-IT" sz="1200" dirty="0"/>
          </a:p>
        </p:txBody>
      </p:sp>
    </p:spTree>
    <p:extLst>
      <p:ext uri="{BB962C8B-B14F-4D97-AF65-F5344CB8AC3E}">
        <p14:creationId xmlns:p14="http://schemas.microsoft.com/office/powerpoint/2010/main" val="1631467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g12decbaafc8_0_0"/>
          <p:cNvSpPr txBox="1">
            <a:spLocks noGrp="1"/>
          </p:cNvSpPr>
          <p:nvPr>
            <p:ph type="title"/>
          </p:nvPr>
        </p:nvSpPr>
        <p:spPr>
          <a:xfrm>
            <a:off x="311700" y="445025"/>
            <a:ext cx="8520600" cy="951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[WE-COLLAB PR2] Roots of our  role in the project</a:t>
            </a:r>
            <a:endParaRPr dirty="0"/>
          </a:p>
        </p:txBody>
      </p:sp>
      <p:sp>
        <p:nvSpPr>
          <p:cNvPr id="74" name="Google Shape;74;g12decbaafc8_0_0"/>
          <p:cNvSpPr txBox="1">
            <a:spLocks noGrp="1"/>
          </p:cNvSpPr>
          <p:nvPr>
            <p:ph type="body" idx="1"/>
          </p:nvPr>
        </p:nvSpPr>
        <p:spPr>
          <a:xfrm>
            <a:off x="311700" y="1282075"/>
            <a:ext cx="8520600" cy="3416400"/>
          </a:xfrm>
          <a:prstGeom prst="rect">
            <a:avLst/>
          </a:prstGeom>
        </p:spPr>
        <p:txBody>
          <a:bodyPr spcFirstLastPara="1" wrap="square" lIns="91425" tIns="91425" rIns="91425" bIns="91425" anchor="t" anchorCtr="0">
            <a:noAutofit/>
          </a:bodyPr>
          <a:lstStyle/>
          <a:p>
            <a:pPr marL="0" lvl="0" indent="0" algn="l" rtl="0">
              <a:spcBef>
                <a:spcPts val="1800"/>
              </a:spcBef>
              <a:spcAft>
                <a:spcPts val="0"/>
              </a:spcAft>
              <a:buClr>
                <a:schemeClr val="dk1"/>
              </a:buClr>
              <a:buSzPts val="1100"/>
              <a:buFont typeface="Arial"/>
              <a:buNone/>
            </a:pPr>
            <a:r>
              <a:rPr lang="en" b="1" dirty="0"/>
              <a:t>Agenda proposal for the 3.  meeting of Project Result 2</a:t>
            </a:r>
            <a:endParaRPr b="1" dirty="0"/>
          </a:p>
          <a:p>
            <a:pPr marL="0" lvl="0" indent="0" algn="l" rtl="0">
              <a:spcBef>
                <a:spcPts val="400"/>
              </a:spcBef>
              <a:spcAft>
                <a:spcPts val="0"/>
              </a:spcAft>
              <a:buClr>
                <a:schemeClr val="dk1"/>
              </a:buClr>
              <a:buSzPts val="1100"/>
              <a:buFont typeface="Arial"/>
              <a:buNone/>
            </a:pPr>
            <a:r>
              <a:rPr lang="en" i="1" dirty="0"/>
              <a:t>Citing</a:t>
            </a:r>
            <a:r>
              <a:rPr lang="en" dirty="0"/>
              <a:t> the general We-Collab proposal, objective of the PR2 action consists in: </a:t>
            </a:r>
            <a:endParaRPr dirty="0"/>
          </a:p>
          <a:p>
            <a:pPr marL="0" lvl="0" indent="0" algn="l" rtl="0">
              <a:spcBef>
                <a:spcPts val="0"/>
              </a:spcBef>
              <a:spcAft>
                <a:spcPts val="0"/>
              </a:spcAft>
              <a:buNone/>
            </a:pPr>
            <a:r>
              <a:rPr lang="en" dirty="0"/>
              <a:t> </a:t>
            </a:r>
            <a:endParaRPr dirty="0"/>
          </a:p>
          <a:p>
            <a:pPr marL="457200" marR="453021" lvl="0" indent="0" algn="just" rtl="0">
              <a:spcBef>
                <a:spcPts val="0"/>
              </a:spcBef>
              <a:spcAft>
                <a:spcPts val="0"/>
              </a:spcAft>
              <a:buClr>
                <a:schemeClr val="dk1"/>
              </a:buClr>
              <a:buSzPts val="1100"/>
              <a:buFont typeface="Arial"/>
              <a:buNone/>
            </a:pPr>
            <a:r>
              <a:rPr lang="en" sz="2000" dirty="0"/>
              <a:t>“Project will continue with the second result [PR2] which is focused on collaboration, networking and peer-learning activities. Different online learning materials and approaches will be collected and exchanged, and all included partners will be able to use them for further analysis and use, as well as target groups (students and teachers) and stakeholders.”</a:t>
            </a:r>
            <a:endParaRPr sz="2000" dirty="0"/>
          </a:p>
          <a:p>
            <a:pPr marL="0" lvl="0" indent="0" algn="l" rtl="0">
              <a:spcBef>
                <a:spcPts val="0"/>
              </a:spcBef>
              <a:spcAft>
                <a:spcPts val="0"/>
              </a:spcAft>
              <a:buClr>
                <a:schemeClr val="dk1"/>
              </a:buClr>
              <a:buSzPts val="1100"/>
              <a:buFont typeface="Arial"/>
              <a:buNone/>
            </a:pPr>
            <a:r>
              <a:rPr lang="en" dirty="0"/>
              <a:t> </a:t>
            </a:r>
            <a:endParaRPr dirty="0"/>
          </a:p>
          <a:p>
            <a:pPr marL="0" lvl="0" indent="0" algn="l" rtl="0">
              <a:spcBef>
                <a:spcPts val="0"/>
              </a:spcBef>
              <a:spcAft>
                <a:spcPts val="0"/>
              </a:spcAft>
              <a:buNone/>
            </a:pP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g12decbaafc8_0_6"/>
          <p:cNvSpPr txBox="1">
            <a:spLocks noGrp="1"/>
          </p:cNvSpPr>
          <p:nvPr>
            <p:ph type="title"/>
          </p:nvPr>
        </p:nvSpPr>
        <p:spPr>
          <a:xfrm>
            <a:off x="311700" y="445025"/>
            <a:ext cx="8520600" cy="951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[WE-COLLAB PR2] Previous agreement </a:t>
            </a:r>
            <a:br>
              <a:rPr lang="en" dirty="0"/>
            </a:br>
            <a:r>
              <a:rPr lang="en" sz="1800" dirty="0"/>
              <a:t>[see  </a:t>
            </a:r>
            <a:r>
              <a:rPr lang="it-IT" sz="1800" dirty="0" err="1"/>
              <a:t>also</a:t>
            </a:r>
            <a:r>
              <a:rPr lang="it-IT" sz="1800" dirty="0"/>
              <a:t> WE-COLLAB PR2 </a:t>
            </a:r>
            <a:r>
              <a:rPr lang="it-IT" sz="1800" dirty="0" err="1"/>
              <a:t>May</a:t>
            </a:r>
            <a:r>
              <a:rPr lang="it-IT" sz="1800" dirty="0"/>
              <a:t> 2022.pptx] </a:t>
            </a:r>
            <a:endParaRPr dirty="0"/>
          </a:p>
        </p:txBody>
      </p:sp>
      <p:sp>
        <p:nvSpPr>
          <p:cNvPr id="80" name="Google Shape;80;g12decbaafc8_0_6"/>
          <p:cNvSpPr txBox="1">
            <a:spLocks noGrp="1"/>
          </p:cNvSpPr>
          <p:nvPr>
            <p:ph type="body" idx="1"/>
          </p:nvPr>
        </p:nvSpPr>
        <p:spPr>
          <a:xfrm>
            <a:off x="311700" y="1396625"/>
            <a:ext cx="8520600" cy="3615300"/>
          </a:xfrm>
          <a:prstGeom prst="rect">
            <a:avLst/>
          </a:prstGeom>
        </p:spPr>
        <p:txBody>
          <a:bodyPr spcFirstLastPara="1" wrap="square" lIns="91425" tIns="91425" rIns="91425" bIns="91425" anchor="t" anchorCtr="0">
            <a:noAutofit/>
          </a:bodyPr>
          <a:lstStyle/>
          <a:p>
            <a:pPr marL="0" marR="609600" lvl="0" indent="0" algn="l" rtl="0">
              <a:spcBef>
                <a:spcPts val="1000"/>
              </a:spcBef>
              <a:spcAft>
                <a:spcPts val="0"/>
              </a:spcAft>
              <a:buNone/>
            </a:pPr>
            <a:r>
              <a:rPr lang="en" sz="1600" dirty="0"/>
              <a:t>In the first dedicated meeting we agreed upon the following items: </a:t>
            </a:r>
            <a:endParaRPr sz="1600" dirty="0"/>
          </a:p>
          <a:p>
            <a:pPr marL="0" lvl="0" indent="0" algn="l" rtl="0">
              <a:spcBef>
                <a:spcPts val="0"/>
              </a:spcBef>
              <a:spcAft>
                <a:spcPts val="0"/>
              </a:spcAft>
              <a:buNone/>
            </a:pPr>
            <a:r>
              <a:rPr lang="en" sz="1100" dirty="0">
                <a:solidFill>
                  <a:srgbClr val="500050"/>
                </a:solidFill>
                <a:highlight>
                  <a:srgbClr val="FFFFFF"/>
                </a:highlight>
              </a:rPr>
              <a:t> </a:t>
            </a:r>
            <a:r>
              <a:rPr lang="en" sz="1200" dirty="0">
                <a:solidFill>
                  <a:schemeClr val="dk1"/>
                </a:solidFill>
                <a:highlight>
                  <a:srgbClr val="FFFFFF"/>
                </a:highlight>
              </a:rPr>
              <a:t>1.</a:t>
            </a:r>
            <a:r>
              <a:rPr lang="en" sz="800" dirty="0">
                <a:solidFill>
                  <a:schemeClr val="dk1"/>
                </a:solidFill>
                <a:highlight>
                  <a:srgbClr val="FFFFFF"/>
                </a:highlight>
              </a:rPr>
              <a:t>    </a:t>
            </a:r>
            <a:r>
              <a:rPr lang="en" sz="900" dirty="0">
                <a:solidFill>
                  <a:schemeClr val="dk1"/>
                </a:solidFill>
                <a:highlight>
                  <a:srgbClr val="FFFFFF"/>
                </a:highlight>
              </a:rPr>
              <a:t> </a:t>
            </a:r>
            <a:r>
              <a:rPr lang="en" sz="1600" dirty="0"/>
              <a:t> Identification of a </a:t>
            </a:r>
            <a:r>
              <a:rPr lang="en" sz="1600" b="1" dirty="0"/>
              <a:t>common ground </a:t>
            </a:r>
            <a:r>
              <a:rPr lang="en" sz="1600" dirty="0"/>
              <a:t>for an efficace comparison of different online learning scenarios in real use in each university</a:t>
            </a:r>
            <a:endParaRPr sz="1600" dirty="0"/>
          </a:p>
          <a:p>
            <a:pPr marL="800100" lvl="1" indent="-146050" algn="l" rtl="0">
              <a:spcBef>
                <a:spcPts val="1000"/>
              </a:spcBef>
              <a:spcAft>
                <a:spcPts val="0"/>
              </a:spcAft>
              <a:buClr>
                <a:schemeClr val="dk1"/>
              </a:buClr>
              <a:buSzPts val="1400"/>
              <a:buFont typeface="Times New Roman"/>
              <a:buAutoNum type="alphaLcPeriod"/>
            </a:pPr>
            <a:r>
              <a:rPr lang="en" dirty="0"/>
              <a:t>identification of a common set of criteria to selec</a:t>
            </a:r>
            <a:r>
              <a:rPr lang="en" sz="1200" dirty="0">
                <a:solidFill>
                  <a:schemeClr val="dk1"/>
                </a:solidFill>
                <a:highlight>
                  <a:srgbClr val="FFFFFF"/>
                </a:highlight>
              </a:rPr>
              <a:t>t </a:t>
            </a:r>
            <a:r>
              <a:rPr lang="en" b="1" dirty="0">
                <a:solidFill>
                  <a:schemeClr val="dk1"/>
                </a:solidFill>
                <a:highlight>
                  <a:srgbClr val="FFFFFF"/>
                </a:highlight>
              </a:rPr>
              <a:t>online learning materials</a:t>
            </a:r>
            <a:r>
              <a:rPr lang="en" sz="1200" dirty="0">
                <a:solidFill>
                  <a:schemeClr val="dk1"/>
                </a:solidFill>
                <a:highlight>
                  <a:srgbClr val="FFFFFF"/>
                </a:highlight>
              </a:rPr>
              <a:t> </a:t>
            </a:r>
            <a:r>
              <a:rPr lang="en" dirty="0"/>
              <a:t>( and, by extension of the original description, to selec</a:t>
            </a:r>
            <a:r>
              <a:rPr lang="en" sz="1200" dirty="0">
                <a:solidFill>
                  <a:schemeClr val="dk1"/>
                </a:solidFill>
                <a:highlight>
                  <a:srgbClr val="FFFFFF"/>
                </a:highlight>
              </a:rPr>
              <a:t>t</a:t>
            </a:r>
            <a:r>
              <a:rPr lang="en" b="1" dirty="0">
                <a:solidFill>
                  <a:schemeClr val="dk1"/>
                </a:solidFill>
                <a:highlight>
                  <a:srgbClr val="FFFFFF"/>
                </a:highlight>
              </a:rPr>
              <a:t> subject matter - the course</a:t>
            </a:r>
            <a:r>
              <a:rPr lang="en" sz="1200" dirty="0">
                <a:solidFill>
                  <a:schemeClr val="dk1"/>
                </a:solidFill>
                <a:highlight>
                  <a:srgbClr val="FFFFFF"/>
                </a:highlight>
              </a:rPr>
              <a:t> -</a:t>
            </a:r>
            <a:r>
              <a:rPr lang="en" dirty="0"/>
              <a:t> within which the online materials are distributed) to best fit the scope of the project: </a:t>
            </a:r>
            <a:endParaRPr dirty="0"/>
          </a:p>
          <a:p>
            <a:pPr marL="800100" lvl="1" indent="-146050" algn="l" rtl="0">
              <a:spcBef>
                <a:spcPts val="0"/>
              </a:spcBef>
              <a:spcAft>
                <a:spcPts val="0"/>
              </a:spcAft>
              <a:buClr>
                <a:schemeClr val="dk1"/>
              </a:buClr>
              <a:buSzPts val="1400"/>
              <a:buAutoNum type="alphaLcPeriod"/>
            </a:pPr>
            <a:r>
              <a:rPr lang="en" dirty="0"/>
              <a:t> identification of the </a:t>
            </a:r>
            <a:r>
              <a:rPr lang="en" b="1" dirty="0"/>
              <a:t>approaches and methods used </a:t>
            </a:r>
            <a:endParaRPr b="1" dirty="0"/>
          </a:p>
          <a:p>
            <a:pPr marL="800100" lvl="1" indent="-152400" algn="l" rtl="0">
              <a:spcBef>
                <a:spcPts val="0"/>
              </a:spcBef>
              <a:spcAft>
                <a:spcPts val="0"/>
              </a:spcAft>
              <a:buClr>
                <a:schemeClr val="dk1"/>
              </a:buClr>
              <a:buSzPts val="1500"/>
              <a:buAutoNum type="alphaLcPeriod"/>
            </a:pPr>
            <a:r>
              <a:rPr lang="en" sz="1200" dirty="0">
                <a:solidFill>
                  <a:schemeClr val="dk1"/>
                </a:solidFill>
                <a:highlight>
                  <a:srgbClr val="FFFFFF"/>
                </a:highlight>
              </a:rPr>
              <a:t>i</a:t>
            </a:r>
            <a:r>
              <a:rPr lang="en" dirty="0"/>
              <a:t>dentification of </a:t>
            </a:r>
            <a:r>
              <a:rPr lang="en" b="1" dirty="0"/>
              <a:t>target audience </a:t>
            </a:r>
            <a:r>
              <a:rPr lang="en" dirty="0"/>
              <a:t>(students, teachers and stakeholders)  </a:t>
            </a:r>
            <a:endParaRPr dirty="0"/>
          </a:p>
          <a:p>
            <a:pPr marL="457200" lvl="0" indent="-317500" algn="l" rtl="0">
              <a:spcBef>
                <a:spcPts val="0"/>
              </a:spcBef>
              <a:spcAft>
                <a:spcPts val="0"/>
              </a:spcAft>
              <a:buClr>
                <a:schemeClr val="dk1"/>
              </a:buClr>
              <a:buSzPts val="1400"/>
              <a:buAutoNum type="arabicPeriod"/>
            </a:pPr>
            <a:r>
              <a:rPr lang="en" sz="1600" dirty="0"/>
              <a:t>brainstorming over a set of initial checklist of proposals (01,a, 01.b and 01c)</a:t>
            </a:r>
            <a:endParaRPr sz="1600" dirty="0"/>
          </a:p>
          <a:p>
            <a:pPr marL="457200" lvl="0" indent="-317500" algn="l" rtl="0">
              <a:spcBef>
                <a:spcPts val="0"/>
              </a:spcBef>
              <a:spcAft>
                <a:spcPts val="0"/>
              </a:spcAft>
              <a:buClr>
                <a:schemeClr val="dk1"/>
              </a:buClr>
              <a:buSzPts val="1400"/>
              <a:buAutoNum type="arabicPeriod"/>
            </a:pPr>
            <a:r>
              <a:rPr lang="en" sz="1600" dirty="0"/>
              <a:t> definition of a common set of items selected from the initial checklist</a:t>
            </a:r>
            <a:endParaRPr sz="1600" dirty="0"/>
          </a:p>
          <a:p>
            <a:pPr marL="139700" lvl="0" indent="0" algn="l" rtl="0">
              <a:spcBef>
                <a:spcPts val="0"/>
              </a:spcBef>
              <a:spcAft>
                <a:spcPts val="0"/>
              </a:spcAft>
              <a:buClr>
                <a:schemeClr val="dk1"/>
              </a:buClr>
              <a:buSzPts val="1400"/>
              <a:buNone/>
            </a:pPr>
            <a:endParaRPr dirty="0"/>
          </a:p>
          <a:p>
            <a:pPr marL="292100" marR="609600" lvl="0" indent="0" algn="l" rtl="0">
              <a:spcBef>
                <a:spcPts val="1000"/>
              </a:spcBef>
              <a:spcAft>
                <a:spcPts val="0"/>
              </a:spcAft>
              <a:buNone/>
            </a:pPr>
            <a:endParaRPr sz="1200" dirty="0">
              <a:solidFill>
                <a:schemeClr val="dk1"/>
              </a:solidFill>
              <a:highlight>
                <a:srgbClr val="FFFFFF"/>
              </a:highlight>
              <a:latin typeface="Times New Roman"/>
              <a:ea typeface="Times New Roman"/>
              <a:cs typeface="Times New Roman"/>
              <a:sym typeface="Times New Roman"/>
            </a:endParaRPr>
          </a:p>
          <a:p>
            <a:pPr marL="0" lvl="0" indent="0" algn="l" rtl="0">
              <a:spcBef>
                <a:spcPts val="0"/>
              </a:spcBef>
              <a:spcAft>
                <a:spcPts val="0"/>
              </a:spcAft>
              <a:buNone/>
            </a:pPr>
            <a:r>
              <a:rPr lang="en" sz="1100" dirty="0">
                <a:solidFill>
                  <a:srgbClr val="500050"/>
                </a:solidFill>
                <a:highlight>
                  <a:srgbClr val="FFFFFF"/>
                </a:highlight>
              </a:rPr>
              <a:t> </a:t>
            </a:r>
            <a:endParaRPr sz="1100" dirty="0">
              <a:solidFill>
                <a:srgbClr val="500050"/>
              </a:solidFill>
              <a:highlight>
                <a:srgbClr val="FFFFFF"/>
              </a:highlight>
            </a:endParaRPr>
          </a:p>
          <a:p>
            <a:pPr marL="0" lvl="0" indent="0" algn="l" rtl="0">
              <a:spcBef>
                <a:spcPts val="0"/>
              </a:spcBef>
              <a:spcAft>
                <a:spcPts val="0"/>
              </a:spcAft>
              <a:buNone/>
            </a:pPr>
            <a:endParaRPr dirty="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21050</TotalTime>
  <Words>4423</Words>
  <Application>Microsoft Office PowerPoint</Application>
  <PresentationFormat>Presentazione su schermo (16:9)</PresentationFormat>
  <Paragraphs>360</Paragraphs>
  <Slides>41</Slides>
  <Notes>41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41</vt:i4>
      </vt:variant>
    </vt:vector>
  </HeadingPairs>
  <TitlesOfParts>
    <vt:vector size="46" baseType="lpstr">
      <vt:lpstr>Arial</vt:lpstr>
      <vt:lpstr>Courier New</vt:lpstr>
      <vt:lpstr>Times New Roman</vt:lpstr>
      <vt:lpstr>Wingdings</vt:lpstr>
      <vt:lpstr>Simple Light</vt:lpstr>
      <vt:lpstr>WE-COLLAB PR2</vt:lpstr>
      <vt:lpstr>Status of PR2 in the framework of We-Collab </vt:lpstr>
      <vt:lpstr>Participating partners</vt:lpstr>
      <vt:lpstr>Agenda </vt:lpstr>
      <vt:lpstr>Explosion of each discussion item:     [0.1] </vt:lpstr>
      <vt:lpstr>Explosion of each item:       [0.2] </vt:lpstr>
      <vt:lpstr>Explosion of each item:       [0.3] </vt:lpstr>
      <vt:lpstr>[WE-COLLAB PR2] Roots of our  role in the project</vt:lpstr>
      <vt:lpstr>[WE-COLLAB PR2] Previous agreement  [see  also WE-COLLAB PR2 May 2022.pptx] </vt:lpstr>
      <vt:lpstr>[WC PR2] Courses, Subject Matters, Languages A Model to collect criterias (0a) </vt:lpstr>
      <vt:lpstr>[WC PR2] Courses, Subject Matters, Languages  Reporting the brainstorming (1a) </vt:lpstr>
      <vt:lpstr>[WC PR2] Courses, Subject Matters, Languages  Reporting the brainstorming (1a) </vt:lpstr>
      <vt:lpstr>[WC PR2] Courses, Subject Matters, Languages  Reporting the brainstorming (2a)</vt:lpstr>
      <vt:lpstr>[WC PR2] Courses, Subject Matters, Languages Reporting the brainstorming (2b)</vt:lpstr>
      <vt:lpstr>[WC PR2] Courses, Subject Matters, Languages  (3a)</vt:lpstr>
      <vt:lpstr>[WC PR2] Courses, Subject Matters, Languages   (3b)</vt:lpstr>
      <vt:lpstr>[WC PR2] Courses, Subject Matters, Languages   (4a)</vt:lpstr>
      <vt:lpstr>[WC PR2] Courses, Subject Matters, Languages    (4b)</vt:lpstr>
      <vt:lpstr>[WC PR2] Courses, Subject Matters, Languages   NTUA (5a)</vt:lpstr>
      <vt:lpstr>[WC PR2] Courses, Subject Matters, Languages  NTUA  (5b)</vt:lpstr>
      <vt:lpstr>[WC PR2] Courses, Subject Matters, Languages  (6a)</vt:lpstr>
      <vt:lpstr>[WC PR2] Courses, Subject Matters, Languages   (6b)</vt:lpstr>
      <vt:lpstr>[WC PR2] Courses, Subject Matters, Languages   (7a)</vt:lpstr>
      <vt:lpstr>[WE-COLLAB PR2] Reporting the brainstorming (7b)</vt:lpstr>
      <vt:lpstr>[WC PR2] Courses, Subject Matters, Languages  (8a)</vt:lpstr>
      <vt:lpstr>[WC PR2] Courses, Subject Matters, Languages  (8b)</vt:lpstr>
      <vt:lpstr>[WC PR2] Courses, Subject Matters, Languages   (9)</vt:lpstr>
      <vt:lpstr>Discussion Item 0.2 Main assumptions reached by the coordinator based on the preliminary discussion: Timetable  (1) </vt:lpstr>
      <vt:lpstr>Discussion Item 0.2  Main assumptions reached by the coordinator based on the preliminary discussion (Positive Proposals (3))</vt:lpstr>
      <vt:lpstr>Discussion Item 0.2  Main assumptions reached by the coordinator based on the preliminary discussion (Positive Proposals (4))</vt:lpstr>
      <vt:lpstr>Discussion Item 0.2  Main assumptions reached by the coordinator based on the preliminary discussion (Positive Proposals (5))</vt:lpstr>
      <vt:lpstr>Discussion Item 0.3 Research Question and proposed tools An example of proposed tools for Language Analytics </vt:lpstr>
      <vt:lpstr>Open Discussion </vt:lpstr>
      <vt:lpstr>Task distribution - central infrastructure (follows)</vt:lpstr>
      <vt:lpstr>Collaboration in other elements of the infrastructure</vt:lpstr>
      <vt:lpstr>Task distribution - Learning Material Analysis (LMA) 1  </vt:lpstr>
      <vt:lpstr>Task distribution - Learning Material Analysis (LMA) 2  </vt:lpstr>
      <vt:lpstr>Task distribution - Learning Material Analysis (LMA) 4  </vt:lpstr>
      <vt:lpstr>Task distribution - Learning Material Analysis (LMA) 3  </vt:lpstr>
      <vt:lpstr>Task distribution - Learning Material Analysis (LMA) 4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WE-COLLAB PR2</dc:title>
  <dc:creator>Stefano Lariccia</dc:creator>
  <cp:lastModifiedBy>Stefano Lariccia</cp:lastModifiedBy>
  <cp:revision>28</cp:revision>
  <dcterms:modified xsi:type="dcterms:W3CDTF">2022-07-28T07:54:15Z</dcterms:modified>
</cp:coreProperties>
</file>