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59" r:id="rId6"/>
    <p:sldId id="261" r:id="rId7"/>
    <p:sldId id="263" r:id="rId8"/>
    <p:sldId id="262" r:id="rId9"/>
    <p:sldId id="264" r:id="rId10"/>
    <p:sldId id="266" r:id="rId11"/>
    <p:sldId id="265" r:id="rId12"/>
    <p:sldId id="269" r:id="rId13"/>
    <p:sldId id="267" r:id="rId14"/>
    <p:sldId id="268" r:id="rId15"/>
    <p:sldId id="270" r:id="rId16"/>
    <p:sldId id="271" r:id="rId17"/>
    <p:sldId id="272"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CF553E0-E7CF-41FF-A751-34D5367704B3}" type="datetimeFigureOut">
              <a:rPr lang="it-IT" smtClean="0"/>
              <a:t>04/09/2021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D37F93-3031-48B9-95F8-1FAA8CB27D33}" type="slidenum">
              <a:rPr lang="it-IT" smtClean="0"/>
              <a:t>‹N›</a:t>
            </a:fld>
            <a:endParaRPr lang="it-IT"/>
          </a:p>
        </p:txBody>
      </p:sp>
    </p:spTree>
    <p:extLst>
      <p:ext uri="{BB962C8B-B14F-4D97-AF65-F5344CB8AC3E}">
        <p14:creationId xmlns:p14="http://schemas.microsoft.com/office/powerpoint/2010/main" val="321103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CF553E0-E7CF-41FF-A751-34D5367704B3}" type="datetimeFigureOut">
              <a:rPr lang="it-IT" smtClean="0"/>
              <a:t>04/09/2021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D37F93-3031-48B9-95F8-1FAA8CB27D33}" type="slidenum">
              <a:rPr lang="it-IT" smtClean="0"/>
              <a:t>‹N›</a:t>
            </a:fld>
            <a:endParaRPr lang="it-IT"/>
          </a:p>
        </p:txBody>
      </p:sp>
    </p:spTree>
    <p:extLst>
      <p:ext uri="{BB962C8B-B14F-4D97-AF65-F5344CB8AC3E}">
        <p14:creationId xmlns:p14="http://schemas.microsoft.com/office/powerpoint/2010/main" val="232508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CF553E0-E7CF-41FF-A751-34D5367704B3}" type="datetimeFigureOut">
              <a:rPr lang="it-IT" smtClean="0"/>
              <a:t>04/09/2021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D37F93-3031-48B9-95F8-1FAA8CB27D33}" type="slidenum">
              <a:rPr lang="it-IT" smtClean="0"/>
              <a:t>‹N›</a:t>
            </a:fld>
            <a:endParaRPr lang="it-IT"/>
          </a:p>
        </p:txBody>
      </p:sp>
    </p:spTree>
    <p:extLst>
      <p:ext uri="{BB962C8B-B14F-4D97-AF65-F5344CB8AC3E}">
        <p14:creationId xmlns:p14="http://schemas.microsoft.com/office/powerpoint/2010/main" val="328357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CF553E0-E7CF-41FF-A751-34D5367704B3}" type="datetimeFigureOut">
              <a:rPr lang="it-IT" smtClean="0"/>
              <a:t>04/09/2021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D37F93-3031-48B9-95F8-1FAA8CB27D33}" type="slidenum">
              <a:rPr lang="it-IT" smtClean="0"/>
              <a:t>‹N›</a:t>
            </a:fld>
            <a:endParaRPr lang="it-IT"/>
          </a:p>
        </p:txBody>
      </p:sp>
    </p:spTree>
    <p:extLst>
      <p:ext uri="{BB962C8B-B14F-4D97-AF65-F5344CB8AC3E}">
        <p14:creationId xmlns:p14="http://schemas.microsoft.com/office/powerpoint/2010/main" val="409948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CF553E0-E7CF-41FF-A751-34D5367704B3}" type="datetimeFigureOut">
              <a:rPr lang="it-IT" smtClean="0"/>
              <a:t>04/09/2021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D37F93-3031-48B9-95F8-1FAA8CB27D33}" type="slidenum">
              <a:rPr lang="it-IT" smtClean="0"/>
              <a:t>‹N›</a:t>
            </a:fld>
            <a:endParaRPr lang="it-IT"/>
          </a:p>
        </p:txBody>
      </p:sp>
    </p:spTree>
    <p:extLst>
      <p:ext uri="{BB962C8B-B14F-4D97-AF65-F5344CB8AC3E}">
        <p14:creationId xmlns:p14="http://schemas.microsoft.com/office/powerpoint/2010/main" val="2952773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CF553E0-E7CF-41FF-A751-34D5367704B3}" type="datetimeFigureOut">
              <a:rPr lang="it-IT" smtClean="0"/>
              <a:t>04/09/2021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D37F93-3031-48B9-95F8-1FAA8CB27D33}" type="slidenum">
              <a:rPr lang="it-IT" smtClean="0"/>
              <a:t>‹N›</a:t>
            </a:fld>
            <a:endParaRPr lang="it-IT"/>
          </a:p>
        </p:txBody>
      </p:sp>
    </p:spTree>
    <p:extLst>
      <p:ext uri="{BB962C8B-B14F-4D97-AF65-F5344CB8AC3E}">
        <p14:creationId xmlns:p14="http://schemas.microsoft.com/office/powerpoint/2010/main" val="217875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CF553E0-E7CF-41FF-A751-34D5367704B3}" type="datetimeFigureOut">
              <a:rPr lang="it-IT" smtClean="0"/>
              <a:t>04/09/2021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7D37F93-3031-48B9-95F8-1FAA8CB27D33}" type="slidenum">
              <a:rPr lang="it-IT" smtClean="0"/>
              <a:t>‹N›</a:t>
            </a:fld>
            <a:endParaRPr lang="it-IT"/>
          </a:p>
        </p:txBody>
      </p:sp>
    </p:spTree>
    <p:extLst>
      <p:ext uri="{BB962C8B-B14F-4D97-AF65-F5344CB8AC3E}">
        <p14:creationId xmlns:p14="http://schemas.microsoft.com/office/powerpoint/2010/main" val="329462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CF553E0-E7CF-41FF-A751-34D5367704B3}" type="datetimeFigureOut">
              <a:rPr lang="it-IT" smtClean="0"/>
              <a:t>04/09/2021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7D37F93-3031-48B9-95F8-1FAA8CB27D33}" type="slidenum">
              <a:rPr lang="it-IT" smtClean="0"/>
              <a:t>‹N›</a:t>
            </a:fld>
            <a:endParaRPr lang="it-IT"/>
          </a:p>
        </p:txBody>
      </p:sp>
    </p:spTree>
    <p:extLst>
      <p:ext uri="{BB962C8B-B14F-4D97-AF65-F5344CB8AC3E}">
        <p14:creationId xmlns:p14="http://schemas.microsoft.com/office/powerpoint/2010/main" val="115602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CF553E0-E7CF-41FF-A751-34D5367704B3}" type="datetimeFigureOut">
              <a:rPr lang="it-IT" smtClean="0"/>
              <a:t>04/09/2021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7D37F93-3031-48B9-95F8-1FAA8CB27D33}" type="slidenum">
              <a:rPr lang="it-IT" smtClean="0"/>
              <a:t>‹N›</a:t>
            </a:fld>
            <a:endParaRPr lang="it-IT"/>
          </a:p>
        </p:txBody>
      </p:sp>
    </p:spTree>
    <p:extLst>
      <p:ext uri="{BB962C8B-B14F-4D97-AF65-F5344CB8AC3E}">
        <p14:creationId xmlns:p14="http://schemas.microsoft.com/office/powerpoint/2010/main" val="256808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CF553E0-E7CF-41FF-A751-34D5367704B3}" type="datetimeFigureOut">
              <a:rPr lang="it-IT" smtClean="0"/>
              <a:t>04/09/2021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D37F93-3031-48B9-95F8-1FAA8CB27D33}" type="slidenum">
              <a:rPr lang="it-IT" smtClean="0"/>
              <a:t>‹N›</a:t>
            </a:fld>
            <a:endParaRPr lang="it-IT"/>
          </a:p>
        </p:txBody>
      </p:sp>
    </p:spTree>
    <p:extLst>
      <p:ext uri="{BB962C8B-B14F-4D97-AF65-F5344CB8AC3E}">
        <p14:creationId xmlns:p14="http://schemas.microsoft.com/office/powerpoint/2010/main" val="294903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CF553E0-E7CF-41FF-A751-34D5367704B3}" type="datetimeFigureOut">
              <a:rPr lang="it-IT" smtClean="0"/>
              <a:t>04/09/2021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D37F93-3031-48B9-95F8-1FAA8CB27D33}" type="slidenum">
              <a:rPr lang="it-IT" smtClean="0"/>
              <a:t>‹N›</a:t>
            </a:fld>
            <a:endParaRPr lang="it-IT"/>
          </a:p>
        </p:txBody>
      </p:sp>
    </p:spTree>
    <p:extLst>
      <p:ext uri="{BB962C8B-B14F-4D97-AF65-F5344CB8AC3E}">
        <p14:creationId xmlns:p14="http://schemas.microsoft.com/office/powerpoint/2010/main" val="301333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553E0-E7CF-41FF-A751-34D5367704B3}" type="datetimeFigureOut">
              <a:rPr lang="it-IT" smtClean="0"/>
              <a:t>04/09/2021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37F93-3031-48B9-95F8-1FAA8CB27D33}" type="slidenum">
              <a:rPr lang="it-IT" smtClean="0"/>
              <a:t>‹N›</a:t>
            </a:fld>
            <a:endParaRPr lang="it-IT"/>
          </a:p>
        </p:txBody>
      </p:sp>
    </p:spTree>
    <p:extLst>
      <p:ext uri="{BB962C8B-B14F-4D97-AF65-F5344CB8AC3E}">
        <p14:creationId xmlns:p14="http://schemas.microsoft.com/office/powerpoint/2010/main" val="1642676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ttangolo 4"/>
          <p:cNvSpPr/>
          <p:nvPr/>
        </p:nvSpPr>
        <p:spPr>
          <a:xfrm>
            <a:off x="82502" y="332656"/>
            <a:ext cx="8978996" cy="1754326"/>
          </a:xfrm>
          <a:prstGeom prst="rect">
            <a:avLst/>
          </a:prstGeom>
          <a:noFill/>
        </p:spPr>
        <p:txBody>
          <a:bodyPr wrap="none" lIns="91440" tIns="45720" rIns="91440" bIns="45720">
            <a:spAutoFit/>
          </a:bodyPr>
          <a:lstStyle/>
          <a:p>
            <a:pPr algn="ctr"/>
            <a:r>
              <a:rPr lang="it-IT"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ESSAOUIRA: LA PERLA </a:t>
            </a:r>
          </a:p>
          <a:p>
            <a:pPr algn="ctr"/>
            <a:r>
              <a:rPr lang="it-IT"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DELL’ACCOGLIENZA TURISTICA </a:t>
            </a:r>
            <a:endParaRPr lang="it-IT"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6168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0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u="sng" dirty="0" smtClean="0"/>
              <a:t>SPIAGGIA Sidi-</a:t>
            </a:r>
            <a:r>
              <a:rPr lang="it-IT" b="1" u="sng" dirty="0" err="1" smtClean="0"/>
              <a:t>Kaouki</a:t>
            </a:r>
            <a:r>
              <a:rPr lang="it-IT" b="1" dirty="0" smtClean="0"/>
              <a:t/>
            </a:r>
            <a:br>
              <a:rPr lang="it-IT" b="1" dirty="0" smtClean="0"/>
            </a:br>
            <a:endParaRPr lang="it-IT" dirty="0"/>
          </a:p>
        </p:txBody>
      </p:sp>
      <p:sp>
        <p:nvSpPr>
          <p:cNvPr id="3" name="Segnaposto contenuto 2"/>
          <p:cNvSpPr>
            <a:spLocks noGrp="1"/>
          </p:cNvSpPr>
          <p:nvPr>
            <p:ph idx="1"/>
          </p:nvPr>
        </p:nvSpPr>
        <p:spPr/>
        <p:txBody>
          <a:bodyPr>
            <a:normAutofit/>
          </a:bodyPr>
          <a:lstStyle/>
          <a:p>
            <a:pPr marL="0" indent="0">
              <a:buNone/>
            </a:pPr>
            <a:r>
              <a:rPr lang="it-IT" dirty="0" smtClean="0"/>
              <a:t>Una spiaggia lunga </a:t>
            </a:r>
            <a:r>
              <a:rPr lang="it-IT" dirty="0"/>
              <a:t>più di 4 km, dove il vento oceanico crea una situazione ottimale soprattutto per chi pratica sport marini come il surf, per questo è proprio una zona prediletta dai surfisti che aspettano l’onda perfetta. Questo contorno di spiaggia, mare e oceano crea l’atmosfera perfetta per rilassarsi e godersi il panorama e la serenità che Essaouira offre.</a:t>
            </a:r>
          </a:p>
          <a:p>
            <a:endParaRPr lang="it-IT" dirty="0"/>
          </a:p>
        </p:txBody>
      </p:sp>
    </p:spTree>
    <p:extLst>
      <p:ext uri="{BB962C8B-B14F-4D97-AF65-F5344CB8AC3E}">
        <p14:creationId xmlns:p14="http://schemas.microsoft.com/office/powerpoint/2010/main" val="3881757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48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95536" y="548680"/>
            <a:ext cx="8229600" cy="1143000"/>
          </a:xfrm>
        </p:spPr>
        <p:txBody>
          <a:bodyPr>
            <a:normAutofit fontScale="90000"/>
          </a:bodyPr>
          <a:lstStyle/>
          <a:p>
            <a:r>
              <a:rPr lang="it-IT" dirty="0" smtClean="0"/>
              <a:t>GLI ALBERI DI ARGAN E LE CAPRE</a:t>
            </a:r>
            <a:br>
              <a:rPr lang="it-IT" dirty="0" smtClean="0"/>
            </a:br>
            <a:endParaRPr lang="it-IT" dirty="0"/>
          </a:p>
        </p:txBody>
      </p:sp>
      <p:sp>
        <p:nvSpPr>
          <p:cNvPr id="3" name="Segnaposto contenuto 2"/>
          <p:cNvSpPr>
            <a:spLocks noGrp="1"/>
          </p:cNvSpPr>
          <p:nvPr>
            <p:ph idx="1"/>
          </p:nvPr>
        </p:nvSpPr>
        <p:spPr/>
        <p:txBody>
          <a:bodyPr>
            <a:normAutofit/>
          </a:bodyPr>
          <a:lstStyle/>
          <a:p>
            <a:pPr marL="0" indent="0">
              <a:buNone/>
            </a:pPr>
            <a:r>
              <a:rPr lang="it-IT" dirty="0" smtClean="0"/>
              <a:t>Da </a:t>
            </a:r>
            <a:r>
              <a:rPr lang="it-IT" dirty="0"/>
              <a:t>Marrakech ad </a:t>
            </a:r>
            <a:r>
              <a:rPr lang="it-IT" dirty="0" err="1"/>
              <a:t>Essaouria</a:t>
            </a:r>
            <a:r>
              <a:rPr lang="it-IT" dirty="0"/>
              <a:t> il paesaggio è caratterizzato da colline punteggiate da ulivi ed alberi di </a:t>
            </a:r>
            <a:r>
              <a:rPr lang="it-IT" i="1" dirty="0" err="1"/>
              <a:t>argan</a:t>
            </a:r>
            <a:r>
              <a:rPr lang="it-IT" dirty="0"/>
              <a:t>, una ghiottoneria per le capre che si arrampicano anche sui rami più alti in cerca delle foglie più tenere una particolarità e curiosità che attira molti turisti</a:t>
            </a:r>
            <a:r>
              <a:rPr lang="it-IT" dirty="0" smtClean="0"/>
              <a:t>.</a:t>
            </a:r>
            <a:endParaRPr lang="it-IT" dirty="0"/>
          </a:p>
        </p:txBody>
      </p:sp>
    </p:spTree>
    <p:extLst>
      <p:ext uri="{BB962C8B-B14F-4D97-AF65-F5344CB8AC3E}">
        <p14:creationId xmlns:p14="http://schemas.microsoft.com/office/powerpoint/2010/main" val="409439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SOUK HAD DRAA</a:t>
            </a:r>
            <a:r>
              <a:rPr lang="it-IT" b="1" dirty="0" smtClean="0"/>
              <a:t/>
            </a:r>
            <a:br>
              <a:rPr lang="it-IT" b="1" dirty="0" smtClean="0"/>
            </a:b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dirty="0" smtClean="0"/>
              <a:t>il </a:t>
            </a:r>
            <a:r>
              <a:rPr lang="it-IT" dirty="0" err="1" smtClean="0"/>
              <a:t>souk</a:t>
            </a:r>
            <a:r>
              <a:rPr lang="it-IT" dirty="0" smtClean="0"/>
              <a:t> </a:t>
            </a:r>
            <a:r>
              <a:rPr lang="it-IT" dirty="0" err="1" smtClean="0"/>
              <a:t>Had</a:t>
            </a:r>
            <a:r>
              <a:rPr lang="it-IT" dirty="0" smtClean="0"/>
              <a:t> </a:t>
            </a:r>
            <a:r>
              <a:rPr lang="it-IT" dirty="0" err="1" smtClean="0"/>
              <a:t>Draa</a:t>
            </a:r>
            <a:r>
              <a:rPr lang="it-IT" dirty="0" smtClean="0"/>
              <a:t> è il mercato che troviamo ad Essaouira la domenica, è un’esperienza unica, poco turistica è assolutamente tradizionale, necessario per comprendere sempre di più le tradizioni e la cultura. All’interno di questo immenso mercato è possibile trovare quello degli animali, della frutta ma soprattutto molti banchi con cibi tipici dove è possibile degustare alcune specialità del luogo come: tè, zuppe e carne di cammello.</a:t>
            </a:r>
          </a:p>
          <a:p>
            <a:endParaRPr lang="it-IT" dirty="0" smtClean="0"/>
          </a:p>
          <a:p>
            <a:endParaRPr lang="it-IT" dirty="0"/>
          </a:p>
        </p:txBody>
      </p:sp>
    </p:spTree>
    <p:extLst>
      <p:ext uri="{BB962C8B-B14F-4D97-AF65-F5344CB8AC3E}">
        <p14:creationId xmlns:p14="http://schemas.microsoft.com/office/powerpoint/2010/main" val="55191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TRAMONTO A DIABET E DAR SULTAN</a:t>
            </a:r>
            <a:br>
              <a:rPr lang="it-IT" dirty="0" smtClean="0"/>
            </a:br>
            <a:endParaRPr lang="it-IT" dirty="0"/>
          </a:p>
        </p:txBody>
      </p:sp>
      <p:sp>
        <p:nvSpPr>
          <p:cNvPr id="3" name="Segnaposto contenuto 2"/>
          <p:cNvSpPr>
            <a:spLocks noGrp="1"/>
          </p:cNvSpPr>
          <p:nvPr>
            <p:ph idx="1"/>
          </p:nvPr>
        </p:nvSpPr>
        <p:spPr>
          <a:solidFill>
            <a:schemeClr val="accent1">
              <a:lumMod val="60000"/>
              <a:lumOff val="40000"/>
            </a:schemeClr>
          </a:solidFill>
        </p:spPr>
        <p:txBody>
          <a:bodyPr>
            <a:normAutofit/>
          </a:bodyPr>
          <a:lstStyle/>
          <a:p>
            <a:pPr marL="0" indent="0">
              <a:buNone/>
            </a:pPr>
            <a:r>
              <a:rPr lang="it-IT" dirty="0" smtClean="0"/>
              <a:t>Una </a:t>
            </a:r>
            <a:r>
              <a:rPr lang="it-IT" dirty="0"/>
              <a:t>passeggiata che porta fino al fiume </a:t>
            </a:r>
            <a:r>
              <a:rPr lang="it-IT" dirty="0" err="1"/>
              <a:t>Oued</a:t>
            </a:r>
            <a:r>
              <a:rPr lang="it-IT" dirty="0"/>
              <a:t> </a:t>
            </a:r>
            <a:r>
              <a:rPr lang="it-IT" dirty="0" err="1"/>
              <a:t>Ksob</a:t>
            </a:r>
            <a:r>
              <a:rPr lang="it-IT" dirty="0"/>
              <a:t> e attraverso le dune. Durante questo percorso è possibile scoprire la natura diversa di </a:t>
            </a:r>
            <a:r>
              <a:rPr lang="it-IT" dirty="0" err="1"/>
              <a:t>Essauira</a:t>
            </a:r>
            <a:r>
              <a:rPr lang="it-IT" dirty="0"/>
              <a:t>, le rovine dell’ex Palazzo Sultano che oggi è circondato da sabbia e si trova in mezzo alla natura incontaminata. Il grande palazzo risale al XVIII secolo. Mentre ci godiamo il tramonto mozzafiato possiamo scorgere in lontananza le isole di </a:t>
            </a:r>
            <a:r>
              <a:rPr lang="it-IT" dirty="0" err="1"/>
              <a:t>Magador</a:t>
            </a:r>
            <a:r>
              <a:rPr lang="it-IT" dirty="0"/>
              <a:t>.</a:t>
            </a:r>
          </a:p>
          <a:p>
            <a:endParaRPr lang="it-IT" dirty="0"/>
          </a:p>
        </p:txBody>
      </p:sp>
    </p:spTree>
    <p:extLst>
      <p:ext uri="{BB962C8B-B14F-4D97-AF65-F5344CB8AC3E}">
        <p14:creationId xmlns:p14="http://schemas.microsoft.com/office/powerpoint/2010/main" val="1283665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39552" y="332656"/>
            <a:ext cx="8291264" cy="1417638"/>
          </a:xfrm>
        </p:spPr>
        <p:txBody>
          <a:bodyPr>
            <a:normAutofit fontScale="90000"/>
          </a:bodyPr>
          <a:lstStyle/>
          <a:p>
            <a:r>
              <a:rPr lang="it-IT" dirty="0" smtClean="0"/>
              <a:t>cascate di Sidi </a:t>
            </a:r>
            <a:r>
              <a:rPr lang="it-IT" dirty="0" err="1" smtClean="0"/>
              <a:t>Mbarek</a:t>
            </a:r>
            <a:r>
              <a:rPr lang="it-IT" dirty="0" smtClean="0"/>
              <a:t> e  spiaggia di Sidi </a:t>
            </a:r>
            <a:r>
              <a:rPr lang="it-IT" dirty="0" err="1" smtClean="0"/>
              <a:t>Kaouki</a:t>
            </a:r>
            <a:r>
              <a:rPr lang="it-IT" dirty="0" smtClean="0"/>
              <a:t/>
            </a:r>
            <a:br>
              <a:rPr lang="it-IT" dirty="0" smtClean="0"/>
            </a:br>
            <a:endParaRPr lang="it-IT" dirty="0"/>
          </a:p>
        </p:txBody>
      </p:sp>
      <p:sp>
        <p:nvSpPr>
          <p:cNvPr id="3" name="Segnaposto contenuto 2"/>
          <p:cNvSpPr>
            <a:spLocks noGrp="1"/>
          </p:cNvSpPr>
          <p:nvPr>
            <p:ph idx="1"/>
          </p:nvPr>
        </p:nvSpPr>
        <p:spPr/>
        <p:txBody>
          <a:bodyPr>
            <a:normAutofit fontScale="77500" lnSpcReduction="20000"/>
          </a:bodyPr>
          <a:lstStyle/>
          <a:p>
            <a:pPr marL="0" indent="0">
              <a:buNone/>
            </a:pPr>
            <a:r>
              <a:rPr lang="it-IT" dirty="0" smtClean="0"/>
              <a:t>Prima </a:t>
            </a:r>
            <a:r>
              <a:rPr lang="it-IT" dirty="0"/>
              <a:t>tappa da non perdere è </a:t>
            </a:r>
            <a:r>
              <a:rPr lang="it-IT" dirty="0" err="1"/>
              <a:t>DIiabat</a:t>
            </a:r>
            <a:r>
              <a:rPr lang="it-IT" dirty="0"/>
              <a:t>, un'ex enclave hippy dove i </a:t>
            </a:r>
            <a:r>
              <a:rPr lang="it-IT" dirty="0" err="1"/>
              <a:t>Rolling</a:t>
            </a:r>
            <a:r>
              <a:rPr lang="it-IT" dirty="0"/>
              <a:t> </a:t>
            </a:r>
            <a:r>
              <a:rPr lang="it-IT" dirty="0" err="1"/>
              <a:t>Stones</a:t>
            </a:r>
            <a:r>
              <a:rPr lang="it-IT" dirty="0"/>
              <a:t> erano soliti frequentare e l'ispirazione per la canzone di </a:t>
            </a:r>
            <a:r>
              <a:rPr lang="it-IT" dirty="0" err="1"/>
              <a:t>Jemi</a:t>
            </a:r>
            <a:r>
              <a:rPr lang="it-IT" dirty="0"/>
              <a:t> Hendrix "</a:t>
            </a:r>
            <a:r>
              <a:rPr lang="it-IT" dirty="0" err="1"/>
              <a:t>Castles</a:t>
            </a:r>
            <a:r>
              <a:rPr lang="it-IT" dirty="0"/>
              <a:t> Made of Sand". Proseguendo  per Sidi </a:t>
            </a:r>
            <a:r>
              <a:rPr lang="it-IT" dirty="0" err="1"/>
              <a:t>Mbarek</a:t>
            </a:r>
            <a:r>
              <a:rPr lang="it-IT" dirty="0"/>
              <a:t>, un piccolo villaggio berbero a sud di Essaouira, dove inizia il trekking. Camminando  verso la piccola cascata ci si può fermare per visitare il vecchio </a:t>
            </a:r>
            <a:r>
              <a:rPr lang="it-IT" dirty="0" err="1"/>
              <a:t>Marabout</a:t>
            </a:r>
            <a:r>
              <a:rPr lang="it-IT" dirty="0"/>
              <a:t> (tomba di un santo o saggio). Il percorso continua per Sidi </a:t>
            </a:r>
            <a:r>
              <a:rPr lang="it-IT" dirty="0" err="1"/>
              <a:t>Kaouki</a:t>
            </a:r>
            <a:r>
              <a:rPr lang="it-IT" dirty="0"/>
              <a:t>, un rilassante villaggio di surfisti, per goderti un delizioso picnic di sardine, un luogo ideale per il pranzo affacciato sull'ampia spiaggia sabbiosa. Sulla via del ritorno in città, c'è anche la possibilità di visitare una cooperativa di Argan, per imparare come viene prodotto il prezioso olio di Argan, unico in questa zona La visita prevede una degustazione dell'olio.</a:t>
            </a:r>
          </a:p>
        </p:txBody>
      </p:sp>
    </p:spTree>
    <p:extLst>
      <p:ext uri="{BB962C8B-B14F-4D97-AF65-F5344CB8AC3E}">
        <p14:creationId xmlns:p14="http://schemas.microsoft.com/office/powerpoint/2010/main" val="381063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COME RAGGIUNGERE ESSAOUIRA</a:t>
            </a:r>
            <a:r>
              <a:rPr lang="it-IT" dirty="0" smtClean="0"/>
              <a:t/>
            </a:r>
            <a:br>
              <a:rPr lang="it-IT" dirty="0" smtClean="0"/>
            </a:br>
            <a:endParaRPr lang="it-IT" dirty="0"/>
          </a:p>
        </p:txBody>
      </p:sp>
      <p:sp>
        <p:nvSpPr>
          <p:cNvPr id="3" name="Segnaposto contenuto 2"/>
          <p:cNvSpPr>
            <a:spLocks noGrp="1"/>
          </p:cNvSpPr>
          <p:nvPr>
            <p:ph idx="1"/>
          </p:nvPr>
        </p:nvSpPr>
        <p:spPr/>
        <p:txBody>
          <a:bodyPr>
            <a:normAutofit fontScale="85000" lnSpcReduction="10000"/>
          </a:bodyPr>
          <a:lstStyle/>
          <a:p>
            <a:pPr lvl="0"/>
            <a:r>
              <a:rPr lang="it-IT" dirty="0" smtClean="0"/>
              <a:t>L’</a:t>
            </a:r>
            <a:r>
              <a:rPr lang="it-IT" dirty="0" err="1" smtClean="0"/>
              <a:t>aereoporto</a:t>
            </a:r>
            <a:r>
              <a:rPr lang="it-IT" dirty="0" smtClean="0"/>
              <a:t> </a:t>
            </a:r>
            <a:r>
              <a:rPr lang="it-IT" dirty="0"/>
              <a:t>di Essaouira è molto piccolo con poche coincidenze non esiste una linea diretta per Italia. Essaouira, l’unico volo diretto proviene da </a:t>
            </a:r>
            <a:r>
              <a:rPr lang="it-IT" dirty="0" err="1"/>
              <a:t>Orlì</a:t>
            </a:r>
            <a:r>
              <a:rPr lang="it-IT" dirty="0"/>
              <a:t>.</a:t>
            </a:r>
          </a:p>
          <a:p>
            <a:pPr lvl="0"/>
            <a:r>
              <a:rPr lang="it-IT" dirty="0"/>
              <a:t>Da Marrakech a Essaouira: sono tra le 2 ore e mezza e le 3 ore di viaggio, parecchie le frequenze, la strada è ottima ed il percorso viene coperto velocemente.</a:t>
            </a:r>
          </a:p>
          <a:p>
            <a:pPr lvl="0"/>
            <a:r>
              <a:rPr lang="it-IT" dirty="0"/>
              <a:t>Da Casablanca a Essaouira: il tragitto è ben più impegnativo, quasi 7 ore di viaggio. Le strade sono sempre in buone condizioni e prive di traffico</a:t>
            </a:r>
          </a:p>
          <a:p>
            <a:endParaRPr lang="it-IT" dirty="0"/>
          </a:p>
        </p:txBody>
      </p:sp>
    </p:spTree>
    <p:extLst>
      <p:ext uri="{BB962C8B-B14F-4D97-AF65-F5344CB8AC3E}">
        <p14:creationId xmlns:p14="http://schemas.microsoft.com/office/powerpoint/2010/main" val="391251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521265"/>
            <a:ext cx="8568952" cy="6336704"/>
          </a:xfrm>
        </p:spPr>
        <p:txBody>
          <a:bodyPr>
            <a:noAutofit/>
          </a:bodyPr>
          <a:lstStyle/>
          <a:p>
            <a:r>
              <a:rPr lang="it-IT" sz="1800" dirty="0" smtClean="0">
                <a:solidFill>
                  <a:schemeClr val="tx1"/>
                </a:solidFill>
              </a:rPr>
              <a:t>Lungo </a:t>
            </a:r>
            <a:r>
              <a:rPr lang="it-IT" sz="1800" dirty="0">
                <a:solidFill>
                  <a:schemeClr val="tx1"/>
                </a:solidFill>
              </a:rPr>
              <a:t>la costa atlantica del Marocco, a ovest di Marrakech, si trova la città di </a:t>
            </a:r>
            <a:r>
              <a:rPr lang="it-IT" sz="1800" dirty="0" err="1">
                <a:solidFill>
                  <a:schemeClr val="tx1"/>
                </a:solidFill>
              </a:rPr>
              <a:t>Essaouria</a:t>
            </a:r>
            <a:r>
              <a:rPr lang="it-IT" sz="1800" dirty="0">
                <a:solidFill>
                  <a:schemeClr val="tx1"/>
                </a:solidFill>
              </a:rPr>
              <a:t> famosa soprattutto per a sua sensazionale Medina sul mare iscritta nella lista dei siti Patrimonio dell’Umanità dall’Unesco. La fortezza, i muri bianchi e cangianti, la rilassatezza dei suoi abitanti, la Kasbah, le botteghe artigiane, rendono questa città unica e dal sapore europeo: nel 1756 i francesi ne fecero un perfetto esempio di architettura militare e la arricchirono con mura, torri, bastioni e porte riuscendo a coniugare perfettamente la cultura arabo-musulmana con </a:t>
            </a:r>
            <a:r>
              <a:rPr lang="it-IT" sz="1800" dirty="0" smtClean="0">
                <a:solidFill>
                  <a:schemeClr val="tx1"/>
                </a:solidFill>
              </a:rPr>
              <a:t>quella occidentale.</a:t>
            </a:r>
          </a:p>
          <a:p>
            <a:r>
              <a:rPr lang="it-IT" sz="1800" dirty="0" err="1" smtClean="0">
                <a:solidFill>
                  <a:schemeClr val="tx1"/>
                </a:solidFill>
              </a:rPr>
              <a:t>Essaouria</a:t>
            </a:r>
            <a:r>
              <a:rPr lang="it-IT" sz="1800" dirty="0">
                <a:solidFill>
                  <a:schemeClr val="tx1"/>
                </a:solidFill>
              </a:rPr>
              <a:t>, originariamente chiamata </a:t>
            </a:r>
            <a:r>
              <a:rPr lang="it-IT" sz="1800" dirty="0" err="1">
                <a:solidFill>
                  <a:schemeClr val="tx1"/>
                </a:solidFill>
              </a:rPr>
              <a:t>Mogador</a:t>
            </a:r>
            <a:r>
              <a:rPr lang="it-IT" sz="1800" dirty="0">
                <a:solidFill>
                  <a:schemeClr val="tx1"/>
                </a:solidFill>
              </a:rPr>
              <a:t>, cioè piccola fortezza, è da sempre un </a:t>
            </a:r>
            <a:r>
              <a:rPr lang="it-IT" sz="1800" dirty="0" smtClean="0">
                <a:solidFill>
                  <a:schemeClr val="tx1"/>
                </a:solidFill>
              </a:rPr>
              <a:t>importante </a:t>
            </a:r>
            <a:r>
              <a:rPr lang="it-IT" sz="1800" dirty="0">
                <a:solidFill>
                  <a:schemeClr val="tx1"/>
                </a:solidFill>
              </a:rPr>
              <a:t>porto che collega il Marocco con il resto dell’Africa e dell’Europa. </a:t>
            </a:r>
            <a:endParaRPr lang="it-IT" sz="1800" dirty="0" smtClean="0">
              <a:solidFill>
                <a:schemeClr val="tx1"/>
              </a:solidFill>
            </a:endParaRPr>
          </a:p>
          <a:p>
            <a:r>
              <a:rPr lang="it-IT" sz="1800" dirty="0" smtClean="0">
                <a:solidFill>
                  <a:schemeClr val="tx1"/>
                </a:solidFill>
              </a:rPr>
              <a:t>Questa </a:t>
            </a:r>
            <a:r>
              <a:rPr lang="it-IT" sz="1800" dirty="0">
                <a:solidFill>
                  <a:schemeClr val="tx1"/>
                </a:solidFill>
              </a:rPr>
              <a:t>città portuale fortificata della metà del 18° secolo, dalla forte influenza europea in un contesto nordafricano, è semplicemente meravigliosa e una meta obbligata delle vostre vacanze in Marocco. Le coste di </a:t>
            </a:r>
            <a:r>
              <a:rPr lang="it-IT" sz="1800" dirty="0" err="1">
                <a:solidFill>
                  <a:schemeClr val="tx1"/>
                </a:solidFill>
              </a:rPr>
              <a:t>Essaouria</a:t>
            </a:r>
            <a:r>
              <a:rPr lang="it-IT" sz="1800" dirty="0">
                <a:solidFill>
                  <a:schemeClr val="tx1"/>
                </a:solidFill>
              </a:rPr>
              <a:t> sono spazzate durante quasi tutto l’anno dalle brezze oceaniche e molti sono i surfisti e gli amanti del windsurf che la raggiungono per volteggiare sul pelo dell’acqua a largo della costa. </a:t>
            </a:r>
            <a:endParaRPr lang="it-IT" sz="1800" dirty="0" smtClean="0">
              <a:solidFill>
                <a:schemeClr val="tx1"/>
              </a:solidFill>
            </a:endParaRPr>
          </a:p>
          <a:p>
            <a:r>
              <a:rPr lang="it-IT" sz="1800" dirty="0" smtClean="0">
                <a:solidFill>
                  <a:schemeClr val="tx1"/>
                </a:solidFill>
              </a:rPr>
              <a:t>Consigliamo </a:t>
            </a:r>
            <a:r>
              <a:rPr lang="it-IT" sz="1800" dirty="0">
                <a:solidFill>
                  <a:schemeClr val="tx1"/>
                </a:solidFill>
              </a:rPr>
              <a:t>ai turisti di visitare il mercato del pesce e di osservare il lavoro dei pescatori e dei </a:t>
            </a:r>
            <a:r>
              <a:rPr lang="it-IT" sz="1800" dirty="0" smtClean="0">
                <a:solidFill>
                  <a:schemeClr val="tx1"/>
                </a:solidFill>
              </a:rPr>
              <a:t>commercianti, per poter coglierne a pieno l’unicità.</a:t>
            </a:r>
          </a:p>
          <a:p>
            <a:r>
              <a:rPr lang="it-IT" sz="1800" dirty="0" smtClean="0">
                <a:solidFill>
                  <a:schemeClr val="tx1"/>
                </a:solidFill>
              </a:rPr>
              <a:t> </a:t>
            </a:r>
            <a:r>
              <a:rPr lang="it-IT" sz="1800" dirty="0">
                <a:solidFill>
                  <a:schemeClr val="tx1"/>
                </a:solidFill>
              </a:rPr>
              <a:t>I negozi vendono splendidi prodotti di artigianato locale come ad esempio prodotti in legno di tuia, vestiti ricamati e tappeti. </a:t>
            </a:r>
          </a:p>
          <a:p>
            <a:r>
              <a:rPr lang="it-IT" sz="1800" dirty="0">
                <a:solidFill>
                  <a:schemeClr val="tx1"/>
                </a:solidFill>
              </a:rPr>
              <a:t>Essaouira è la destinazione ideale per chi cerca una vacanza completa  fra storia, arte e avventura ma ciò che più ti colpirà sarà sicuramente scoprire una tradizione e cultura completamente differente e soprattutto l’accoglienza che viene riservata ai turisti che vengono fatti sentire a loro agio e coccolati</a:t>
            </a:r>
            <a:r>
              <a:rPr lang="it-IT" sz="1800" dirty="0" smtClean="0">
                <a:solidFill>
                  <a:schemeClr val="tx1"/>
                </a:solidFill>
              </a:rPr>
              <a:t>.</a:t>
            </a:r>
            <a:endParaRPr lang="it-IT" sz="1800" dirty="0">
              <a:solidFill>
                <a:schemeClr val="tx1"/>
              </a:solidFill>
            </a:endParaRPr>
          </a:p>
        </p:txBody>
      </p:sp>
      <p:sp>
        <p:nvSpPr>
          <p:cNvPr id="4" name="Titolo 3"/>
          <p:cNvSpPr>
            <a:spLocks noGrp="1"/>
          </p:cNvSpPr>
          <p:nvPr>
            <p:ph type="ctrTitle"/>
          </p:nvPr>
        </p:nvSpPr>
        <p:spPr>
          <a:xfrm>
            <a:off x="611560" y="13111"/>
            <a:ext cx="8060432" cy="679585"/>
          </a:xfrm>
        </p:spPr>
        <p:txBody>
          <a:bodyPr>
            <a:normAutofit fontScale="90000"/>
          </a:bodyPr>
          <a:lstStyle/>
          <a:p>
            <a:r>
              <a:rPr lang="it-IT" dirty="0" smtClean="0"/>
              <a:t>ESSAOUIRA</a:t>
            </a:r>
            <a:endParaRPr lang="it-IT" dirty="0"/>
          </a:p>
        </p:txBody>
      </p:sp>
    </p:spTree>
    <p:extLst>
      <p:ext uri="{BB962C8B-B14F-4D97-AF65-F5344CB8AC3E}">
        <p14:creationId xmlns:p14="http://schemas.microsoft.com/office/powerpoint/2010/main" val="59275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147248" cy="850106"/>
          </a:xfrm>
        </p:spPr>
        <p:txBody>
          <a:bodyPr/>
          <a:lstStyle/>
          <a:p>
            <a:r>
              <a:rPr lang="it-IT" dirty="0" smtClean="0"/>
              <a:t>PUNTI DI INTERESSE</a:t>
            </a:r>
            <a:endParaRPr lang="it-IT" dirty="0"/>
          </a:p>
        </p:txBody>
      </p:sp>
      <p:sp>
        <p:nvSpPr>
          <p:cNvPr id="3" name="Segnaposto contenuto 2"/>
          <p:cNvSpPr>
            <a:spLocks noGrp="1"/>
          </p:cNvSpPr>
          <p:nvPr>
            <p:ph idx="1"/>
          </p:nvPr>
        </p:nvSpPr>
        <p:spPr>
          <a:xfrm>
            <a:off x="611560" y="1196752"/>
            <a:ext cx="8208912" cy="5256584"/>
          </a:xfrm>
        </p:spPr>
        <p:txBody>
          <a:bodyPr>
            <a:normAutofit fontScale="92500" lnSpcReduction="10000"/>
          </a:bodyPr>
          <a:lstStyle/>
          <a:p>
            <a:r>
              <a:rPr lang="it-IT" dirty="0" smtClean="0"/>
              <a:t>Medina</a:t>
            </a:r>
          </a:p>
          <a:p>
            <a:r>
              <a:rPr lang="it-IT" dirty="0"/>
              <a:t>Essaouira-</a:t>
            </a:r>
            <a:r>
              <a:rPr lang="it-IT" dirty="0" err="1"/>
              <a:t>Mogador</a:t>
            </a:r>
            <a:r>
              <a:rPr lang="it-IT" dirty="0"/>
              <a:t>, la sposa dell'Oceano Atlantico</a:t>
            </a:r>
          </a:p>
          <a:p>
            <a:r>
              <a:rPr lang="it-IT" dirty="0" smtClean="0"/>
              <a:t>Porto</a:t>
            </a:r>
            <a:endParaRPr lang="it-IT" dirty="0"/>
          </a:p>
          <a:p>
            <a:r>
              <a:rPr lang="it-IT" dirty="0" err="1" smtClean="0"/>
              <a:t>Qala</a:t>
            </a:r>
            <a:r>
              <a:rPr lang="it-IT" dirty="0" smtClean="0"/>
              <a:t> </a:t>
            </a:r>
            <a:r>
              <a:rPr lang="it-IT" dirty="0" err="1" smtClean="0"/>
              <a:t>du</a:t>
            </a:r>
            <a:r>
              <a:rPr lang="it-IT" dirty="0" smtClean="0"/>
              <a:t> Port</a:t>
            </a:r>
          </a:p>
          <a:p>
            <a:r>
              <a:rPr lang="it-IT" dirty="0" smtClean="0"/>
              <a:t>Spiaggi </a:t>
            </a:r>
            <a:r>
              <a:rPr lang="it-IT" dirty="0"/>
              <a:t>Sidi-</a:t>
            </a:r>
            <a:r>
              <a:rPr lang="it-IT" dirty="0" err="1"/>
              <a:t>Kaouki</a:t>
            </a:r>
            <a:endParaRPr lang="it-IT" dirty="0"/>
          </a:p>
          <a:p>
            <a:r>
              <a:rPr lang="it-IT" dirty="0" smtClean="0"/>
              <a:t>Gli alberi di </a:t>
            </a:r>
            <a:r>
              <a:rPr lang="it-IT" dirty="0" err="1" smtClean="0"/>
              <a:t>argan</a:t>
            </a:r>
            <a:r>
              <a:rPr lang="it-IT" dirty="0" smtClean="0"/>
              <a:t> e le capre</a:t>
            </a:r>
          </a:p>
          <a:p>
            <a:r>
              <a:rPr lang="it-IT" dirty="0" err="1" smtClean="0"/>
              <a:t>souk</a:t>
            </a:r>
            <a:r>
              <a:rPr lang="it-IT" dirty="0" smtClean="0"/>
              <a:t> </a:t>
            </a:r>
            <a:r>
              <a:rPr lang="it-IT" dirty="0" err="1"/>
              <a:t>Had</a:t>
            </a:r>
            <a:r>
              <a:rPr lang="it-IT" dirty="0"/>
              <a:t> </a:t>
            </a:r>
            <a:r>
              <a:rPr lang="it-IT" dirty="0" err="1"/>
              <a:t>Draa</a:t>
            </a:r>
            <a:endParaRPr lang="it-IT" dirty="0"/>
          </a:p>
          <a:p>
            <a:r>
              <a:rPr lang="it-IT" dirty="0" smtClean="0"/>
              <a:t>Tramonto a </a:t>
            </a:r>
            <a:r>
              <a:rPr lang="it-IT" dirty="0" err="1" smtClean="0"/>
              <a:t>Diabet</a:t>
            </a:r>
            <a:r>
              <a:rPr lang="it-IT" dirty="0" smtClean="0"/>
              <a:t> e Dar Sultan </a:t>
            </a:r>
          </a:p>
          <a:p>
            <a:r>
              <a:rPr lang="it-IT" dirty="0" smtClean="0"/>
              <a:t>cascate </a:t>
            </a:r>
            <a:r>
              <a:rPr lang="it-IT" dirty="0"/>
              <a:t>di Sidi </a:t>
            </a:r>
            <a:r>
              <a:rPr lang="it-IT" dirty="0" err="1"/>
              <a:t>Mbarek</a:t>
            </a:r>
            <a:r>
              <a:rPr lang="it-IT" dirty="0"/>
              <a:t> e  spiaggia di Sidi </a:t>
            </a:r>
            <a:r>
              <a:rPr lang="it-IT" dirty="0" err="1"/>
              <a:t>Kaouki</a:t>
            </a:r>
            <a:r>
              <a:rPr lang="it-IT" dirty="0"/>
              <a:t>. </a:t>
            </a:r>
          </a:p>
          <a:p>
            <a:endParaRPr lang="it-IT" dirty="0"/>
          </a:p>
        </p:txBody>
      </p:sp>
    </p:spTree>
    <p:extLst>
      <p:ext uri="{BB962C8B-B14F-4D97-AF65-F5344CB8AC3E}">
        <p14:creationId xmlns:p14="http://schemas.microsoft.com/office/powerpoint/2010/main" val="95425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2" y="548680"/>
            <a:ext cx="8992023" cy="5759190"/>
          </a:xfrm>
          <a:prstGeom prst="rect">
            <a:avLst/>
          </a:prstGeom>
        </p:spPr>
      </p:pic>
    </p:spTree>
    <p:extLst>
      <p:ext uri="{BB962C8B-B14F-4D97-AF65-F5344CB8AC3E}">
        <p14:creationId xmlns:p14="http://schemas.microsoft.com/office/powerpoint/2010/main" val="327825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147248" cy="850106"/>
          </a:xfrm>
        </p:spPr>
        <p:txBody>
          <a:bodyPr/>
          <a:lstStyle/>
          <a:p>
            <a:r>
              <a:rPr lang="it-IT" dirty="0" smtClean="0"/>
              <a:t>LA MEDINA </a:t>
            </a:r>
            <a:endParaRPr lang="it-IT" dirty="0"/>
          </a:p>
        </p:txBody>
      </p:sp>
      <p:sp>
        <p:nvSpPr>
          <p:cNvPr id="3" name="Segnaposto contenuto 2"/>
          <p:cNvSpPr>
            <a:spLocks noGrp="1"/>
          </p:cNvSpPr>
          <p:nvPr>
            <p:ph idx="1"/>
          </p:nvPr>
        </p:nvSpPr>
        <p:spPr>
          <a:xfrm>
            <a:off x="457200" y="1124744"/>
            <a:ext cx="8363272" cy="5472608"/>
          </a:xfrm>
        </p:spPr>
        <p:txBody>
          <a:bodyPr>
            <a:noAutofit/>
          </a:bodyPr>
          <a:lstStyle/>
          <a:p>
            <a:pPr marL="0" indent="0">
              <a:buNone/>
            </a:pPr>
            <a:r>
              <a:rPr lang="it-IT" sz="1800" dirty="0" smtClean="0"/>
              <a:t>Venne costruita dai francesi che la resero una fortezza, rendendolo un capolavoro </a:t>
            </a:r>
            <a:r>
              <a:rPr lang="it-IT" sz="1800" dirty="0" err="1" smtClean="0"/>
              <a:t>unifo</a:t>
            </a:r>
            <a:r>
              <a:rPr lang="it-IT" sz="1800" dirty="0" smtClean="0"/>
              <a:t> che unisce l’architettura araba a quella occidentale.</a:t>
            </a:r>
          </a:p>
          <a:p>
            <a:pPr marL="0" indent="0">
              <a:buNone/>
            </a:pPr>
            <a:r>
              <a:rPr lang="it-IT" sz="1800" dirty="0" smtClean="0"/>
              <a:t>All’interno </a:t>
            </a:r>
            <a:r>
              <a:rPr lang="it-IT" sz="1800" dirty="0"/>
              <a:t>della Medina di Essaouira troviamo dei capolavori architettonici unici tra cui i resti del </a:t>
            </a:r>
            <a:r>
              <a:rPr lang="it-IT" sz="1800" dirty="0" err="1"/>
              <a:t>Mogador</a:t>
            </a:r>
            <a:r>
              <a:rPr lang="it-IT" sz="1800" dirty="0"/>
              <a:t>, la fortezza portoghese </a:t>
            </a:r>
            <a:r>
              <a:rPr lang="it-IT" sz="1800" dirty="0" smtClean="0"/>
              <a:t>con dei cannoni puntati </a:t>
            </a:r>
            <a:r>
              <a:rPr lang="it-IT" sz="1800" dirty="0"/>
              <a:t>verso l’oceano, proteggono simbolicamente i pescatori intenti a sistemare le lunghe reti </a:t>
            </a:r>
            <a:r>
              <a:rPr lang="it-IT" sz="1800" dirty="0" smtClean="0"/>
              <a:t>rosse.</a:t>
            </a:r>
          </a:p>
          <a:p>
            <a:pPr marL="0" indent="0">
              <a:buNone/>
            </a:pPr>
            <a:endParaRPr lang="it-IT" sz="1800" dirty="0" smtClean="0"/>
          </a:p>
          <a:p>
            <a:pPr marL="0" indent="0">
              <a:buNone/>
            </a:pPr>
            <a:r>
              <a:rPr lang="it-IT" sz="1800" dirty="0" smtClean="0"/>
              <a:t>Le </a:t>
            </a:r>
            <a:r>
              <a:rPr lang="it-IT" sz="1800" dirty="0"/>
              <a:t>caratteristiche principali della città sono i </a:t>
            </a:r>
            <a:r>
              <a:rPr lang="it-IT" sz="1800" dirty="0" smtClean="0"/>
              <a:t>bastioni, </a:t>
            </a:r>
            <a:r>
              <a:rPr lang="it-IT" sz="1800" dirty="0"/>
              <a:t>sopravvissuti soprattutto nella parte settentrionale, tra cui spicca </a:t>
            </a:r>
            <a:r>
              <a:rPr lang="it-IT" sz="1800" dirty="0" err="1"/>
              <a:t>Bab</a:t>
            </a:r>
            <a:r>
              <a:rPr lang="it-IT" sz="1800" dirty="0"/>
              <a:t> Marrakech, le porte della città, in particolare la Porta del mare risalente al </a:t>
            </a:r>
            <a:r>
              <a:rPr lang="it-IT" sz="1800" dirty="0" smtClean="0"/>
              <a:t>1170  inoltre troviamo la </a:t>
            </a:r>
            <a:r>
              <a:rPr lang="it-IT" sz="1800" dirty="0" err="1"/>
              <a:t>Sqala</a:t>
            </a:r>
            <a:r>
              <a:rPr lang="it-IT" sz="1800" dirty="0"/>
              <a:t> del porto e la </a:t>
            </a:r>
            <a:r>
              <a:rPr lang="it-IT" sz="1800" dirty="0" err="1"/>
              <a:t>Sqala</a:t>
            </a:r>
            <a:r>
              <a:rPr lang="it-IT" sz="1800" dirty="0"/>
              <a:t> della </a:t>
            </a:r>
            <a:r>
              <a:rPr lang="it-IT" sz="1800" dirty="0" smtClean="0"/>
              <a:t>Medina,</a:t>
            </a:r>
            <a:r>
              <a:rPr lang="it-IT" sz="1800" dirty="0"/>
              <a:t> la moschea della </a:t>
            </a:r>
            <a:r>
              <a:rPr lang="it-IT" sz="1800" dirty="0" smtClean="0"/>
              <a:t>Casbah, </a:t>
            </a:r>
            <a:r>
              <a:rPr lang="it-IT" sz="1800" dirty="0"/>
              <a:t>la sinagoga di Simon </a:t>
            </a:r>
            <a:r>
              <a:rPr lang="it-IT" sz="1800" dirty="0" err="1"/>
              <a:t>Attias</a:t>
            </a:r>
            <a:r>
              <a:rPr lang="it-IT" sz="1800" dirty="0"/>
              <a:t> </a:t>
            </a:r>
            <a:r>
              <a:rPr lang="it-IT" sz="1800" dirty="0" smtClean="0"/>
              <a:t>, la</a:t>
            </a:r>
            <a:r>
              <a:rPr lang="it-IT" sz="1800" dirty="0"/>
              <a:t> chiesa tardo portoghese del 1700, il vecchio Palazzo Reale </a:t>
            </a:r>
            <a:r>
              <a:rPr lang="it-IT" sz="1800" dirty="0" smtClean="0"/>
              <a:t>inoltre molto bello Il </a:t>
            </a:r>
            <a:r>
              <a:rPr lang="it-IT" sz="1800" dirty="0"/>
              <a:t>Museo di Sidi Mohammed Ben Abdellah </a:t>
            </a:r>
            <a:r>
              <a:rPr lang="it-IT" sz="1800" dirty="0" smtClean="0"/>
              <a:t>ospita </a:t>
            </a:r>
            <a:r>
              <a:rPr lang="it-IT" sz="1800" dirty="0"/>
              <a:t>una collezione di manufatti artigianali </a:t>
            </a:r>
            <a:r>
              <a:rPr lang="it-IT" sz="1800" dirty="0" smtClean="0"/>
              <a:t>come </a:t>
            </a:r>
            <a:r>
              <a:rPr lang="it-IT" sz="1800" dirty="0"/>
              <a:t>tappeti e strumenti musicali. </a:t>
            </a:r>
            <a:endParaRPr lang="it-IT" sz="1800" dirty="0" smtClean="0"/>
          </a:p>
          <a:p>
            <a:pPr marL="0" indent="0">
              <a:buNone/>
            </a:pPr>
            <a:r>
              <a:rPr lang="it-IT" sz="1800" dirty="0"/>
              <a:t>La medina è affacciata sull’oceano ed è talmente bella da essere inserita tra i siti del Patrimonio dell’Umanità dell’UNESCO. Stretti vicoli si intrecciano tra di loro </a:t>
            </a:r>
            <a:r>
              <a:rPr lang="it-IT" sz="1800" dirty="0" smtClean="0"/>
              <a:t>aprendosi a </a:t>
            </a:r>
            <a:r>
              <a:rPr lang="it-IT" sz="1800" dirty="0"/>
              <a:t>delle deliziose piazzette colorate da merci vendute nei tipici bazar e mercatini ricchi di souvenir e prodotti di ogni </a:t>
            </a:r>
            <a:r>
              <a:rPr lang="it-IT" sz="1800" dirty="0" smtClean="0"/>
              <a:t>tipologia il tutto accompagnato dalla musica </a:t>
            </a:r>
            <a:r>
              <a:rPr lang="it-IT" sz="1800" dirty="0"/>
              <a:t>caratteristica marocchina suonata dal vivo da musicisti locali. </a:t>
            </a:r>
            <a:endParaRPr lang="it-IT" sz="1800" dirty="0" smtClean="0"/>
          </a:p>
          <a:p>
            <a:pPr marL="0" indent="0">
              <a:buNone/>
            </a:pPr>
            <a:endParaRPr lang="it-IT" sz="1800" dirty="0" smtClean="0"/>
          </a:p>
          <a:p>
            <a:pPr marL="0" indent="0">
              <a:buNone/>
            </a:pPr>
            <a:endParaRPr lang="it-IT" sz="1800" dirty="0"/>
          </a:p>
        </p:txBody>
      </p:sp>
    </p:spTree>
    <p:extLst>
      <p:ext uri="{BB962C8B-B14F-4D97-AF65-F5344CB8AC3E}">
        <p14:creationId xmlns:p14="http://schemas.microsoft.com/office/powerpoint/2010/main" val="19731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8363272" cy="1156990"/>
          </a:xfrm>
        </p:spPr>
        <p:txBody>
          <a:bodyPr>
            <a:noAutofit/>
          </a:bodyPr>
          <a:lstStyle/>
          <a:p>
            <a:r>
              <a:rPr lang="it-IT" sz="2800" dirty="0" smtClean="0"/>
              <a:t>Essaouira-</a:t>
            </a:r>
            <a:r>
              <a:rPr lang="it-IT" sz="2800" dirty="0" err="1" smtClean="0"/>
              <a:t>Mogador</a:t>
            </a:r>
            <a:r>
              <a:rPr lang="it-IT" sz="2800" dirty="0" smtClean="0"/>
              <a:t>, la sposa dell'Oceano Atlantico</a:t>
            </a:r>
            <a:r>
              <a:rPr lang="it-IT" sz="4000" dirty="0" smtClean="0"/>
              <a:t/>
            </a:r>
            <a:br>
              <a:rPr lang="it-IT" sz="4000" dirty="0" smtClean="0"/>
            </a:br>
            <a:endParaRPr lang="it-IT" sz="4000" dirty="0"/>
          </a:p>
        </p:txBody>
      </p:sp>
      <p:sp>
        <p:nvSpPr>
          <p:cNvPr id="3" name="Segnaposto contenuto 2"/>
          <p:cNvSpPr>
            <a:spLocks noGrp="1"/>
          </p:cNvSpPr>
          <p:nvPr>
            <p:ph idx="1"/>
          </p:nvPr>
        </p:nvSpPr>
        <p:spPr>
          <a:xfrm>
            <a:off x="395536" y="1124744"/>
            <a:ext cx="8291264" cy="5001419"/>
          </a:xfrm>
        </p:spPr>
        <p:txBody>
          <a:bodyPr>
            <a:normAutofit fontScale="70000" lnSpcReduction="20000"/>
          </a:bodyPr>
          <a:lstStyle/>
          <a:p>
            <a:pPr marL="0" indent="0">
              <a:buNone/>
            </a:pPr>
            <a:r>
              <a:rPr lang="it-IT" dirty="0" smtClean="0"/>
              <a:t>Pareti </a:t>
            </a:r>
            <a:r>
              <a:rPr lang="it-IT" dirty="0"/>
              <a:t>di cinta, il respiro degli alisei, case dalle facciate bianche e blu, il colore della schiuma e delle onde, Essaouira, l'antica </a:t>
            </a:r>
            <a:r>
              <a:rPr lang="it-IT" dirty="0" err="1"/>
              <a:t>Mogador</a:t>
            </a:r>
            <a:r>
              <a:rPr lang="it-IT" dirty="0"/>
              <a:t> è la "Sposa dell'Atlantico".</a:t>
            </a:r>
          </a:p>
          <a:p>
            <a:pPr marL="0" indent="0">
              <a:buNone/>
            </a:pPr>
            <a:r>
              <a:rPr lang="it-IT" dirty="0"/>
              <a:t>È una di quelle città costiere dove la dolcezza della vita e le attività acquatiche si completano a vicenda. Vi si cammina tranquillamente, all'ombra dei suoi bastioni, quelli stessi che disegnano i contorni di </a:t>
            </a:r>
            <a:r>
              <a:rPr lang="it-IT" dirty="0" err="1"/>
              <a:t>Astapor</a:t>
            </a:r>
            <a:r>
              <a:rPr lang="it-IT" dirty="0"/>
              <a:t>, la città rossa della serie "Game of </a:t>
            </a:r>
            <a:r>
              <a:rPr lang="it-IT" dirty="0" err="1"/>
              <a:t>Thrones</a:t>
            </a:r>
            <a:r>
              <a:rPr lang="it-IT" dirty="0"/>
              <a:t>". Salite su queste pareti e fate la passeggiata del parapetto: da lì potrete vedere le Isole Purpuree, i falchi e i gabbiani che si librano sopra questa riserva naturale. In lontananza, i surfisti, i windsurfisti e i </a:t>
            </a:r>
            <a:r>
              <a:rPr lang="it-IT" dirty="0" err="1"/>
              <a:t>kitesurfisti</a:t>
            </a:r>
            <a:r>
              <a:rPr lang="it-IT" dirty="0"/>
              <a:t> non ne hanno mai abbastanza della qualità del vento!</a:t>
            </a:r>
          </a:p>
          <a:p>
            <a:pPr marL="0" indent="0">
              <a:buNone/>
            </a:pPr>
            <a:endParaRPr lang="it-IT" dirty="0" smtClean="0"/>
          </a:p>
          <a:p>
            <a:pPr marL="0" indent="0">
              <a:buNone/>
            </a:pPr>
            <a:r>
              <a:rPr lang="it-IT" dirty="0" smtClean="0"/>
              <a:t>Al </a:t>
            </a:r>
            <a:r>
              <a:rPr lang="it-IT" dirty="0"/>
              <a:t>centro, la medina srotola l'intreccio dei suoi vicoli. Tra i più belli del </a:t>
            </a:r>
            <a:r>
              <a:rPr lang="it-IT" dirty="0" smtClean="0"/>
              <a:t>Marocco. </a:t>
            </a:r>
            <a:r>
              <a:rPr lang="it-IT" dirty="0"/>
              <a:t>Infine, ogni estate, la città si immerge nella musica: qui si svolge il festival </a:t>
            </a:r>
            <a:r>
              <a:rPr lang="it-IT" dirty="0" err="1" smtClean="0"/>
              <a:t>Gnawa</a:t>
            </a:r>
            <a:r>
              <a:rPr lang="it-IT" dirty="0"/>
              <a:t>, che celebra i ritmi afro-maghrebini.</a:t>
            </a:r>
          </a:p>
          <a:p>
            <a:endParaRPr lang="it-IT" dirty="0"/>
          </a:p>
        </p:txBody>
      </p:sp>
    </p:spTree>
    <p:extLst>
      <p:ext uri="{BB962C8B-B14F-4D97-AF65-F5344CB8AC3E}">
        <p14:creationId xmlns:p14="http://schemas.microsoft.com/office/powerpoint/2010/main" val="241443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25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PORTO</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t>Indubbiamente </a:t>
            </a:r>
            <a:r>
              <a:rPr lang="it-IT" dirty="0"/>
              <a:t>il luogo più pittoresco della città, con le caratteristiche barche azzurre dei pescatori ormeggiate al molo. </a:t>
            </a:r>
          </a:p>
          <a:p>
            <a:pPr marL="0" indent="0">
              <a:buNone/>
            </a:pPr>
            <a:r>
              <a:rPr lang="it-IT" dirty="0"/>
              <a:t>È anche la zona più attiva e frenetica, con i pescatori che scaricano il pesce appena arrivato, quelli che lo puliscono e lo vendono su bancarelle improvvisate, quelli che seduti all’ombra di uno scafo riparano o piegano le lunghe reti rosse. </a:t>
            </a:r>
            <a:endParaRPr lang="it-IT" dirty="0" smtClean="0"/>
          </a:p>
          <a:p>
            <a:pPr marL="0" indent="0">
              <a:buNone/>
            </a:pPr>
            <a:r>
              <a:rPr lang="it-IT" dirty="0"/>
              <a:t>N</a:t>
            </a:r>
            <a:r>
              <a:rPr lang="it-IT" dirty="0" smtClean="0"/>
              <a:t>on lontano da lì, il mercato del pesce dove si può gustare il pesce e i frutti di mare pescati durante la notte.</a:t>
            </a:r>
            <a:endParaRPr lang="it-IT" dirty="0"/>
          </a:p>
          <a:p>
            <a:endParaRPr lang="it-IT" dirty="0"/>
          </a:p>
        </p:txBody>
      </p:sp>
    </p:spTree>
    <p:extLst>
      <p:ext uri="{BB962C8B-B14F-4D97-AF65-F5344CB8AC3E}">
        <p14:creationId xmlns:p14="http://schemas.microsoft.com/office/powerpoint/2010/main" val="116963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QALA DU PORT </a:t>
            </a:r>
            <a:r>
              <a:rPr lang="it-IT" dirty="0" smtClean="0"/>
              <a:t/>
            </a:r>
            <a:br>
              <a:rPr lang="it-IT" dirty="0" smtClean="0"/>
            </a:br>
            <a:endParaRPr lang="it-IT" dirty="0"/>
          </a:p>
        </p:txBody>
      </p:sp>
      <p:sp>
        <p:nvSpPr>
          <p:cNvPr id="3" name="Segnaposto contenuto 2"/>
          <p:cNvSpPr>
            <a:spLocks noGrp="1"/>
          </p:cNvSpPr>
          <p:nvPr>
            <p:ph idx="1"/>
          </p:nvPr>
        </p:nvSpPr>
        <p:spPr>
          <a:xfrm>
            <a:off x="457200" y="1268760"/>
            <a:ext cx="8291264" cy="4857403"/>
          </a:xfrm>
        </p:spPr>
        <p:txBody>
          <a:bodyPr>
            <a:normAutofit fontScale="70000" lnSpcReduction="20000"/>
          </a:bodyPr>
          <a:lstStyle/>
          <a:p>
            <a:pPr marL="0" indent="0">
              <a:buNone/>
            </a:pPr>
            <a:r>
              <a:rPr lang="it-IT" dirty="0"/>
              <a:t> </a:t>
            </a:r>
          </a:p>
          <a:p>
            <a:pPr marL="0" indent="0">
              <a:buNone/>
            </a:pPr>
            <a:r>
              <a:rPr lang="it-IT" dirty="0"/>
              <a:t>Il fascino decadente del porto è arricchito dalla presenza della </a:t>
            </a:r>
            <a:r>
              <a:rPr lang="it-IT" dirty="0" err="1"/>
              <a:t>Sqala</a:t>
            </a:r>
            <a:r>
              <a:rPr lang="it-IT" dirty="0"/>
              <a:t> </a:t>
            </a:r>
            <a:r>
              <a:rPr lang="it-IT" dirty="0" err="1"/>
              <a:t>du</a:t>
            </a:r>
            <a:r>
              <a:rPr lang="it-IT" dirty="0"/>
              <a:t> Port, una fortificazione settecentesca costruita per proteggere la citta dagli attacchi via mare. Sono ancora presenti i vecchi cannoni spagnoli in ottone del XVII e XVIII puntati verso il mare, ancora sull’attenti. È possibile passeggiare sui bastioni e godere di uno splendido panorama, sia dell’oceano che del porto stesso. </a:t>
            </a:r>
            <a:endParaRPr lang="it-IT" dirty="0" smtClean="0"/>
          </a:p>
          <a:p>
            <a:pPr marL="0" indent="0">
              <a:buNone/>
            </a:pPr>
            <a:r>
              <a:rPr lang="it-IT" dirty="0" smtClean="0"/>
              <a:t>L’ingresso </a:t>
            </a:r>
            <a:r>
              <a:rPr lang="it-IT" dirty="0"/>
              <a:t>è a pagamento ma costa solo l’equivalete di € 2. Poco dopo il portone di ingresso trovate una apertura circolare sul bastione che inquadra la città. </a:t>
            </a:r>
            <a:r>
              <a:rPr lang="it-IT" dirty="0" smtClean="0"/>
              <a:t>I </a:t>
            </a:r>
            <a:r>
              <a:rPr lang="it-IT" dirty="0"/>
              <a:t>bastioni furono progettati nel 1769 dall’architetto francese </a:t>
            </a:r>
            <a:r>
              <a:rPr lang="it-IT" dirty="0" err="1"/>
              <a:t>Théodore</a:t>
            </a:r>
            <a:r>
              <a:rPr lang="it-IT" dirty="0"/>
              <a:t> </a:t>
            </a:r>
            <a:r>
              <a:rPr lang="it-IT" dirty="0" err="1"/>
              <a:t>Cornut</a:t>
            </a:r>
            <a:r>
              <a:rPr lang="it-IT" dirty="0"/>
              <a:t> su ordine del sultano del Mohammed Ben Abdellah. </a:t>
            </a:r>
            <a:endParaRPr lang="it-IT" dirty="0" smtClean="0"/>
          </a:p>
          <a:p>
            <a:pPr marL="0" indent="0">
              <a:buNone/>
            </a:pPr>
            <a:r>
              <a:rPr lang="it-IT" dirty="0" smtClean="0"/>
              <a:t>Al </a:t>
            </a:r>
            <a:r>
              <a:rPr lang="it-IT" dirty="0"/>
              <a:t>tramonto, le mura merlate assumono una sfumatura dorata. È il momento più suggestivo per sedersi a contemplare l’orizzonte tra lo sciabordare delle onde e lo stridio dei gabbiani. </a:t>
            </a:r>
          </a:p>
          <a:p>
            <a:endParaRPr lang="it-IT" dirty="0"/>
          </a:p>
        </p:txBody>
      </p:sp>
    </p:spTree>
    <p:extLst>
      <p:ext uri="{BB962C8B-B14F-4D97-AF65-F5344CB8AC3E}">
        <p14:creationId xmlns:p14="http://schemas.microsoft.com/office/powerpoint/2010/main" val="144481140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743</Words>
  <Application>Microsoft Office PowerPoint</Application>
  <PresentationFormat>Presentazione su schermo (4:3)</PresentationFormat>
  <Paragraphs>53</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Presentazione standard di PowerPoint</vt:lpstr>
      <vt:lpstr>ESSAOUIRA</vt:lpstr>
      <vt:lpstr>PUNTI DI INTERESSE</vt:lpstr>
      <vt:lpstr>Presentazione standard di PowerPoint</vt:lpstr>
      <vt:lpstr>LA MEDINA </vt:lpstr>
      <vt:lpstr>Essaouira-Mogador, la sposa dell'Oceano Atlantico </vt:lpstr>
      <vt:lpstr>Presentazione standard di PowerPoint</vt:lpstr>
      <vt:lpstr>PORTO</vt:lpstr>
      <vt:lpstr>QALA DU PORT  </vt:lpstr>
      <vt:lpstr>Presentazione standard di PowerPoint</vt:lpstr>
      <vt:lpstr>SPIAGGIA Sidi-Kaouki </vt:lpstr>
      <vt:lpstr>Presentazione standard di PowerPoint</vt:lpstr>
      <vt:lpstr>GLI ALBERI DI ARGAN E LE CAPRE </vt:lpstr>
      <vt:lpstr>SOUK HAD DRAA </vt:lpstr>
      <vt:lpstr>TRAMONTO A DIABET E DAR SULTAN </vt:lpstr>
      <vt:lpstr>cascate di Sidi Mbarek e  spiaggia di Sidi Kaouki </vt:lpstr>
      <vt:lpstr>COME RAGGIUNGERE ESSAOUIRA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ESSAOUIRA: LA PERLA DELL’ACCOGLIENZA TURISTICA</dc:title>
  <dc:creator>dell</dc:creator>
  <cp:lastModifiedBy>dell</cp:lastModifiedBy>
  <cp:revision>8</cp:revision>
  <dcterms:created xsi:type="dcterms:W3CDTF">2021-09-04T09:24:01Z</dcterms:created>
  <dcterms:modified xsi:type="dcterms:W3CDTF">2021-09-04T18:25:50Z</dcterms:modified>
</cp:coreProperties>
</file>