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9"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70" r:id="rId30"/>
    <p:sldId id="271" r:id="rId31"/>
    <p:sldId id="272" r:id="rId32"/>
    <p:sldId id="273" r:id="rId33"/>
    <p:sldId id="274" r:id="rId34"/>
    <p:sldId id="275" r:id="rId35"/>
    <p:sldId id="276" r:id="rId36"/>
    <p:sldId id="277" r:id="rId37"/>
    <p:sldId id="294"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2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it-IT" smtClean="0"/>
              <a:t>Fare clic per modificare lo stile del titolo</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18C79C5D-2A6F-F04D-97DA-BEF2467B64E4}" type="datetimeFigureOut">
              <a:rPr lang="en-US" dirty="0"/>
              <a:pPr/>
              <a:t>12/2/2015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8DFA1846-DA80-1C48-A609-854EA85C59AD}" type="datetimeFigureOut">
              <a:rPr lang="en-US" dirty="0"/>
              <a:pPr/>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it-IT" smtClean="0"/>
              <a:t>Fare clic per modificare lo stile del titolo</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it-IT" smtClean="0"/>
              <a:t>Fare clic per modificare stili del testo dello schema</a:t>
            </a:r>
          </a:p>
        </p:txBody>
      </p:sp>
      <p:sp>
        <p:nvSpPr>
          <p:cNvPr id="2" name="Date Placeholder 1"/>
          <p:cNvSpPr>
            <a:spLocks noGrp="1"/>
          </p:cNvSpPr>
          <p:nvPr>
            <p:ph type="dt" sz="half" idx="10"/>
          </p:nvPr>
        </p:nvSpPr>
        <p:spPr/>
        <p:txBody>
          <a:bodyPr/>
          <a:lstStyle/>
          <a:p>
            <a:fld id="{FBF54567-0DE4-3F47-BF90-CB84690072F9}" type="datetimeFigureOut">
              <a:rPr lang="en-US" dirty="0"/>
              <a:pPr/>
              <a:t>12/2/2015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8DFA1846-DA80-1C48-A609-854EA85C59AD}" type="datetimeFigureOut">
              <a:rPr lang="en-US" dirty="0"/>
              <a:pPr/>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12/2/2015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it-IT" smtClean="0"/>
              <a:t>Fare clic per modificare lo stile del titolo</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D0DF5E60-9974-AC48-9591-99C2BB44B7CF}" type="datetimeFigureOut">
              <a:rPr lang="en-US" dirty="0"/>
              <a:pPr/>
              <a:t>12/2/2015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it-IT" smtClean="0"/>
              <a:t>Fare clic per modificare lo stile del titolo</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12/2/2015</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12/2/2015</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www.slideshare.net/ICTfestival/regolamento-privacysitiwebfestivalict2014?qid=35eb1721-5fb3-44c1-98f6-b27b2d0a3b2c&amp;v=qf1&amp;b=&amp;from_search=16" TargetMode="External"/><Relationship Id="rId3" Type="http://schemas.openxmlformats.org/officeDocument/2006/relationships/hyperlink" Target="http://www.ninjamarketing.it/2015/06/12/seo-tools-guida-ai-migliori-strumenti-per-il-tuo-lavoro-online/" TargetMode="External"/><Relationship Id="rId7" Type="http://schemas.openxmlformats.org/officeDocument/2006/relationships/hyperlink" Target="http://194.242.234.211/documents/10160/3844886/Vademecum+marketing+e+privacy+2015.pdf" TargetMode="External"/><Relationship Id="rId2" Type="http://schemas.openxmlformats.org/officeDocument/2006/relationships/hyperlink" Target="http://commons.commonspaces.eu/" TargetMode="External"/><Relationship Id="rId1" Type="http://schemas.openxmlformats.org/officeDocument/2006/relationships/slideLayout" Target="../slideLayouts/slideLayout2.xml"/><Relationship Id="rId6" Type="http://schemas.openxmlformats.org/officeDocument/2006/relationships/hyperlink" Target="http://www.outofseo.com/what-is-content-marketing-strategy-definition-and-seo-optimisation-services/" TargetMode="External"/><Relationship Id="rId5" Type="http://schemas.openxmlformats.org/officeDocument/2006/relationships/hyperlink" Target="http://static.googleusercontent.com/media/www.google.co.jp/it/jp/intl/en/webmasters/docs/search-engine-optimization-starter-guide.pdf" TargetMode="External"/><Relationship Id="rId10" Type="http://schemas.openxmlformats.org/officeDocument/2006/relationships/hyperlink" Target="https://www.youtube.com/watch?v=txE32n8HAMU" TargetMode="External"/><Relationship Id="rId4" Type="http://schemas.openxmlformats.org/officeDocument/2006/relationships/hyperlink" Target="http://www.ninjamarketing.it/2015/04/08/seo-sem-eye-tracking-google/" TargetMode="External"/><Relationship Id="rId9" Type="http://schemas.openxmlformats.org/officeDocument/2006/relationships/hyperlink" Target="http://www.cristina-vicarelli.it/blog/privacy-protezioni-dati-personali/web-marketing-flag-pre-impostati"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ccia 15"/>
          <p:cNvSpPr/>
          <p:nvPr/>
        </p:nvSpPr>
        <p:spPr>
          <a:xfrm rot="5400000">
            <a:off x="4373810" y="-3582768"/>
            <a:ext cx="2521391" cy="10161432"/>
          </a:xfrm>
          <a:prstGeom prst="teardrop">
            <a:avLst>
              <a:gd name="adj" fmla="val 55903"/>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Goccia 21"/>
          <p:cNvSpPr/>
          <p:nvPr/>
        </p:nvSpPr>
        <p:spPr>
          <a:xfrm rot="10800000">
            <a:off x="925327" y="216229"/>
            <a:ext cx="9195127" cy="2314729"/>
          </a:xfrm>
          <a:prstGeom prst="teardrop">
            <a:avLst>
              <a:gd name="adj" fmla="val 42712"/>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Goccia 11"/>
          <p:cNvSpPr/>
          <p:nvPr/>
        </p:nvSpPr>
        <p:spPr>
          <a:xfrm>
            <a:off x="47886" y="216229"/>
            <a:ext cx="11951595" cy="2895923"/>
          </a:xfrm>
          <a:prstGeom prst="teardrop">
            <a:avLst>
              <a:gd name="adj" fmla="val 49471"/>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Arco a tutto sesto 19"/>
          <p:cNvSpPr/>
          <p:nvPr/>
        </p:nvSpPr>
        <p:spPr>
          <a:xfrm>
            <a:off x="2722239" y="1438335"/>
            <a:ext cx="1442434" cy="764227"/>
          </a:xfrm>
          <a:prstGeom prst="blockArc">
            <a:avLst>
              <a:gd name="adj1" fmla="val 10800000"/>
              <a:gd name="adj2" fmla="val 7065"/>
              <a:gd name="adj3" fmla="val 13562"/>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5" name="Stella a 7 punte 4"/>
          <p:cNvSpPr/>
          <p:nvPr/>
        </p:nvSpPr>
        <p:spPr>
          <a:xfrm>
            <a:off x="5200188" y="241277"/>
            <a:ext cx="1777284" cy="1712890"/>
          </a:xfrm>
          <a:prstGeom prst="star7">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737684" y="1377635"/>
            <a:ext cx="10572000" cy="2971051"/>
          </a:xfrm>
        </p:spPr>
        <p:txBody>
          <a:bodyPr/>
          <a:lstStyle/>
          <a:p>
            <a:r>
              <a:rPr lang="it-IT" dirty="0" smtClean="0"/>
              <a:t>SEO</a:t>
            </a:r>
            <a:endParaRPr lang="it-IT" dirty="0"/>
          </a:p>
        </p:txBody>
      </p:sp>
      <p:sp>
        <p:nvSpPr>
          <p:cNvPr id="3" name="Sottotitolo 2"/>
          <p:cNvSpPr>
            <a:spLocks noGrp="1"/>
          </p:cNvSpPr>
          <p:nvPr>
            <p:ph type="subTitle" idx="1"/>
          </p:nvPr>
        </p:nvSpPr>
        <p:spPr/>
        <p:txBody>
          <a:bodyPr/>
          <a:lstStyle/>
          <a:p>
            <a:r>
              <a:rPr lang="it-IT" dirty="0" smtClean="0"/>
              <a:t>Rendersi visibile nella rete</a:t>
            </a:r>
            <a:endParaRPr lang="it-IT" dirty="0"/>
          </a:p>
        </p:txBody>
      </p:sp>
      <p:sp>
        <p:nvSpPr>
          <p:cNvPr id="4" name="Connettore 3"/>
          <p:cNvSpPr/>
          <p:nvPr/>
        </p:nvSpPr>
        <p:spPr>
          <a:xfrm>
            <a:off x="5522891" y="577078"/>
            <a:ext cx="1146220" cy="1146219"/>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onnettore 5"/>
          <p:cNvSpPr/>
          <p:nvPr/>
        </p:nvSpPr>
        <p:spPr>
          <a:xfrm>
            <a:off x="8125623" y="1677608"/>
            <a:ext cx="875763" cy="851717"/>
          </a:xfrm>
          <a:prstGeom prst="flowChartConnector">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onnettore 6"/>
          <p:cNvSpPr/>
          <p:nvPr/>
        </p:nvSpPr>
        <p:spPr>
          <a:xfrm>
            <a:off x="8527477" y="377082"/>
            <a:ext cx="1092946" cy="1094704"/>
          </a:xfrm>
          <a:prstGeom prst="flowChartConnector">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onnettore 8"/>
          <p:cNvSpPr/>
          <p:nvPr/>
        </p:nvSpPr>
        <p:spPr>
          <a:xfrm>
            <a:off x="2962049" y="1252509"/>
            <a:ext cx="965916" cy="1010718"/>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7810" y="1744320"/>
            <a:ext cx="871387" cy="653540"/>
          </a:xfrm>
          <a:prstGeom prst="rect">
            <a:avLst/>
          </a:prstGeom>
        </p:spPr>
      </p:pic>
      <p:pic>
        <p:nvPicPr>
          <p:cNvPr id="14" name="Immagin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3831" y="1622738"/>
            <a:ext cx="1004134" cy="339425"/>
          </a:xfrm>
          <a:prstGeom prst="rect">
            <a:avLst/>
          </a:prstGeom>
        </p:spPr>
      </p:pic>
      <p:pic>
        <p:nvPicPr>
          <p:cNvPr id="15" name="Immagin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2788" y="296955"/>
            <a:ext cx="1254957" cy="1254957"/>
          </a:xfrm>
          <a:prstGeom prst="rect">
            <a:avLst/>
          </a:prstGeom>
        </p:spPr>
      </p:pic>
      <p:sp>
        <p:nvSpPr>
          <p:cNvPr id="17" name="CasellaDiTesto 16"/>
          <p:cNvSpPr txBox="1"/>
          <p:nvPr/>
        </p:nvSpPr>
        <p:spPr>
          <a:xfrm>
            <a:off x="5670998" y="774556"/>
            <a:ext cx="850006" cy="646331"/>
          </a:xfrm>
          <a:prstGeom prst="rect">
            <a:avLst/>
          </a:prstGeom>
          <a:noFill/>
        </p:spPr>
        <p:txBody>
          <a:bodyPr wrap="square" rtlCol="0">
            <a:spAutoFit/>
          </a:bodyPr>
          <a:lstStyle/>
          <a:p>
            <a:pPr algn="ctr"/>
            <a:r>
              <a:rPr lang="it-IT" dirty="0" smtClean="0">
                <a:solidFill>
                  <a:schemeClr val="bg1">
                    <a:lumMod val="95000"/>
                    <a:lumOff val="5000"/>
                  </a:schemeClr>
                </a:solidFill>
              </a:rPr>
              <a:t>Your </a:t>
            </a:r>
          </a:p>
          <a:p>
            <a:pPr algn="ctr"/>
            <a:r>
              <a:rPr lang="it-IT" dirty="0" smtClean="0">
                <a:solidFill>
                  <a:schemeClr val="bg1">
                    <a:lumMod val="95000"/>
                    <a:lumOff val="5000"/>
                  </a:schemeClr>
                </a:solidFill>
              </a:rPr>
              <a:t>Site</a:t>
            </a:r>
            <a:endParaRPr lang="it-IT" dirty="0">
              <a:solidFill>
                <a:schemeClr val="bg1">
                  <a:lumMod val="95000"/>
                  <a:lumOff val="5000"/>
                </a:schemeClr>
              </a:solidFill>
            </a:endParaRPr>
          </a:p>
        </p:txBody>
      </p:sp>
      <p:sp>
        <p:nvSpPr>
          <p:cNvPr id="18" name="Arco a tutto sesto 17"/>
          <p:cNvSpPr/>
          <p:nvPr/>
        </p:nvSpPr>
        <p:spPr>
          <a:xfrm rot="10800000">
            <a:off x="2723790" y="1438335"/>
            <a:ext cx="1442434" cy="740940"/>
          </a:xfrm>
          <a:prstGeom prst="blockArc">
            <a:avLst>
              <a:gd name="adj1" fmla="val 10800000"/>
              <a:gd name="adj2" fmla="val 7065"/>
              <a:gd name="adj3" fmla="val 13562"/>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0" name="Connettore 9"/>
          <p:cNvSpPr/>
          <p:nvPr/>
        </p:nvSpPr>
        <p:spPr>
          <a:xfrm>
            <a:off x="9242465" y="504240"/>
            <a:ext cx="115909" cy="115910"/>
          </a:xfrm>
          <a:prstGeom prst="flowChartConnector">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onnettore 18"/>
          <p:cNvSpPr/>
          <p:nvPr/>
        </p:nvSpPr>
        <p:spPr>
          <a:xfrm>
            <a:off x="9162139" y="570822"/>
            <a:ext cx="45719" cy="45719"/>
          </a:xfrm>
          <a:prstGeom prst="flowChartConnector">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77382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OFFRIRE CONTENUTI DI </a:t>
            </a:r>
            <a:r>
              <a:rPr lang="it-IT" dirty="0" smtClean="0"/>
              <a:t>QUALITA’ E UNICI</a:t>
            </a:r>
            <a:endParaRPr lang="it-IT" dirty="0"/>
          </a:p>
        </p:txBody>
      </p:sp>
      <p:sp>
        <p:nvSpPr>
          <p:cNvPr id="3" name="Segnaposto contenuto 2"/>
          <p:cNvSpPr>
            <a:spLocks noGrp="1"/>
          </p:cNvSpPr>
          <p:nvPr>
            <p:ph idx="1"/>
          </p:nvPr>
        </p:nvSpPr>
        <p:spPr/>
        <p:txBody>
          <a:bodyPr/>
          <a:lstStyle/>
          <a:p>
            <a:pPr marL="0" indent="0">
              <a:buNone/>
            </a:pPr>
            <a:r>
              <a:rPr lang="it-IT" dirty="0"/>
              <a:t>Siti interessanti e che offrono servizi aumentano la propria riconoscibilità e influenzano l’affluenza al proprio sito più di qualsiasi altro fattore discusso in precedenza e questo è facilmente comprensibile da come i </a:t>
            </a:r>
            <a:r>
              <a:rPr lang="it-IT" dirty="0" smtClean="0"/>
              <a:t>visitatori </a:t>
            </a:r>
            <a:r>
              <a:rPr lang="it-IT" dirty="0"/>
              <a:t>reagiscono ed interagiscono con il sito.</a:t>
            </a:r>
          </a:p>
          <a:p>
            <a:pPr marL="0" indent="0">
              <a:buNone/>
            </a:pPr>
            <a:r>
              <a:rPr lang="it-IT" dirty="0"/>
              <a:t>Un’ altra tecnica </a:t>
            </a:r>
            <a:r>
              <a:rPr lang="it-IT" dirty="0" smtClean="0"/>
              <a:t>per aumentare le visite può </a:t>
            </a:r>
            <a:r>
              <a:rPr lang="it-IT" dirty="0"/>
              <a:t>essere quella di prevedere con quali parole chiavi e in che modo diversi tipi di utenti potrebbero cercare il sito infatti ci può essere una grande differenza tra come utenti esperti e principianti interagiscono con i motori di ricerca e raggiungono i sito.</a:t>
            </a:r>
          </a:p>
          <a:p>
            <a:pPr marL="0" indent="0">
              <a:buNone/>
            </a:pPr>
            <a:r>
              <a:rPr lang="it-IT" dirty="0"/>
              <a:t>Attraverso dei “</a:t>
            </a:r>
            <a:r>
              <a:rPr lang="it-IT" dirty="0" err="1"/>
              <a:t>keyworld</a:t>
            </a:r>
            <a:r>
              <a:rPr lang="it-IT" dirty="0"/>
              <a:t> </a:t>
            </a:r>
            <a:r>
              <a:rPr lang="it-IT" dirty="0" err="1"/>
              <a:t>tool</a:t>
            </a:r>
            <a:r>
              <a:rPr lang="it-IT" dirty="0"/>
              <a:t>” è possibile trovare la maggior parte di parole chiavi che gli utenti utilizzano per cercarci in modo da inserirne il più possibile nel proprio sito.</a:t>
            </a:r>
          </a:p>
          <a:p>
            <a:pPr marL="0" indent="0">
              <a:buNone/>
            </a:pPr>
            <a:endParaRPr lang="it-IT" dirty="0"/>
          </a:p>
        </p:txBody>
      </p:sp>
      <p:sp>
        <p:nvSpPr>
          <p:cNvPr id="4" name="CasellaDiTesto 3"/>
          <p:cNvSpPr txBox="1"/>
          <p:nvPr/>
        </p:nvSpPr>
        <p:spPr>
          <a:xfrm>
            <a:off x="10406130" y="6143223"/>
            <a:ext cx="1481070" cy="369332"/>
          </a:xfrm>
          <a:prstGeom prst="rect">
            <a:avLst/>
          </a:prstGeom>
          <a:noFill/>
        </p:spPr>
        <p:txBody>
          <a:bodyPr wrap="square" rtlCol="0">
            <a:spAutoFit/>
          </a:bodyPr>
          <a:lstStyle/>
          <a:p>
            <a:r>
              <a:rPr lang="it-IT" dirty="0" smtClean="0"/>
              <a:t>SEO</a:t>
            </a:r>
            <a:endParaRPr lang="it-IT" dirty="0"/>
          </a:p>
        </p:txBody>
      </p:sp>
    </p:spTree>
    <p:extLst>
      <p:ext uri="{BB962C8B-B14F-4D97-AF65-F5344CB8AC3E}">
        <p14:creationId xmlns:p14="http://schemas.microsoft.com/office/powerpoint/2010/main" val="2849630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SCRIVERE BENE “L’ ANCHOR TEXT</a:t>
            </a:r>
            <a:r>
              <a:rPr lang="it-IT" dirty="0" smtClean="0"/>
              <a:t>”</a:t>
            </a:r>
            <a:endParaRPr lang="it-IT" dirty="0"/>
          </a:p>
        </p:txBody>
      </p:sp>
      <p:sp>
        <p:nvSpPr>
          <p:cNvPr id="3" name="Segnaposto contenuto 2"/>
          <p:cNvSpPr>
            <a:spLocks noGrp="1"/>
          </p:cNvSpPr>
          <p:nvPr>
            <p:ph idx="1"/>
          </p:nvPr>
        </p:nvSpPr>
        <p:spPr/>
        <p:txBody>
          <a:bodyPr/>
          <a:lstStyle/>
          <a:p>
            <a:pPr marL="0" indent="0">
              <a:buNone/>
            </a:pPr>
            <a:r>
              <a:rPr lang="it-IT" dirty="0"/>
              <a:t>Scrivere bene un anchor text permette di raggiungere facilmente </a:t>
            </a:r>
            <a:r>
              <a:rPr lang="it-IT" dirty="0" smtClean="0"/>
              <a:t>i contenuti </a:t>
            </a:r>
            <a:r>
              <a:rPr lang="it-IT" dirty="0"/>
              <a:t>del sito.</a:t>
            </a:r>
          </a:p>
          <a:p>
            <a:pPr marL="0" indent="0">
              <a:buNone/>
            </a:pPr>
            <a:r>
              <a:rPr lang="it-IT" dirty="0"/>
              <a:t>L’anchor text consiste nel testo cliccabile che risulta dalla ricerca sui motori di ricerca posizionato insieme </a:t>
            </a:r>
            <a:r>
              <a:rPr lang="it-IT" dirty="0" smtClean="0"/>
              <a:t>all’ </a:t>
            </a:r>
            <a:r>
              <a:rPr lang="it-IT" dirty="0"/>
              <a:t>anchor </a:t>
            </a:r>
            <a:r>
              <a:rPr lang="it-IT" dirty="0" err="1"/>
              <a:t>tag</a:t>
            </a:r>
            <a:r>
              <a:rPr lang="it-IT" dirty="0"/>
              <a:t> e serve per esprimere a Google delle informazioni riguardo al sito.</a:t>
            </a:r>
          </a:p>
          <a:p>
            <a:endParaRPr lang="it-IT" dirty="0"/>
          </a:p>
        </p:txBody>
      </p:sp>
      <p:sp>
        <p:nvSpPr>
          <p:cNvPr id="4" name="CasellaDiTesto 3"/>
          <p:cNvSpPr txBox="1"/>
          <p:nvPr/>
        </p:nvSpPr>
        <p:spPr>
          <a:xfrm>
            <a:off x="10406130" y="6143223"/>
            <a:ext cx="1481070" cy="369332"/>
          </a:xfrm>
          <a:prstGeom prst="rect">
            <a:avLst/>
          </a:prstGeom>
          <a:noFill/>
        </p:spPr>
        <p:txBody>
          <a:bodyPr wrap="square" rtlCol="0">
            <a:spAutoFit/>
          </a:bodyPr>
          <a:lstStyle/>
          <a:p>
            <a:r>
              <a:rPr lang="it-IT" dirty="0" smtClean="0"/>
              <a:t>SEO</a:t>
            </a:r>
            <a:endParaRPr lang="it-IT" dirty="0"/>
          </a:p>
        </p:txBody>
      </p:sp>
    </p:spTree>
    <p:extLst>
      <p:ext uri="{BB962C8B-B14F-4D97-AF65-F5344CB8AC3E}">
        <p14:creationId xmlns:p14="http://schemas.microsoft.com/office/powerpoint/2010/main" val="1382036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OTTIMIZZARE LA PROPRIA </a:t>
            </a:r>
            <a:r>
              <a:rPr lang="it-IT" dirty="0" smtClean="0"/>
              <a:t>IMMAGINE</a:t>
            </a:r>
            <a:endParaRPr lang="it-IT" dirty="0"/>
          </a:p>
        </p:txBody>
      </p:sp>
      <p:sp>
        <p:nvSpPr>
          <p:cNvPr id="3" name="Segnaposto contenuto 2"/>
          <p:cNvSpPr>
            <a:spLocks noGrp="1"/>
          </p:cNvSpPr>
          <p:nvPr>
            <p:ph idx="1"/>
          </p:nvPr>
        </p:nvSpPr>
        <p:spPr/>
        <p:txBody>
          <a:bodyPr/>
          <a:lstStyle/>
          <a:p>
            <a:pPr marL="0" indent="0">
              <a:buNone/>
            </a:pPr>
            <a:r>
              <a:rPr lang="it-IT" dirty="0"/>
              <a:t>Le immagini possono sembrare una semplice componente del sito, ma è possibile ottimizzare il loro utilizzo. Tutte le immagini possono avere un nome di file distinto e attributo " alt ", è possibile migliorare l’ uso che ne facciamo. L'attributo " alt" permette di specificare un testo alternativo per l'immagine, se non può essere visualizzato per qualche motivo.</a:t>
            </a:r>
          </a:p>
          <a:p>
            <a:pPr marL="0" indent="0">
              <a:buNone/>
            </a:pPr>
            <a:r>
              <a:rPr lang="it-IT" dirty="0"/>
              <a:t>I contenuti dell’ alt possono fornire informazioni a riguardo delle figure.</a:t>
            </a:r>
          </a:p>
          <a:p>
            <a:endParaRPr lang="it-IT" dirty="0"/>
          </a:p>
        </p:txBody>
      </p:sp>
      <p:sp>
        <p:nvSpPr>
          <p:cNvPr id="4" name="CasellaDiTesto 3"/>
          <p:cNvSpPr txBox="1"/>
          <p:nvPr/>
        </p:nvSpPr>
        <p:spPr>
          <a:xfrm>
            <a:off x="10406130" y="6143223"/>
            <a:ext cx="1481070" cy="369332"/>
          </a:xfrm>
          <a:prstGeom prst="rect">
            <a:avLst/>
          </a:prstGeom>
          <a:noFill/>
        </p:spPr>
        <p:txBody>
          <a:bodyPr wrap="square" rtlCol="0">
            <a:spAutoFit/>
          </a:bodyPr>
          <a:lstStyle/>
          <a:p>
            <a:r>
              <a:rPr lang="it-IT" dirty="0" smtClean="0"/>
              <a:t>SEO</a:t>
            </a:r>
            <a:endParaRPr lang="it-IT" dirty="0"/>
          </a:p>
        </p:txBody>
      </p:sp>
    </p:spTree>
    <p:extLst>
      <p:ext uri="{BB962C8B-B14F-4D97-AF65-F5344CB8AC3E}">
        <p14:creationId xmlns:p14="http://schemas.microsoft.com/office/powerpoint/2010/main" val="419001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USO DI TAG INTESTATI </a:t>
            </a:r>
            <a:r>
              <a:rPr lang="it-IT" dirty="0" smtClean="0"/>
              <a:t>APPROPRIATI</a:t>
            </a:r>
            <a:endParaRPr lang="it-IT" dirty="0"/>
          </a:p>
        </p:txBody>
      </p:sp>
      <p:sp>
        <p:nvSpPr>
          <p:cNvPr id="3" name="Segnaposto contenuto 2"/>
          <p:cNvSpPr>
            <a:spLocks noGrp="1"/>
          </p:cNvSpPr>
          <p:nvPr>
            <p:ph idx="1"/>
          </p:nvPr>
        </p:nvSpPr>
        <p:spPr/>
        <p:txBody>
          <a:bodyPr/>
          <a:lstStyle/>
          <a:p>
            <a:pPr marL="0" indent="0">
              <a:buNone/>
            </a:pPr>
            <a:r>
              <a:rPr lang="it-IT" dirty="0"/>
              <a:t>Non vanno confusi con gli head </a:t>
            </a:r>
            <a:r>
              <a:rPr lang="it-IT" dirty="0" err="1"/>
              <a:t>tag</a:t>
            </a:r>
            <a:r>
              <a:rPr lang="it-IT" dirty="0"/>
              <a:t> contenuti nel codice HTLM.</a:t>
            </a:r>
          </a:p>
          <a:p>
            <a:pPr marL="0" indent="0">
              <a:buNone/>
            </a:pPr>
            <a:r>
              <a:rPr lang="it-IT" dirty="0"/>
              <a:t>I </a:t>
            </a:r>
            <a:r>
              <a:rPr lang="it-IT" dirty="0" err="1"/>
              <a:t>tag</a:t>
            </a:r>
            <a:r>
              <a:rPr lang="it-IT" dirty="0"/>
              <a:t> intestati sono utilizzati per presentare la struttura di una pagina agli </a:t>
            </a:r>
            <a:r>
              <a:rPr lang="it-IT" dirty="0" err="1"/>
              <a:t>users</a:t>
            </a:r>
            <a:r>
              <a:rPr lang="it-IT" dirty="0"/>
              <a:t>.</a:t>
            </a:r>
          </a:p>
          <a:p>
            <a:pPr marL="0" indent="0">
              <a:buNone/>
            </a:pPr>
            <a:r>
              <a:rPr lang="it-IT" dirty="0"/>
              <a:t>Sono presenti 6 taglie di </a:t>
            </a:r>
            <a:r>
              <a:rPr lang="it-IT" dirty="0" err="1"/>
              <a:t>heading</a:t>
            </a:r>
            <a:r>
              <a:rPr lang="it-IT" dirty="0"/>
              <a:t> </a:t>
            </a:r>
            <a:r>
              <a:rPr lang="it-IT" dirty="0" err="1"/>
              <a:t>tag</a:t>
            </a:r>
            <a:r>
              <a:rPr lang="it-IT" dirty="0"/>
              <a:t>: il primo e principale è &lt;h1&gt; e l’ ultimo e meno importante è  &lt;h6&gt;.</a:t>
            </a:r>
          </a:p>
          <a:p>
            <a:pPr marL="0" indent="0">
              <a:buNone/>
            </a:pPr>
            <a:r>
              <a:rPr lang="it-IT" dirty="0"/>
              <a:t>Questi sono indizi visibili agli </a:t>
            </a:r>
            <a:r>
              <a:rPr lang="it-IT" dirty="0" err="1"/>
              <a:t>users</a:t>
            </a:r>
            <a:r>
              <a:rPr lang="it-IT" dirty="0"/>
              <a:t> che possono agevolarlo nella comprensione dei contenuti del sito.</a:t>
            </a:r>
          </a:p>
          <a:p>
            <a:pPr marL="0" indent="0">
              <a:buNone/>
            </a:pPr>
            <a:endParaRPr lang="it-IT" dirty="0"/>
          </a:p>
        </p:txBody>
      </p:sp>
      <p:sp>
        <p:nvSpPr>
          <p:cNvPr id="4" name="CasellaDiTesto 3"/>
          <p:cNvSpPr txBox="1"/>
          <p:nvPr/>
        </p:nvSpPr>
        <p:spPr>
          <a:xfrm>
            <a:off x="10406130" y="6143223"/>
            <a:ext cx="1481070" cy="369332"/>
          </a:xfrm>
          <a:prstGeom prst="rect">
            <a:avLst/>
          </a:prstGeom>
          <a:noFill/>
        </p:spPr>
        <p:txBody>
          <a:bodyPr wrap="square" rtlCol="0">
            <a:spAutoFit/>
          </a:bodyPr>
          <a:lstStyle/>
          <a:p>
            <a:r>
              <a:rPr lang="it-IT" dirty="0" smtClean="0"/>
              <a:t>SEO</a:t>
            </a:r>
            <a:endParaRPr lang="it-IT" dirty="0"/>
          </a:p>
        </p:txBody>
      </p:sp>
    </p:spTree>
    <p:extLst>
      <p:ext uri="{BB962C8B-B14F-4D97-AF65-F5344CB8AC3E}">
        <p14:creationId xmlns:p14="http://schemas.microsoft.com/office/powerpoint/2010/main" val="367657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RENDERE </a:t>
            </a:r>
            <a:r>
              <a:rPr lang="it-IT" dirty="0" smtClean="0"/>
              <a:t>EFFICACE </a:t>
            </a:r>
            <a:r>
              <a:rPr lang="it-IT" dirty="0"/>
              <a:t>L’ USO DI </a:t>
            </a:r>
            <a:r>
              <a:rPr lang="it-IT" dirty="0" smtClean="0"/>
              <a:t>ROBOTS.TXT</a:t>
            </a:r>
            <a:endParaRPr lang="it-IT" dirty="0"/>
          </a:p>
        </p:txBody>
      </p:sp>
      <p:sp>
        <p:nvSpPr>
          <p:cNvPr id="8" name="Rectangle 4"/>
          <p:cNvSpPr>
            <a:spLocks noGrp="1" noChangeArrowheads="1"/>
          </p:cNvSpPr>
          <p:nvPr>
            <p:ph idx="1"/>
          </p:nvPr>
        </p:nvSpPr>
        <p:spPr bwMode="auto">
          <a:xfrm>
            <a:off x="634902" y="1908289"/>
            <a:ext cx="9126914" cy="5986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b="0"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dirty="0">
              <a:ea typeface="Times New Roman" panose="02020603050405020304" pitchFamily="18"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b="0"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dirty="0">
              <a:ea typeface="Times New Roman" panose="02020603050405020304" pitchFamily="18"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Un file " robots.txt ", esprime ai motori di ricerca se vi possano accedere, e quindi permette di eseguire la scansione di parti del sito</a:t>
            </a:r>
          </a:p>
          <a:p>
            <a:pPr marL="0" lvl="0" indent="0" defTabSz="914400" eaLnBrk="0" fontAlgn="base" hangingPunct="0">
              <a:spcBef>
                <a:spcPct val="0"/>
              </a:spcBef>
              <a:spcAft>
                <a:spcPct val="0"/>
              </a:spcAft>
              <a:buClrTx/>
              <a:buNone/>
            </a:pPr>
            <a:r>
              <a:rPr lang="it-IT" altLang="it-IT" dirty="0">
                <a:ea typeface="Times New Roman" panose="02020603050405020304" pitchFamily="18" charset="0"/>
                <a:cs typeface="Courier New" panose="02070309020205020404" pitchFamily="49" charset="0"/>
              </a:rPr>
              <a:t>Questo file, che deve essere nominato " robots.txt </a:t>
            </a:r>
            <a:r>
              <a:rPr lang="it-IT" altLang="it-IT" dirty="0" smtClean="0">
                <a:ea typeface="Times New Roman" panose="02020603050405020304" pitchFamily="18" charset="0"/>
                <a:cs typeface="Courier New" panose="02070309020205020404" pitchFamily="49" charset="0"/>
              </a:rPr>
              <a:t>", </a:t>
            </a:r>
            <a:r>
              <a:rPr lang="it-IT" altLang="it-IT" dirty="0">
                <a:ea typeface="Times New Roman" panose="02020603050405020304" pitchFamily="18" charset="0"/>
                <a:cs typeface="Courier New" panose="02070309020205020404" pitchFamily="49" charset="0"/>
              </a:rPr>
              <a:t>viene inserito nella directory principale del sito.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100" b="0"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1100" dirty="0">
              <a:ea typeface="Times New Roman" panose="02020603050405020304" pitchFamily="18"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100" b="0"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1100" dirty="0">
              <a:ea typeface="Times New Roman" panose="02020603050405020304" pitchFamily="18"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100" b="0"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1100" dirty="0">
              <a:ea typeface="Times New Roman" panose="02020603050405020304" pitchFamily="18"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100" b="0"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1100" dirty="0">
              <a:ea typeface="Times New Roman" panose="02020603050405020304" pitchFamily="18"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100" b="0"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1100" dirty="0">
              <a:ea typeface="Times New Roman" panose="02020603050405020304" pitchFamily="18"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100" b="0"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1100" dirty="0">
              <a:ea typeface="Times New Roman" panose="02020603050405020304" pitchFamily="18"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100" b="0"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1100" dirty="0">
              <a:ea typeface="Times New Roman" panose="02020603050405020304" pitchFamily="18"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100" b="0"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1100" dirty="0">
              <a:ea typeface="Times New Roman" panose="02020603050405020304" pitchFamily="18"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100" b="0"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1100" dirty="0">
              <a:ea typeface="Times New Roman" panose="02020603050405020304" pitchFamily="18"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100" b="0"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1100" dirty="0">
              <a:ea typeface="Times New Roman" panose="02020603050405020304" pitchFamily="18"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100" b="0"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a:t>
            </a:r>
            <a:r>
              <a:rPr kumimoji="0" lang="it-IT" altLang="it-IT" sz="1100" b="0" i="0" u="none" strike="noStrike" cap="none" normalizeH="0" baseline="0" dirty="0" smtClean="0">
                <a:ln>
                  <a:noFill/>
                </a:ln>
                <a:solidFill>
                  <a:schemeClr val="tx1"/>
                </a:solidFill>
                <a:effectLst/>
              </a:rPr>
              <a:t> </a:t>
            </a:r>
            <a:endParaRPr kumimoji="0" lang="it-IT" altLang="it-IT" sz="1800" b="0" i="0" u="none" strike="noStrike" cap="none" normalizeH="0" baseline="0" dirty="0" smtClean="0">
              <a:ln>
                <a:noFill/>
              </a:ln>
              <a:solidFill>
                <a:schemeClr val="tx1"/>
              </a:solidFill>
              <a:effectLst/>
            </a:endParaRPr>
          </a:p>
        </p:txBody>
      </p:sp>
      <p:sp>
        <p:nvSpPr>
          <p:cNvPr id="4" name="CasellaDiTesto 3"/>
          <p:cNvSpPr txBox="1"/>
          <p:nvPr/>
        </p:nvSpPr>
        <p:spPr>
          <a:xfrm>
            <a:off x="10406130" y="6143223"/>
            <a:ext cx="1481070" cy="369332"/>
          </a:xfrm>
          <a:prstGeom prst="rect">
            <a:avLst/>
          </a:prstGeom>
          <a:noFill/>
        </p:spPr>
        <p:txBody>
          <a:bodyPr wrap="square" rtlCol="0">
            <a:spAutoFit/>
          </a:bodyPr>
          <a:lstStyle/>
          <a:p>
            <a:r>
              <a:rPr lang="it-IT" dirty="0" smtClean="0"/>
              <a:t>SEO</a:t>
            </a:r>
            <a:endParaRPr lang="it-IT" dirty="0"/>
          </a:p>
        </p:txBody>
      </p:sp>
    </p:spTree>
    <p:extLst>
      <p:ext uri="{BB962C8B-B14F-4D97-AF65-F5344CB8AC3E}">
        <p14:creationId xmlns:p14="http://schemas.microsoft.com/office/powerpoint/2010/main" val="1303994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BISOGNA PRESTARE ATTENZIONE  AI COMMENTI SPAM CON “NOFOLLOW”</a:t>
            </a:r>
          </a:p>
        </p:txBody>
      </p:sp>
      <p:sp>
        <p:nvSpPr>
          <p:cNvPr id="3" name="Segnaposto contenuto 2"/>
          <p:cNvSpPr>
            <a:spLocks noGrp="1"/>
          </p:cNvSpPr>
          <p:nvPr>
            <p:ph idx="1"/>
          </p:nvPr>
        </p:nvSpPr>
        <p:spPr/>
        <p:txBody>
          <a:bodyPr/>
          <a:lstStyle/>
          <a:p>
            <a:pPr marL="0" indent="0">
              <a:buNone/>
            </a:pPr>
            <a:r>
              <a:rPr lang="it-IT" dirty="0"/>
              <a:t>Impostare un valore per l’attributo “</a:t>
            </a:r>
            <a:r>
              <a:rPr lang="it-IT" dirty="0" err="1"/>
              <a:t>rel</a:t>
            </a:r>
            <a:r>
              <a:rPr lang="it-IT" dirty="0"/>
              <a:t>” serve per comunicare a Google che determinati link non devono essere seguiti dal sito ne passare la reputazione del sito ai link.</a:t>
            </a:r>
          </a:p>
          <a:p>
            <a:pPr marL="0" indent="0">
              <a:buNone/>
            </a:pPr>
            <a:r>
              <a:rPr lang="it-IT" dirty="0"/>
              <a:t>Bisogna </a:t>
            </a:r>
            <a:r>
              <a:rPr lang="it-IT" dirty="0" smtClean="0"/>
              <a:t>aggiungere ”</a:t>
            </a:r>
            <a:r>
              <a:rPr lang="it-IT" dirty="0" err="1"/>
              <a:t>nofollow</a:t>
            </a:r>
            <a:r>
              <a:rPr lang="it-IT" dirty="0"/>
              <a:t>”  ai commenti in colonna e ai messaggi e alla bacheca</a:t>
            </a:r>
          </a:p>
          <a:p>
            <a:endParaRPr lang="it-IT" dirty="0"/>
          </a:p>
          <a:p>
            <a:pPr marL="0" indent="0">
              <a:buNone/>
            </a:pPr>
            <a:endParaRPr lang="it-IT" dirty="0"/>
          </a:p>
        </p:txBody>
      </p:sp>
      <p:sp>
        <p:nvSpPr>
          <p:cNvPr id="4" name="CasellaDiTesto 3"/>
          <p:cNvSpPr txBox="1"/>
          <p:nvPr/>
        </p:nvSpPr>
        <p:spPr>
          <a:xfrm>
            <a:off x="10406130" y="6143223"/>
            <a:ext cx="1481070" cy="369332"/>
          </a:xfrm>
          <a:prstGeom prst="rect">
            <a:avLst/>
          </a:prstGeom>
          <a:noFill/>
        </p:spPr>
        <p:txBody>
          <a:bodyPr wrap="square" rtlCol="0">
            <a:spAutoFit/>
          </a:bodyPr>
          <a:lstStyle/>
          <a:p>
            <a:r>
              <a:rPr lang="it-IT" dirty="0" smtClean="0"/>
              <a:t>SEO</a:t>
            </a:r>
            <a:endParaRPr lang="it-IT" dirty="0"/>
          </a:p>
        </p:txBody>
      </p:sp>
    </p:spTree>
    <p:extLst>
      <p:ext uri="{BB962C8B-B14F-4D97-AF65-F5344CB8AC3E}">
        <p14:creationId xmlns:p14="http://schemas.microsoft.com/office/powerpoint/2010/main" val="1925955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INDICARE A GOOGLE LA VERSIONE </a:t>
            </a:r>
            <a:r>
              <a:rPr lang="it-IT"/>
              <a:t>MOBILE </a:t>
            </a:r>
            <a:r>
              <a:rPr lang="it-IT" smtClean="0"/>
              <a:t>DEL SITO</a:t>
            </a:r>
            <a:endParaRPr lang="it-IT" dirty="0"/>
          </a:p>
        </p:txBody>
      </p:sp>
      <p:sp>
        <p:nvSpPr>
          <p:cNvPr id="3" name="Segnaposto contenuto 2"/>
          <p:cNvSpPr>
            <a:spLocks noGrp="1"/>
          </p:cNvSpPr>
          <p:nvPr>
            <p:ph idx="1"/>
          </p:nvPr>
        </p:nvSpPr>
        <p:spPr>
          <a:xfrm>
            <a:off x="827424" y="2904867"/>
            <a:ext cx="10554574" cy="3636511"/>
          </a:xfrm>
        </p:spPr>
        <p:txBody>
          <a:bodyPr>
            <a:normAutofit lnSpcReduction="10000"/>
          </a:bodyPr>
          <a:lstStyle/>
          <a:p>
            <a:pPr marL="0" indent="0">
              <a:buNone/>
            </a:pPr>
            <a:r>
              <a:rPr lang="it-IT" dirty="0"/>
              <a:t>Configurare i siti agli apparecchi mobili in modo che possano essere indicizzati accuratamente.</a:t>
            </a:r>
          </a:p>
          <a:p>
            <a:pPr marL="0" indent="0">
              <a:buNone/>
            </a:pPr>
            <a:r>
              <a:rPr lang="it-IT" dirty="0"/>
              <a:t>I siti per il mobile usano differenti formati, metodi di gestione e richiedono un’ expertise molto differente  rispetto i siti per desktop normali.</a:t>
            </a:r>
          </a:p>
          <a:p>
            <a:pPr marL="0" indent="0">
              <a:buNone/>
            </a:pPr>
            <a:r>
              <a:rPr lang="it-IT" dirty="0"/>
              <a:t>Bisogna controllare che </a:t>
            </a:r>
            <a:r>
              <a:rPr lang="it-IT" dirty="0" err="1"/>
              <a:t>google</a:t>
            </a:r>
            <a:r>
              <a:rPr lang="it-IT" dirty="0"/>
              <a:t> indicizzi bene i nostro sito e che riconosca correttamente l’</a:t>
            </a:r>
            <a:r>
              <a:rPr lang="it-IT" dirty="0" err="1"/>
              <a:t>Urls</a:t>
            </a:r>
            <a:r>
              <a:rPr lang="it-IT" dirty="0"/>
              <a:t> per il mobile.</a:t>
            </a:r>
          </a:p>
          <a:p>
            <a:pPr marL="0" indent="0">
              <a:buNone/>
            </a:pPr>
            <a:r>
              <a:rPr lang="it-IT" dirty="0"/>
              <a:t>Una volta eseguita la scansione da  </a:t>
            </a:r>
            <a:r>
              <a:rPr lang="it-IT" dirty="0" err="1"/>
              <a:t>Googlebot</a:t>
            </a:r>
            <a:r>
              <a:rPr lang="it-IT" dirty="0"/>
              <a:t> –Mobile dell’URL.</a:t>
            </a:r>
          </a:p>
          <a:p>
            <a:pPr marL="0" indent="0">
              <a:buNone/>
            </a:pPr>
            <a:r>
              <a:rPr lang="it-IT" dirty="0"/>
              <a:t>Alcune pagine non sono visualizzabili su un telefono cellulare di conseguenza non saranno inclusi nel indice del sito mobile .</a:t>
            </a:r>
          </a:p>
          <a:p>
            <a:pPr marL="0" indent="0">
              <a:buNone/>
            </a:pPr>
            <a:r>
              <a:rPr lang="it-IT" dirty="0"/>
              <a:t>Verificare che la dichiarazione DTD degli URL mobile </a:t>
            </a:r>
            <a:r>
              <a:rPr lang="it-IT" dirty="0" err="1"/>
              <a:t>friendly</a:t>
            </a:r>
            <a:r>
              <a:rPr lang="it-IT" dirty="0"/>
              <a:t> sia in un apposito formato mobile come XHTML Mobile o Compact HTML</a:t>
            </a:r>
          </a:p>
          <a:p>
            <a:endParaRPr lang="it-IT" dirty="0"/>
          </a:p>
          <a:p>
            <a:endParaRPr lang="it-IT" dirty="0"/>
          </a:p>
          <a:p>
            <a:endParaRPr lang="it-IT" dirty="0"/>
          </a:p>
        </p:txBody>
      </p:sp>
      <p:sp>
        <p:nvSpPr>
          <p:cNvPr id="4" name="CasellaDiTesto 3"/>
          <p:cNvSpPr txBox="1"/>
          <p:nvPr/>
        </p:nvSpPr>
        <p:spPr>
          <a:xfrm>
            <a:off x="10406130" y="6143223"/>
            <a:ext cx="1481070" cy="369332"/>
          </a:xfrm>
          <a:prstGeom prst="rect">
            <a:avLst/>
          </a:prstGeom>
          <a:noFill/>
        </p:spPr>
        <p:txBody>
          <a:bodyPr wrap="square" rtlCol="0">
            <a:spAutoFit/>
          </a:bodyPr>
          <a:lstStyle/>
          <a:p>
            <a:r>
              <a:rPr lang="it-IT" dirty="0" smtClean="0"/>
              <a:t>SEO</a:t>
            </a:r>
            <a:endParaRPr lang="it-IT" dirty="0"/>
          </a:p>
        </p:txBody>
      </p:sp>
    </p:spTree>
    <p:extLst>
      <p:ext uri="{BB962C8B-B14F-4D97-AF65-F5344CB8AC3E}">
        <p14:creationId xmlns:p14="http://schemas.microsoft.com/office/powerpoint/2010/main" val="4251067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magine 27"/>
          <p:cNvPicPr>
            <a:picLocks noChangeAspect="1"/>
          </p:cNvPicPr>
          <p:nvPr/>
        </p:nvPicPr>
        <p:blipFill>
          <a:blip r:embed="rId2"/>
          <a:stretch>
            <a:fillRect/>
          </a:stretch>
        </p:blipFill>
        <p:spPr>
          <a:xfrm>
            <a:off x="10310665" y="4015974"/>
            <a:ext cx="1719221" cy="1719221"/>
          </a:xfrm>
          <a:prstGeom prst="rect">
            <a:avLst/>
          </a:prstGeom>
        </p:spPr>
      </p:pic>
      <p:sp>
        <p:nvSpPr>
          <p:cNvPr id="2" name="Titolo 1"/>
          <p:cNvSpPr>
            <a:spLocks noGrp="1"/>
          </p:cNvSpPr>
          <p:nvPr>
            <p:ph type="ctrTitle"/>
          </p:nvPr>
        </p:nvSpPr>
        <p:spPr/>
        <p:txBody>
          <a:bodyPr/>
          <a:lstStyle/>
          <a:p>
            <a:r>
              <a:rPr lang="it-IT" dirty="0" smtClean="0"/>
              <a:t>SEO </a:t>
            </a:r>
            <a:r>
              <a:rPr lang="it-IT" dirty="0" err="1" smtClean="0"/>
              <a:t>tools</a:t>
            </a:r>
            <a:endParaRPr lang="it-IT" dirty="0"/>
          </a:p>
        </p:txBody>
      </p:sp>
      <p:sp>
        <p:nvSpPr>
          <p:cNvPr id="3" name="Sottotitolo 2"/>
          <p:cNvSpPr>
            <a:spLocks noGrp="1"/>
          </p:cNvSpPr>
          <p:nvPr>
            <p:ph type="subTitle" idx="1"/>
          </p:nvPr>
        </p:nvSpPr>
        <p:spPr/>
        <p:txBody>
          <a:bodyPr/>
          <a:lstStyle/>
          <a:p>
            <a:r>
              <a:rPr lang="it-IT" dirty="0" smtClean="0"/>
              <a:t>Gli strumenti di cui il SEO necessita</a:t>
            </a:r>
            <a:endParaRPr lang="it-IT" dirty="0"/>
          </a:p>
        </p:txBody>
      </p:sp>
      <p:pic>
        <p:nvPicPr>
          <p:cNvPr id="36" name="Immagine 35"/>
          <p:cNvPicPr>
            <a:picLocks noChangeAspect="1"/>
          </p:cNvPicPr>
          <p:nvPr/>
        </p:nvPicPr>
        <p:blipFill>
          <a:blip r:embed="rId3"/>
          <a:stretch>
            <a:fillRect/>
          </a:stretch>
        </p:blipFill>
        <p:spPr>
          <a:xfrm rot="19770727">
            <a:off x="9366264" y="5895808"/>
            <a:ext cx="1789175" cy="546068"/>
          </a:xfrm>
          <a:prstGeom prst="rect">
            <a:avLst/>
          </a:prstGeom>
        </p:spPr>
      </p:pic>
    </p:spTree>
    <p:extLst>
      <p:ext uri="{BB962C8B-B14F-4D97-AF65-F5344CB8AC3E}">
        <p14:creationId xmlns:p14="http://schemas.microsoft.com/office/powerpoint/2010/main" val="6680216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SEO </a:t>
            </a:r>
            <a:r>
              <a:rPr lang="it-IT" dirty="0" err="1" smtClean="0"/>
              <a:t>tool</a:t>
            </a:r>
            <a:endParaRPr lang="it-IT" dirty="0"/>
          </a:p>
        </p:txBody>
      </p:sp>
      <p:sp>
        <p:nvSpPr>
          <p:cNvPr id="3" name="Segnaposto contenuto 2"/>
          <p:cNvSpPr>
            <a:spLocks noGrp="1"/>
          </p:cNvSpPr>
          <p:nvPr>
            <p:ph idx="1"/>
          </p:nvPr>
        </p:nvSpPr>
        <p:spPr/>
        <p:txBody>
          <a:bodyPr/>
          <a:lstStyle/>
          <a:p>
            <a:pPr marL="0" indent="0">
              <a:buNone/>
            </a:pPr>
            <a:r>
              <a:rPr lang="it-IT" dirty="0" smtClean="0"/>
              <a:t>Ci sono molti fattori che un buon SEO deve saper guardare, interpretare e che gli permettono di operare in maniera specifica per la propria strategia di ottimizzazione:</a:t>
            </a:r>
          </a:p>
          <a:p>
            <a:pPr marL="0" indent="0">
              <a:buNone/>
            </a:pPr>
            <a:r>
              <a:rPr lang="it-IT" dirty="0" smtClean="0"/>
              <a:t>Analisi dei Back Link, ricerca delle parole chiave, velocità di una pagina web e pianificazione dei contenuti sono alcuni di questi</a:t>
            </a:r>
          </a:p>
          <a:p>
            <a:pPr marL="0" indent="0">
              <a:buNone/>
            </a:pPr>
            <a:endParaRPr lang="it-IT" dirty="0"/>
          </a:p>
        </p:txBody>
      </p:sp>
      <p:sp>
        <p:nvSpPr>
          <p:cNvPr id="4" name="CasellaDiTesto 3"/>
          <p:cNvSpPr txBox="1"/>
          <p:nvPr/>
        </p:nvSpPr>
        <p:spPr>
          <a:xfrm>
            <a:off x="9324304" y="6078828"/>
            <a:ext cx="2524259" cy="369332"/>
          </a:xfrm>
          <a:prstGeom prst="rect">
            <a:avLst/>
          </a:prstGeom>
          <a:noFill/>
        </p:spPr>
        <p:txBody>
          <a:bodyPr wrap="square" rtlCol="0">
            <a:spAutoFit/>
          </a:bodyPr>
          <a:lstStyle/>
          <a:p>
            <a:r>
              <a:rPr lang="it-IT" dirty="0" smtClean="0"/>
              <a:t>SEO </a:t>
            </a:r>
            <a:r>
              <a:rPr lang="it-IT" dirty="0" err="1" smtClean="0"/>
              <a:t>tool</a:t>
            </a:r>
            <a:endParaRPr lang="it-IT" dirty="0"/>
          </a:p>
        </p:txBody>
      </p:sp>
    </p:spTree>
    <p:extLst>
      <p:ext uri="{BB962C8B-B14F-4D97-AF65-F5344CB8AC3E}">
        <p14:creationId xmlns:p14="http://schemas.microsoft.com/office/powerpoint/2010/main" val="2544824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Ricerca e analisi </a:t>
            </a:r>
            <a:r>
              <a:rPr lang="it-IT" dirty="0" err="1" smtClean="0"/>
              <a:t>Key</a:t>
            </a:r>
            <a:r>
              <a:rPr lang="it-IT" dirty="0" smtClean="0"/>
              <a:t> Word</a:t>
            </a:r>
            <a:endParaRPr lang="it-IT" dirty="0"/>
          </a:p>
        </p:txBody>
      </p:sp>
      <p:sp>
        <p:nvSpPr>
          <p:cNvPr id="3" name="Segnaposto contenuto 2"/>
          <p:cNvSpPr>
            <a:spLocks noGrp="1"/>
          </p:cNvSpPr>
          <p:nvPr>
            <p:ph idx="1"/>
          </p:nvPr>
        </p:nvSpPr>
        <p:spPr/>
        <p:txBody>
          <a:bodyPr/>
          <a:lstStyle/>
          <a:p>
            <a:pPr marL="0" indent="0">
              <a:buNone/>
            </a:pPr>
            <a:r>
              <a:rPr lang="it-IT" dirty="0"/>
              <a:t>Quali sono i termini che gli utenti digitano prima di arrivare al tuo sito? Come trovare le keyword giuste per le quali ci si vuole posizionare? Che tipo di concorrenza c’è per quella determinata parola chiave</a:t>
            </a:r>
            <a:r>
              <a:rPr lang="it-IT" dirty="0" smtClean="0"/>
              <a:t>?</a:t>
            </a:r>
          </a:p>
          <a:p>
            <a:pPr marL="0" indent="0">
              <a:buNone/>
            </a:pPr>
            <a:endParaRPr lang="it-IT" dirty="0"/>
          </a:p>
        </p:txBody>
      </p:sp>
      <p:sp>
        <p:nvSpPr>
          <p:cNvPr id="4" name="CasellaDiTesto 3"/>
          <p:cNvSpPr txBox="1"/>
          <p:nvPr/>
        </p:nvSpPr>
        <p:spPr>
          <a:xfrm>
            <a:off x="9324304" y="6078828"/>
            <a:ext cx="2524259" cy="369332"/>
          </a:xfrm>
          <a:prstGeom prst="rect">
            <a:avLst/>
          </a:prstGeom>
          <a:noFill/>
        </p:spPr>
        <p:txBody>
          <a:bodyPr wrap="square" rtlCol="0">
            <a:spAutoFit/>
          </a:bodyPr>
          <a:lstStyle/>
          <a:p>
            <a:r>
              <a:rPr lang="it-IT" dirty="0" smtClean="0"/>
              <a:t>SEO </a:t>
            </a:r>
            <a:r>
              <a:rPr lang="it-IT" dirty="0" err="1" smtClean="0"/>
              <a:t>tool</a:t>
            </a:r>
            <a:endParaRPr lang="it-IT" dirty="0"/>
          </a:p>
        </p:txBody>
      </p:sp>
    </p:spTree>
    <p:extLst>
      <p:ext uri="{BB962C8B-B14F-4D97-AF65-F5344CB8AC3E}">
        <p14:creationId xmlns:p14="http://schemas.microsoft.com/office/powerpoint/2010/main" val="1593255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37684" y="1377635"/>
            <a:ext cx="10572000" cy="2971051"/>
          </a:xfrm>
        </p:spPr>
        <p:txBody>
          <a:bodyPr/>
          <a:lstStyle/>
          <a:p>
            <a:r>
              <a:rPr lang="it-IT" dirty="0" smtClean="0"/>
              <a:t>SEO</a:t>
            </a:r>
            <a:endParaRPr lang="it-IT" dirty="0"/>
          </a:p>
        </p:txBody>
      </p:sp>
      <p:sp>
        <p:nvSpPr>
          <p:cNvPr id="3" name="Sottotitolo 2"/>
          <p:cNvSpPr>
            <a:spLocks noGrp="1"/>
          </p:cNvSpPr>
          <p:nvPr>
            <p:ph type="subTitle" idx="1"/>
          </p:nvPr>
        </p:nvSpPr>
        <p:spPr/>
        <p:txBody>
          <a:bodyPr/>
          <a:lstStyle/>
          <a:p>
            <a:r>
              <a:rPr lang="it-IT" dirty="0" smtClean="0"/>
              <a:t>Una breve Guida di </a:t>
            </a:r>
            <a:r>
              <a:rPr lang="it-IT" dirty="0" err="1" smtClean="0"/>
              <a:t>Search</a:t>
            </a:r>
            <a:r>
              <a:rPr lang="it-IT" dirty="0" smtClean="0"/>
              <a:t> Engine </a:t>
            </a:r>
            <a:r>
              <a:rPr lang="it-IT" dirty="0" err="1" smtClean="0"/>
              <a:t>Optimization</a:t>
            </a:r>
            <a:endParaRPr lang="it-IT" dirty="0"/>
          </a:p>
        </p:txBody>
      </p:sp>
    </p:spTree>
    <p:extLst>
      <p:ext uri="{BB962C8B-B14F-4D97-AF65-F5344CB8AC3E}">
        <p14:creationId xmlns:p14="http://schemas.microsoft.com/office/powerpoint/2010/main" val="1832681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Ricerca e analisi </a:t>
            </a:r>
            <a:r>
              <a:rPr lang="it-IT" dirty="0" err="1"/>
              <a:t>Key</a:t>
            </a:r>
            <a:r>
              <a:rPr lang="it-IT" dirty="0"/>
              <a:t> Word</a:t>
            </a:r>
          </a:p>
        </p:txBody>
      </p:sp>
      <p:sp>
        <p:nvSpPr>
          <p:cNvPr id="3" name="Segnaposto contenuto 2"/>
          <p:cNvSpPr>
            <a:spLocks noGrp="1"/>
          </p:cNvSpPr>
          <p:nvPr>
            <p:ph idx="1"/>
          </p:nvPr>
        </p:nvSpPr>
        <p:spPr/>
        <p:txBody>
          <a:bodyPr/>
          <a:lstStyle/>
          <a:p>
            <a:pPr marL="0" indent="0">
              <a:buNone/>
            </a:pPr>
            <a:r>
              <a:rPr lang="it-IT" b="1" dirty="0" smtClean="0"/>
              <a:t>Google Keyword Planner*</a:t>
            </a:r>
          </a:p>
          <a:p>
            <a:pPr marL="0" indent="0">
              <a:buNone/>
            </a:pPr>
            <a:endParaRPr lang="it-IT" b="1" dirty="0" smtClean="0"/>
          </a:p>
          <a:p>
            <a:pPr marL="0" indent="0">
              <a:buNone/>
            </a:pPr>
            <a:r>
              <a:rPr lang="it-IT" dirty="0" smtClean="0"/>
              <a:t>Questo strumento ci fornisce le risposte alle nostre domande in merito alle parole chiave da usare, alla media di ricerca, alla </a:t>
            </a:r>
            <a:r>
              <a:rPr lang="it-IT" dirty="0" err="1" smtClean="0"/>
              <a:t>concorenza</a:t>
            </a:r>
            <a:r>
              <a:rPr lang="it-IT" dirty="0" smtClean="0"/>
              <a:t>, alla lingua  e alla località.</a:t>
            </a:r>
          </a:p>
          <a:p>
            <a:pPr marL="0" indent="0">
              <a:buNone/>
            </a:pPr>
            <a:r>
              <a:rPr lang="it-IT" dirty="0" smtClean="0"/>
              <a:t>Un’altra funzione particolarmente utile, possibile grazie all’utilizzo di </a:t>
            </a:r>
            <a:r>
              <a:rPr lang="it-IT" b="1" dirty="0" smtClean="0"/>
              <a:t>Google Trends</a:t>
            </a:r>
            <a:r>
              <a:rPr lang="it-IT" dirty="0" smtClean="0"/>
              <a:t>, è quella di analizzare le tendenze in tempo reale esistenti sui motori di ricerca</a:t>
            </a:r>
          </a:p>
          <a:p>
            <a:pPr marL="0" indent="0">
              <a:buNone/>
            </a:pPr>
            <a:endParaRPr lang="it-IT" sz="1000" dirty="0" smtClean="0"/>
          </a:p>
          <a:p>
            <a:pPr marL="0" indent="0">
              <a:buNone/>
            </a:pPr>
            <a:r>
              <a:rPr lang="it-IT" sz="1000" dirty="0" smtClean="0"/>
              <a:t>*necessità di un account ADWORD</a:t>
            </a:r>
            <a:endParaRPr lang="it-IT" sz="1000" dirty="0"/>
          </a:p>
        </p:txBody>
      </p:sp>
      <p:sp>
        <p:nvSpPr>
          <p:cNvPr id="4" name="CasellaDiTesto 3"/>
          <p:cNvSpPr txBox="1"/>
          <p:nvPr/>
        </p:nvSpPr>
        <p:spPr>
          <a:xfrm>
            <a:off x="9324304" y="6078828"/>
            <a:ext cx="2524259" cy="369332"/>
          </a:xfrm>
          <a:prstGeom prst="rect">
            <a:avLst/>
          </a:prstGeom>
          <a:noFill/>
        </p:spPr>
        <p:txBody>
          <a:bodyPr wrap="square" rtlCol="0">
            <a:spAutoFit/>
          </a:bodyPr>
          <a:lstStyle/>
          <a:p>
            <a:r>
              <a:rPr lang="it-IT" dirty="0" smtClean="0"/>
              <a:t>SEO </a:t>
            </a:r>
            <a:r>
              <a:rPr lang="it-IT" dirty="0" err="1" smtClean="0"/>
              <a:t>tool</a:t>
            </a:r>
            <a:endParaRPr lang="it-IT" dirty="0"/>
          </a:p>
        </p:txBody>
      </p:sp>
    </p:spTree>
    <p:extLst>
      <p:ext uri="{BB962C8B-B14F-4D97-AF65-F5344CB8AC3E}">
        <p14:creationId xmlns:p14="http://schemas.microsoft.com/office/powerpoint/2010/main" val="2972532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Ricerca e analisi </a:t>
            </a:r>
            <a:r>
              <a:rPr lang="it-IT" dirty="0" err="1"/>
              <a:t>Key</a:t>
            </a:r>
            <a:r>
              <a:rPr lang="it-IT" dirty="0"/>
              <a:t> Word</a:t>
            </a:r>
          </a:p>
        </p:txBody>
      </p:sp>
      <p:sp>
        <p:nvSpPr>
          <p:cNvPr id="3" name="Segnaposto contenuto 2"/>
          <p:cNvSpPr>
            <a:spLocks noGrp="1"/>
          </p:cNvSpPr>
          <p:nvPr>
            <p:ph idx="1"/>
          </p:nvPr>
        </p:nvSpPr>
        <p:spPr/>
        <p:txBody>
          <a:bodyPr/>
          <a:lstStyle/>
          <a:p>
            <a:pPr marL="0" indent="0">
              <a:buNone/>
            </a:pPr>
            <a:r>
              <a:rPr lang="it-IT" b="1" dirty="0" smtClean="0"/>
              <a:t>Ubbersuggest.org</a:t>
            </a:r>
          </a:p>
          <a:p>
            <a:pPr marL="0" indent="0">
              <a:buNone/>
            </a:pPr>
            <a:endParaRPr lang="it-IT" dirty="0" smtClean="0"/>
          </a:p>
          <a:p>
            <a:pPr marL="0" indent="0">
              <a:buNone/>
            </a:pPr>
            <a:r>
              <a:rPr lang="it-IT" dirty="0" err="1" smtClean="0"/>
              <a:t>Ubbersuggest</a:t>
            </a:r>
            <a:r>
              <a:rPr lang="it-IT" dirty="0" smtClean="0"/>
              <a:t> è un potente strumento che permette di conoscere ottimi suggerimenti </a:t>
            </a:r>
            <a:r>
              <a:rPr lang="it-IT" dirty="0"/>
              <a:t>s</a:t>
            </a:r>
            <a:r>
              <a:rPr lang="it-IT" dirty="0" smtClean="0"/>
              <a:t>ulle parole chiave più ricercate a partire da una </a:t>
            </a:r>
            <a:r>
              <a:rPr lang="it-IT" dirty="0" err="1" smtClean="0"/>
              <a:t>query</a:t>
            </a:r>
            <a:r>
              <a:rPr lang="it-IT" dirty="0" smtClean="0"/>
              <a:t> di tuo interesse.</a:t>
            </a:r>
          </a:p>
          <a:p>
            <a:pPr marL="0" indent="0">
              <a:buNone/>
            </a:pPr>
            <a:r>
              <a:rPr lang="it-IT" dirty="0" smtClean="0"/>
              <a:t>Mettendo in coda alle parole chiave ogni lettera dell’alfabeto, </a:t>
            </a:r>
            <a:r>
              <a:rPr lang="it-IT" dirty="0" err="1" smtClean="0"/>
              <a:t>Ubbersuggest</a:t>
            </a:r>
            <a:r>
              <a:rPr lang="it-IT" dirty="0" smtClean="0"/>
              <a:t>, fornisce le parole chiave più ricercate per ogni lettera.</a:t>
            </a:r>
            <a:endParaRPr lang="it-IT" dirty="0"/>
          </a:p>
        </p:txBody>
      </p:sp>
      <p:sp>
        <p:nvSpPr>
          <p:cNvPr id="4" name="CasellaDiTesto 3"/>
          <p:cNvSpPr txBox="1"/>
          <p:nvPr/>
        </p:nvSpPr>
        <p:spPr>
          <a:xfrm>
            <a:off x="9324304" y="6078828"/>
            <a:ext cx="2524259" cy="369332"/>
          </a:xfrm>
          <a:prstGeom prst="rect">
            <a:avLst/>
          </a:prstGeom>
          <a:noFill/>
        </p:spPr>
        <p:txBody>
          <a:bodyPr wrap="square" rtlCol="0">
            <a:spAutoFit/>
          </a:bodyPr>
          <a:lstStyle/>
          <a:p>
            <a:r>
              <a:rPr lang="it-IT" dirty="0" smtClean="0"/>
              <a:t>SEO </a:t>
            </a:r>
            <a:r>
              <a:rPr lang="it-IT" dirty="0" err="1" smtClean="0"/>
              <a:t>tool</a:t>
            </a:r>
            <a:endParaRPr lang="it-IT" dirty="0"/>
          </a:p>
        </p:txBody>
      </p:sp>
    </p:spTree>
    <p:extLst>
      <p:ext uri="{BB962C8B-B14F-4D97-AF65-F5344CB8AC3E}">
        <p14:creationId xmlns:p14="http://schemas.microsoft.com/office/powerpoint/2010/main" val="17898486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Ricerca e analisi </a:t>
            </a:r>
            <a:r>
              <a:rPr lang="it-IT" dirty="0" err="1"/>
              <a:t>Key</a:t>
            </a:r>
            <a:r>
              <a:rPr lang="it-IT" dirty="0"/>
              <a:t> Word</a:t>
            </a:r>
          </a:p>
        </p:txBody>
      </p:sp>
      <p:sp>
        <p:nvSpPr>
          <p:cNvPr id="3" name="Segnaposto contenuto 2"/>
          <p:cNvSpPr>
            <a:spLocks noGrp="1"/>
          </p:cNvSpPr>
          <p:nvPr>
            <p:ph idx="1"/>
          </p:nvPr>
        </p:nvSpPr>
        <p:spPr>
          <a:xfrm>
            <a:off x="818712" y="2961834"/>
            <a:ext cx="10554574" cy="3636511"/>
          </a:xfrm>
        </p:spPr>
        <p:txBody>
          <a:bodyPr/>
          <a:lstStyle/>
          <a:p>
            <a:pPr marL="0" indent="0">
              <a:buNone/>
            </a:pPr>
            <a:r>
              <a:rPr lang="it-IT" b="1" dirty="0" smtClean="0"/>
              <a:t>SEMrush.com</a:t>
            </a:r>
          </a:p>
          <a:p>
            <a:pPr marL="0" indent="0">
              <a:buNone/>
            </a:pPr>
            <a:endParaRPr lang="it-IT" b="1" dirty="0" smtClean="0"/>
          </a:p>
          <a:p>
            <a:pPr marL="0" indent="0">
              <a:buNone/>
            </a:pPr>
            <a:r>
              <a:rPr lang="it-IT" dirty="0" smtClean="0"/>
              <a:t>E’ uno dei software essenziali per l’attività di un SEO, sia per quanto riguarda la ricerca di parole chiave che per l’analisi dei competitor.</a:t>
            </a:r>
          </a:p>
          <a:p>
            <a:pPr marL="0" indent="0">
              <a:buNone/>
            </a:pPr>
            <a:r>
              <a:rPr lang="it-IT" dirty="0"/>
              <a:t>Potrai conoscere i risultati del posizionamento attuale del tuo sito, rapportarli a differenti periodi di tempo, confrontarlo con domini differenti alla scoperta dei tuoi competitor, ma anche per ricercare nuove parole chiave, individuare il volume di ricerca e i CPC (costi per click) per una campagna </a:t>
            </a:r>
            <a:r>
              <a:rPr lang="it-IT" dirty="0" err="1" smtClean="0"/>
              <a:t>Adwords</a:t>
            </a:r>
            <a:r>
              <a:rPr lang="it-IT" dirty="0" smtClean="0"/>
              <a:t>.</a:t>
            </a:r>
          </a:p>
          <a:p>
            <a:pPr marL="0" indent="0">
              <a:buNone/>
            </a:pPr>
            <a:endParaRPr lang="it-IT" dirty="0" smtClean="0"/>
          </a:p>
          <a:p>
            <a:pPr marL="0" indent="0">
              <a:buNone/>
            </a:pPr>
            <a:endParaRPr lang="it-IT" b="1" dirty="0" smtClean="0"/>
          </a:p>
          <a:p>
            <a:pPr marL="0" indent="0">
              <a:buNone/>
            </a:pPr>
            <a:endParaRPr lang="it-IT" dirty="0"/>
          </a:p>
        </p:txBody>
      </p:sp>
      <p:sp>
        <p:nvSpPr>
          <p:cNvPr id="4" name="CasellaDiTesto 3"/>
          <p:cNvSpPr txBox="1"/>
          <p:nvPr/>
        </p:nvSpPr>
        <p:spPr>
          <a:xfrm>
            <a:off x="9324304" y="6078828"/>
            <a:ext cx="2524259" cy="369332"/>
          </a:xfrm>
          <a:prstGeom prst="rect">
            <a:avLst/>
          </a:prstGeom>
          <a:noFill/>
        </p:spPr>
        <p:txBody>
          <a:bodyPr wrap="square" rtlCol="0">
            <a:spAutoFit/>
          </a:bodyPr>
          <a:lstStyle/>
          <a:p>
            <a:r>
              <a:rPr lang="it-IT" dirty="0" smtClean="0"/>
              <a:t>SEO </a:t>
            </a:r>
            <a:r>
              <a:rPr lang="it-IT" dirty="0" err="1" smtClean="0"/>
              <a:t>tool</a:t>
            </a:r>
            <a:endParaRPr lang="it-IT" dirty="0"/>
          </a:p>
        </p:txBody>
      </p:sp>
    </p:spTree>
    <p:extLst>
      <p:ext uri="{BB962C8B-B14F-4D97-AF65-F5344CB8AC3E}">
        <p14:creationId xmlns:p14="http://schemas.microsoft.com/office/powerpoint/2010/main" val="32857174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Analisi dei Back Link</a:t>
            </a:r>
            <a:endParaRPr lang="it-IT" dirty="0"/>
          </a:p>
        </p:txBody>
      </p:sp>
      <p:sp>
        <p:nvSpPr>
          <p:cNvPr id="3" name="Segnaposto contenuto 2"/>
          <p:cNvSpPr>
            <a:spLocks noGrp="1"/>
          </p:cNvSpPr>
          <p:nvPr>
            <p:ph idx="1"/>
          </p:nvPr>
        </p:nvSpPr>
        <p:spPr/>
        <p:txBody>
          <a:bodyPr/>
          <a:lstStyle/>
          <a:p>
            <a:pPr marL="0" indent="0">
              <a:buNone/>
            </a:pPr>
            <a:r>
              <a:rPr lang="it-IT" dirty="0" smtClean="0"/>
              <a:t>Quali e quanti link rimandano alla tua pagina web?</a:t>
            </a:r>
          </a:p>
          <a:p>
            <a:pPr marL="0" indent="0">
              <a:buNone/>
            </a:pPr>
            <a:r>
              <a:rPr lang="it-IT" dirty="0" smtClean="0"/>
              <a:t>I back Link sono di primaria importanza per il calcolo della popolarità di una pagina WEB ( link </a:t>
            </a:r>
            <a:r>
              <a:rPr lang="it-IT" dirty="0" err="1" smtClean="0"/>
              <a:t>popularity</a:t>
            </a:r>
            <a:r>
              <a:rPr lang="it-IT" dirty="0" smtClean="0"/>
              <a:t>)</a:t>
            </a:r>
          </a:p>
          <a:p>
            <a:pPr marL="0" indent="0">
              <a:buNone/>
            </a:pPr>
            <a:r>
              <a:rPr lang="it-IT" dirty="0" smtClean="0"/>
              <a:t>I seguenti strumenti permettono di monitorare tutti i collegamenti al tuo dominio presenti nella rete</a:t>
            </a:r>
            <a:endParaRPr lang="it-IT" dirty="0"/>
          </a:p>
        </p:txBody>
      </p:sp>
      <p:sp>
        <p:nvSpPr>
          <p:cNvPr id="4" name="CasellaDiTesto 3"/>
          <p:cNvSpPr txBox="1"/>
          <p:nvPr/>
        </p:nvSpPr>
        <p:spPr>
          <a:xfrm>
            <a:off x="9324304" y="6078828"/>
            <a:ext cx="2524259" cy="369332"/>
          </a:xfrm>
          <a:prstGeom prst="rect">
            <a:avLst/>
          </a:prstGeom>
          <a:noFill/>
        </p:spPr>
        <p:txBody>
          <a:bodyPr wrap="square" rtlCol="0">
            <a:spAutoFit/>
          </a:bodyPr>
          <a:lstStyle/>
          <a:p>
            <a:r>
              <a:rPr lang="it-IT" dirty="0" smtClean="0"/>
              <a:t>SEO </a:t>
            </a:r>
            <a:r>
              <a:rPr lang="it-IT" dirty="0" err="1" smtClean="0"/>
              <a:t>tool</a:t>
            </a:r>
            <a:endParaRPr lang="it-IT" dirty="0"/>
          </a:p>
        </p:txBody>
      </p:sp>
    </p:spTree>
    <p:extLst>
      <p:ext uri="{BB962C8B-B14F-4D97-AF65-F5344CB8AC3E}">
        <p14:creationId xmlns:p14="http://schemas.microsoft.com/office/powerpoint/2010/main" val="18578335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Analisi dei Back Link</a:t>
            </a:r>
          </a:p>
        </p:txBody>
      </p:sp>
      <p:sp>
        <p:nvSpPr>
          <p:cNvPr id="3" name="Segnaposto contenuto 2"/>
          <p:cNvSpPr>
            <a:spLocks noGrp="1"/>
          </p:cNvSpPr>
          <p:nvPr>
            <p:ph idx="1"/>
          </p:nvPr>
        </p:nvSpPr>
        <p:spPr/>
        <p:txBody>
          <a:bodyPr/>
          <a:lstStyle/>
          <a:p>
            <a:pPr marL="0" indent="0">
              <a:buNone/>
            </a:pPr>
            <a:r>
              <a:rPr lang="it-IT" b="1" dirty="0" smtClean="0"/>
              <a:t>Majestic SEO site </a:t>
            </a:r>
            <a:r>
              <a:rPr lang="it-IT" b="1" dirty="0" err="1" smtClean="0"/>
              <a:t>explorer</a:t>
            </a:r>
            <a:endParaRPr lang="it-IT" b="1" dirty="0" smtClean="0"/>
          </a:p>
          <a:p>
            <a:pPr marL="0" indent="0">
              <a:buNone/>
            </a:pPr>
            <a:endParaRPr lang="it-IT" dirty="0"/>
          </a:p>
          <a:p>
            <a:pPr marL="0" indent="0">
              <a:buNone/>
            </a:pPr>
            <a:r>
              <a:rPr lang="it-IT" dirty="0" smtClean="0"/>
              <a:t>Questo strumento, fornisce al SEO, una panoramica e la cronologia completa su tutti i Back Link presenti sulla rete.</a:t>
            </a:r>
          </a:p>
          <a:p>
            <a:pPr marL="0" indent="0">
              <a:buNone/>
            </a:pPr>
            <a:r>
              <a:rPr lang="it-IT" dirty="0" smtClean="0"/>
              <a:t>Con gli ultimi aggiornamenti, Majestic SEO fornisce anche strumenti per il controllo delle Keyword.</a:t>
            </a:r>
          </a:p>
          <a:p>
            <a:pPr marL="0" indent="0">
              <a:buNone/>
            </a:pPr>
            <a:endParaRPr lang="it-IT" dirty="0" smtClean="0"/>
          </a:p>
        </p:txBody>
      </p:sp>
      <p:sp>
        <p:nvSpPr>
          <p:cNvPr id="4" name="CasellaDiTesto 3"/>
          <p:cNvSpPr txBox="1"/>
          <p:nvPr/>
        </p:nvSpPr>
        <p:spPr>
          <a:xfrm>
            <a:off x="9324304" y="6078828"/>
            <a:ext cx="2524259" cy="369332"/>
          </a:xfrm>
          <a:prstGeom prst="rect">
            <a:avLst/>
          </a:prstGeom>
          <a:noFill/>
        </p:spPr>
        <p:txBody>
          <a:bodyPr wrap="square" rtlCol="0">
            <a:spAutoFit/>
          </a:bodyPr>
          <a:lstStyle/>
          <a:p>
            <a:r>
              <a:rPr lang="it-IT" dirty="0" smtClean="0"/>
              <a:t>SEO </a:t>
            </a:r>
            <a:r>
              <a:rPr lang="it-IT" dirty="0" err="1" smtClean="0"/>
              <a:t>tool</a:t>
            </a:r>
            <a:endParaRPr lang="it-IT" dirty="0"/>
          </a:p>
        </p:txBody>
      </p:sp>
    </p:spTree>
    <p:extLst>
      <p:ext uri="{BB962C8B-B14F-4D97-AF65-F5344CB8AC3E}">
        <p14:creationId xmlns:p14="http://schemas.microsoft.com/office/powerpoint/2010/main" val="1694281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Analisi dei Back Link</a:t>
            </a:r>
          </a:p>
        </p:txBody>
      </p:sp>
      <p:sp>
        <p:nvSpPr>
          <p:cNvPr id="3" name="Segnaposto contenuto 2"/>
          <p:cNvSpPr>
            <a:spLocks noGrp="1"/>
          </p:cNvSpPr>
          <p:nvPr>
            <p:ph idx="1"/>
          </p:nvPr>
        </p:nvSpPr>
        <p:spPr>
          <a:xfrm>
            <a:off x="818712" y="1929977"/>
            <a:ext cx="10554574" cy="3636511"/>
          </a:xfrm>
        </p:spPr>
        <p:txBody>
          <a:bodyPr/>
          <a:lstStyle/>
          <a:p>
            <a:pPr marL="0" indent="0">
              <a:buNone/>
            </a:pPr>
            <a:r>
              <a:rPr lang="it-IT" b="1" dirty="0" err="1"/>
              <a:t>Ahrefs</a:t>
            </a:r>
            <a:r>
              <a:rPr lang="it-IT" b="1" dirty="0"/>
              <a:t> Site </a:t>
            </a:r>
            <a:r>
              <a:rPr lang="it-IT" b="1" dirty="0" err="1" smtClean="0"/>
              <a:t>Explore</a:t>
            </a:r>
            <a:r>
              <a:rPr lang="it-IT" b="1" dirty="0" smtClean="0"/>
              <a:t> (ahrefs.com)</a:t>
            </a:r>
          </a:p>
          <a:p>
            <a:pPr marL="0" indent="0">
              <a:buNone/>
            </a:pPr>
            <a:endParaRPr lang="it-IT" b="1" dirty="0" smtClean="0"/>
          </a:p>
          <a:p>
            <a:pPr marL="0" indent="0">
              <a:buNone/>
            </a:pPr>
            <a:r>
              <a:rPr lang="it-IT" dirty="0" smtClean="0"/>
              <a:t>Questo strumento permette, immettendo l’ URL della propria pagina WEB di aver accesso a varie informazioni su tutti i link in ingresso al sito, le </a:t>
            </a:r>
            <a:r>
              <a:rPr lang="it-IT" dirty="0" err="1" smtClean="0"/>
              <a:t>key</a:t>
            </a:r>
            <a:r>
              <a:rPr lang="it-IT" dirty="0" smtClean="0"/>
              <a:t> </a:t>
            </a:r>
            <a:r>
              <a:rPr lang="it-IT" dirty="0" err="1" smtClean="0"/>
              <a:t>words</a:t>
            </a:r>
            <a:r>
              <a:rPr lang="it-IT" dirty="0" smtClean="0"/>
              <a:t>, le Brand </a:t>
            </a:r>
            <a:r>
              <a:rPr lang="it-IT" dirty="0" err="1" smtClean="0"/>
              <a:t>Mentions</a:t>
            </a:r>
            <a:r>
              <a:rPr lang="it-IT" dirty="0" smtClean="0"/>
              <a:t> e le attività dei competitors</a:t>
            </a:r>
          </a:p>
        </p:txBody>
      </p:sp>
      <p:sp>
        <p:nvSpPr>
          <p:cNvPr id="4" name="CasellaDiTesto 3"/>
          <p:cNvSpPr txBox="1"/>
          <p:nvPr/>
        </p:nvSpPr>
        <p:spPr>
          <a:xfrm>
            <a:off x="9324304" y="6078828"/>
            <a:ext cx="2524259" cy="369332"/>
          </a:xfrm>
          <a:prstGeom prst="rect">
            <a:avLst/>
          </a:prstGeom>
          <a:noFill/>
        </p:spPr>
        <p:txBody>
          <a:bodyPr wrap="square" rtlCol="0">
            <a:spAutoFit/>
          </a:bodyPr>
          <a:lstStyle/>
          <a:p>
            <a:r>
              <a:rPr lang="it-IT" dirty="0" smtClean="0"/>
              <a:t>SEO </a:t>
            </a:r>
            <a:r>
              <a:rPr lang="it-IT" dirty="0" err="1" smtClean="0"/>
              <a:t>tool</a:t>
            </a:r>
            <a:endParaRPr lang="it-IT" dirty="0"/>
          </a:p>
        </p:txBody>
      </p:sp>
    </p:spTree>
    <p:extLst>
      <p:ext uri="{BB962C8B-B14F-4D97-AF65-F5344CB8AC3E}">
        <p14:creationId xmlns:p14="http://schemas.microsoft.com/office/powerpoint/2010/main" val="12367447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Controllo e Analisi del sito</a:t>
            </a:r>
          </a:p>
        </p:txBody>
      </p:sp>
      <p:sp>
        <p:nvSpPr>
          <p:cNvPr id="3" name="Segnaposto contenuto 2"/>
          <p:cNvSpPr>
            <a:spLocks noGrp="1"/>
          </p:cNvSpPr>
          <p:nvPr>
            <p:ph idx="1"/>
          </p:nvPr>
        </p:nvSpPr>
        <p:spPr>
          <a:xfrm>
            <a:off x="664165" y="1929977"/>
            <a:ext cx="10554574" cy="3636511"/>
          </a:xfrm>
        </p:spPr>
        <p:txBody>
          <a:bodyPr/>
          <a:lstStyle/>
          <a:p>
            <a:pPr marL="0" indent="0">
              <a:buNone/>
            </a:pPr>
            <a:r>
              <a:rPr lang="it-IT" b="1" dirty="0" err="1" smtClean="0"/>
              <a:t>Screaming</a:t>
            </a:r>
            <a:r>
              <a:rPr lang="it-IT" b="1" dirty="0" smtClean="0"/>
              <a:t> </a:t>
            </a:r>
            <a:r>
              <a:rPr lang="it-IT" b="1" dirty="0" err="1" smtClean="0"/>
              <a:t>Frog</a:t>
            </a:r>
            <a:endParaRPr lang="it-IT" b="1" dirty="0" smtClean="0"/>
          </a:p>
          <a:p>
            <a:pPr marL="0" indent="0">
              <a:buNone/>
            </a:pPr>
            <a:endParaRPr lang="it-IT" dirty="0"/>
          </a:p>
          <a:p>
            <a:pPr marL="0" indent="0">
              <a:buNone/>
            </a:pPr>
            <a:r>
              <a:rPr lang="it-IT" dirty="0" smtClean="0"/>
              <a:t>Questo strumento è importantissimo per chiunque voglia affrontare un’attività di SEO, analizzando il </a:t>
            </a:r>
            <a:r>
              <a:rPr lang="it-IT" dirty="0" err="1" smtClean="0"/>
              <a:t>crawling</a:t>
            </a:r>
            <a:r>
              <a:rPr lang="it-IT" dirty="0" smtClean="0"/>
              <a:t> dello spider Google (</a:t>
            </a:r>
            <a:r>
              <a:rPr lang="it-IT" dirty="0" err="1" smtClean="0"/>
              <a:t>Googlebot</a:t>
            </a:r>
            <a:r>
              <a:rPr lang="it-IT" dirty="0" smtClean="0"/>
              <a:t>), i contenuti del sito, individuare problematiche all’interno del sito e del suo codice.</a:t>
            </a:r>
            <a:endParaRPr lang="it-IT" dirty="0"/>
          </a:p>
        </p:txBody>
      </p:sp>
      <p:sp>
        <p:nvSpPr>
          <p:cNvPr id="4" name="CasellaDiTesto 3"/>
          <p:cNvSpPr txBox="1"/>
          <p:nvPr/>
        </p:nvSpPr>
        <p:spPr>
          <a:xfrm>
            <a:off x="9324304" y="6078828"/>
            <a:ext cx="2524259" cy="369332"/>
          </a:xfrm>
          <a:prstGeom prst="rect">
            <a:avLst/>
          </a:prstGeom>
          <a:noFill/>
        </p:spPr>
        <p:txBody>
          <a:bodyPr wrap="square" rtlCol="0">
            <a:spAutoFit/>
          </a:bodyPr>
          <a:lstStyle/>
          <a:p>
            <a:r>
              <a:rPr lang="it-IT" dirty="0" smtClean="0"/>
              <a:t>SEO </a:t>
            </a:r>
            <a:r>
              <a:rPr lang="it-IT" dirty="0" err="1" smtClean="0"/>
              <a:t>tool</a:t>
            </a:r>
            <a:endParaRPr lang="it-IT" dirty="0"/>
          </a:p>
        </p:txBody>
      </p:sp>
    </p:spTree>
    <p:extLst>
      <p:ext uri="{BB962C8B-B14F-4D97-AF65-F5344CB8AC3E}">
        <p14:creationId xmlns:p14="http://schemas.microsoft.com/office/powerpoint/2010/main" val="17075697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Controllo e Analisi del sito</a:t>
            </a:r>
          </a:p>
        </p:txBody>
      </p:sp>
      <p:sp>
        <p:nvSpPr>
          <p:cNvPr id="3" name="Segnaposto contenuto 2"/>
          <p:cNvSpPr>
            <a:spLocks noGrp="1"/>
          </p:cNvSpPr>
          <p:nvPr>
            <p:ph idx="1"/>
          </p:nvPr>
        </p:nvSpPr>
        <p:spPr/>
        <p:txBody>
          <a:bodyPr/>
          <a:lstStyle/>
          <a:p>
            <a:pPr marL="0" indent="0">
              <a:buNone/>
            </a:pPr>
            <a:r>
              <a:rPr lang="it-IT" b="1" dirty="0" smtClean="0"/>
              <a:t>Google Page </a:t>
            </a:r>
            <a:r>
              <a:rPr lang="it-IT" b="1" dirty="0" err="1" smtClean="0"/>
              <a:t>Speed</a:t>
            </a:r>
            <a:endParaRPr lang="it-IT" b="1" dirty="0"/>
          </a:p>
          <a:p>
            <a:pPr marL="0" indent="0">
              <a:buNone/>
            </a:pPr>
            <a:endParaRPr lang="it-IT" dirty="0" smtClean="0"/>
          </a:p>
          <a:p>
            <a:pPr marL="0" indent="0">
              <a:buNone/>
            </a:pPr>
            <a:r>
              <a:rPr lang="it-IT" dirty="0"/>
              <a:t>L</a:t>
            </a:r>
            <a:r>
              <a:rPr lang="it-IT" dirty="0" smtClean="0"/>
              <a:t>a </a:t>
            </a:r>
            <a:r>
              <a:rPr lang="it-IT" dirty="0"/>
              <a:t>velocità di un sito è stato definito come uno dei fattori più importanti per il posizionamento sui motori di </a:t>
            </a:r>
            <a:r>
              <a:rPr lang="it-IT" dirty="0" smtClean="0"/>
              <a:t>ricerca.</a:t>
            </a:r>
            <a:br>
              <a:rPr lang="it-IT" dirty="0" smtClean="0"/>
            </a:br>
            <a:r>
              <a:rPr lang="it-IT" dirty="0" smtClean="0"/>
              <a:t>Questo strumento ideato da Google ti permette di conoscere la velocità e le prestazioni del tuo sito.</a:t>
            </a:r>
            <a:endParaRPr lang="it-IT" dirty="0"/>
          </a:p>
        </p:txBody>
      </p:sp>
      <p:sp>
        <p:nvSpPr>
          <p:cNvPr id="4" name="CasellaDiTesto 3"/>
          <p:cNvSpPr txBox="1"/>
          <p:nvPr/>
        </p:nvSpPr>
        <p:spPr>
          <a:xfrm>
            <a:off x="9324304" y="6078828"/>
            <a:ext cx="2524259" cy="369332"/>
          </a:xfrm>
          <a:prstGeom prst="rect">
            <a:avLst/>
          </a:prstGeom>
          <a:noFill/>
        </p:spPr>
        <p:txBody>
          <a:bodyPr wrap="square" rtlCol="0">
            <a:spAutoFit/>
          </a:bodyPr>
          <a:lstStyle/>
          <a:p>
            <a:r>
              <a:rPr lang="it-IT" dirty="0" smtClean="0"/>
              <a:t>SEO </a:t>
            </a:r>
            <a:r>
              <a:rPr lang="it-IT" dirty="0" err="1" smtClean="0"/>
              <a:t>tool</a:t>
            </a:r>
            <a:endParaRPr lang="it-IT" dirty="0"/>
          </a:p>
        </p:txBody>
      </p:sp>
    </p:spTree>
    <p:extLst>
      <p:ext uri="{BB962C8B-B14F-4D97-AF65-F5344CB8AC3E}">
        <p14:creationId xmlns:p14="http://schemas.microsoft.com/office/powerpoint/2010/main" val="21898769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Controllo e Analisi del sito</a:t>
            </a:r>
          </a:p>
        </p:txBody>
      </p:sp>
      <p:sp>
        <p:nvSpPr>
          <p:cNvPr id="3" name="Segnaposto contenuto 2"/>
          <p:cNvSpPr>
            <a:spLocks noGrp="1"/>
          </p:cNvSpPr>
          <p:nvPr>
            <p:ph idx="1"/>
          </p:nvPr>
        </p:nvSpPr>
        <p:spPr/>
        <p:txBody>
          <a:bodyPr/>
          <a:lstStyle/>
          <a:p>
            <a:pPr marL="0" indent="0">
              <a:buNone/>
            </a:pPr>
            <a:r>
              <a:rPr lang="it-IT" b="1" dirty="0" smtClean="0"/>
              <a:t>Google Analytics</a:t>
            </a:r>
          </a:p>
          <a:p>
            <a:pPr marL="0" indent="0">
              <a:buNone/>
            </a:pPr>
            <a:endParaRPr lang="it-IT" b="1" dirty="0"/>
          </a:p>
          <a:p>
            <a:pPr marL="0" indent="0">
              <a:buNone/>
            </a:pPr>
            <a:r>
              <a:rPr lang="it-IT" dirty="0"/>
              <a:t>Un mondo a parte e tramite il quale i SEO possono comprendere più a fondo il comportamento degli utenti sul sito, le pagine più popolari, il completamento degli obiettivi di vendita per gli e-commerce. Analytics è un mondo a parte, e per chiunque fa web marketing è l’ennesimo obbligo</a:t>
            </a:r>
          </a:p>
        </p:txBody>
      </p:sp>
      <p:sp>
        <p:nvSpPr>
          <p:cNvPr id="4" name="CasellaDiTesto 3"/>
          <p:cNvSpPr txBox="1"/>
          <p:nvPr/>
        </p:nvSpPr>
        <p:spPr>
          <a:xfrm>
            <a:off x="9324304" y="6078828"/>
            <a:ext cx="2524259" cy="369332"/>
          </a:xfrm>
          <a:prstGeom prst="rect">
            <a:avLst/>
          </a:prstGeom>
          <a:noFill/>
        </p:spPr>
        <p:txBody>
          <a:bodyPr wrap="square" rtlCol="0">
            <a:spAutoFit/>
          </a:bodyPr>
          <a:lstStyle/>
          <a:p>
            <a:r>
              <a:rPr lang="it-IT" dirty="0" smtClean="0"/>
              <a:t>SEO </a:t>
            </a:r>
            <a:r>
              <a:rPr lang="it-IT" dirty="0" err="1" smtClean="0"/>
              <a:t>tool</a:t>
            </a:r>
            <a:endParaRPr lang="it-IT" dirty="0"/>
          </a:p>
        </p:txBody>
      </p:sp>
    </p:spTree>
    <p:extLst>
      <p:ext uri="{BB962C8B-B14F-4D97-AF65-F5344CB8AC3E}">
        <p14:creationId xmlns:p14="http://schemas.microsoft.com/office/powerpoint/2010/main" val="3681516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A new «</a:t>
            </a:r>
            <a:r>
              <a:rPr lang="it-IT" dirty="0" err="1" smtClean="0"/>
              <a:t>vision</a:t>
            </a:r>
            <a:r>
              <a:rPr lang="it-IT" dirty="0" smtClean="0"/>
              <a:t>» in SEO </a:t>
            </a:r>
            <a:r>
              <a:rPr lang="it-IT" dirty="0" err="1" smtClean="0"/>
              <a:t>activities</a:t>
            </a:r>
            <a:r>
              <a:rPr lang="it-IT" dirty="0" smtClean="0"/>
              <a:t> </a:t>
            </a:r>
            <a:endParaRPr lang="it-IT" dirty="0"/>
          </a:p>
        </p:txBody>
      </p:sp>
      <p:sp>
        <p:nvSpPr>
          <p:cNvPr id="3" name="Sottotitolo 2"/>
          <p:cNvSpPr>
            <a:spLocks noGrp="1"/>
          </p:cNvSpPr>
          <p:nvPr>
            <p:ph type="subTitle" idx="1"/>
          </p:nvPr>
        </p:nvSpPr>
        <p:spPr/>
        <p:txBody>
          <a:bodyPr/>
          <a:lstStyle/>
          <a:p>
            <a:r>
              <a:rPr lang="it-IT" dirty="0" smtClean="0"/>
              <a:t>Come stanno cambiando Google e i suoi utenti?</a:t>
            </a:r>
            <a:endParaRPr lang="it-IT" dirty="0"/>
          </a:p>
        </p:txBody>
      </p:sp>
    </p:spTree>
    <p:extLst>
      <p:ext uri="{BB962C8B-B14F-4D97-AF65-F5344CB8AC3E}">
        <p14:creationId xmlns:p14="http://schemas.microsoft.com/office/powerpoint/2010/main" val="228439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Introduzione</a:t>
            </a:r>
            <a:endParaRPr lang="it-IT" dirty="0"/>
          </a:p>
        </p:txBody>
      </p:sp>
      <p:sp>
        <p:nvSpPr>
          <p:cNvPr id="3" name="Segnaposto contenuto 2"/>
          <p:cNvSpPr>
            <a:spLocks noGrp="1"/>
          </p:cNvSpPr>
          <p:nvPr>
            <p:ph idx="1"/>
          </p:nvPr>
        </p:nvSpPr>
        <p:spPr/>
        <p:txBody>
          <a:bodyPr/>
          <a:lstStyle/>
          <a:p>
            <a:pPr marL="0" indent="0">
              <a:lnSpc>
                <a:spcPct val="107000"/>
              </a:lnSpc>
              <a:spcAft>
                <a:spcPts val="800"/>
              </a:spcAft>
              <a:buNone/>
            </a:pPr>
            <a:r>
              <a:rPr lang="it-IT" dirty="0">
                <a:latin typeface="Calibri" panose="020F0502020204030204" pitchFamily="34" charset="0"/>
                <a:ea typeface="Calibri" panose="020F0502020204030204" pitchFamily="34" charset="0"/>
                <a:cs typeface="Times New Roman" panose="02020603050405020304" pitchFamily="18" charset="0"/>
              </a:rPr>
              <a:t>Il SEO può </a:t>
            </a:r>
            <a:r>
              <a:rPr lang="it-IT" dirty="0" smtClean="0">
                <a:latin typeface="Calibri" panose="020F0502020204030204" pitchFamily="34" charset="0"/>
                <a:ea typeface="Calibri" panose="020F0502020204030204" pitchFamily="34" charset="0"/>
                <a:cs typeface="Times New Roman" panose="02020603050405020304" pitchFamily="18" charset="0"/>
              </a:rPr>
              <a:t>essere </a:t>
            </a:r>
            <a:r>
              <a:rPr lang="it-IT" dirty="0">
                <a:latin typeface="Calibri" panose="020F0502020204030204" pitchFamily="34" charset="0"/>
                <a:ea typeface="Calibri" panose="020F0502020204030204" pitchFamily="34" charset="0"/>
                <a:cs typeface="Times New Roman" panose="02020603050405020304" pitchFamily="18" charset="0"/>
              </a:rPr>
              <a:t>utilizzato per compiere piccole modifiche ai siti internet.</a:t>
            </a:r>
          </a:p>
          <a:p>
            <a:pPr marL="0" indent="0">
              <a:lnSpc>
                <a:spcPct val="107000"/>
              </a:lnSpc>
              <a:spcAft>
                <a:spcPts val="800"/>
              </a:spcAft>
              <a:buNone/>
            </a:pPr>
            <a:r>
              <a:rPr lang="it-IT" dirty="0">
                <a:latin typeface="Calibri" panose="020F0502020204030204" pitchFamily="34" charset="0"/>
                <a:ea typeface="Calibri" panose="020F0502020204030204" pitchFamily="34" charset="0"/>
                <a:cs typeface="Times New Roman" panose="02020603050405020304" pitchFamily="18" charset="0"/>
              </a:rPr>
              <a:t>Queste piccole modifiche possono avere un impatto notevole sulla “</a:t>
            </a:r>
            <a:r>
              <a:rPr lang="it-IT" dirty="0" err="1">
                <a:latin typeface="Calibri" panose="020F0502020204030204" pitchFamily="34" charset="0"/>
                <a:ea typeface="Calibri" panose="020F0502020204030204" pitchFamily="34" charset="0"/>
                <a:cs typeface="Times New Roman" panose="02020603050405020304" pitchFamily="18" charset="0"/>
              </a:rPr>
              <a:t>user</a:t>
            </a:r>
            <a:r>
              <a:rPr lang="it-IT" dirty="0">
                <a:latin typeface="Calibri" panose="020F0502020204030204" pitchFamily="34" charset="0"/>
                <a:ea typeface="Calibri" panose="020F0502020204030204" pitchFamily="34" charset="0"/>
                <a:cs typeface="Times New Roman" panose="02020603050405020304" pitchFamily="18" charset="0"/>
              </a:rPr>
              <a:t> </a:t>
            </a:r>
            <a:r>
              <a:rPr lang="it-IT" dirty="0" err="1">
                <a:latin typeface="Calibri" panose="020F0502020204030204" pitchFamily="34" charset="0"/>
                <a:ea typeface="Calibri" panose="020F0502020204030204" pitchFamily="34" charset="0"/>
                <a:cs typeface="Times New Roman" panose="02020603050405020304" pitchFamily="18" charset="0"/>
              </a:rPr>
              <a:t>experience</a:t>
            </a:r>
            <a:r>
              <a:rPr lang="it-IT" dirty="0">
                <a:latin typeface="Calibri" panose="020F0502020204030204" pitchFamily="34" charset="0"/>
                <a:ea typeface="Calibri" panose="020F0502020204030204" pitchFamily="34" charset="0"/>
                <a:cs typeface="Times New Roman" panose="02020603050405020304" pitchFamily="18" charset="0"/>
              </a:rPr>
              <a:t>” se implementate da altri miglioramenti.</a:t>
            </a:r>
          </a:p>
          <a:p>
            <a:pPr marL="0" indent="0">
              <a:lnSpc>
                <a:spcPct val="107000"/>
              </a:lnSpc>
              <a:spcAft>
                <a:spcPts val="800"/>
              </a:spcAft>
              <a:buNone/>
            </a:pPr>
            <a:r>
              <a:rPr lang="it-IT" dirty="0">
                <a:latin typeface="Calibri" panose="020F0502020204030204" pitchFamily="34" charset="0"/>
                <a:ea typeface="Calibri" panose="020F0502020204030204" pitchFamily="34" charset="0"/>
                <a:cs typeface="Times New Roman" panose="02020603050405020304" pitchFamily="18" charset="0"/>
              </a:rPr>
              <a:t>Le operazioni di ottimizzazione del sito vanno compiute in base a quello che i propri visitatori cercano nel sito.</a:t>
            </a:r>
          </a:p>
          <a:p>
            <a:pPr marL="0" indent="0">
              <a:lnSpc>
                <a:spcPct val="107000"/>
              </a:lnSpc>
              <a:spcAft>
                <a:spcPts val="800"/>
              </a:spcAft>
              <a:buNone/>
            </a:pPr>
            <a:r>
              <a:rPr lang="it-IT" dirty="0">
                <a:latin typeface="Calibri" panose="020F0502020204030204" pitchFamily="34" charset="0"/>
                <a:ea typeface="Calibri" panose="020F0502020204030204" pitchFamily="34" charset="0"/>
                <a:cs typeface="Times New Roman" panose="02020603050405020304" pitchFamily="18" charset="0"/>
              </a:rPr>
              <a:t>Il SEO serve per mettere in evidenza il proprio sito rispetto i motori di ricerca, ma non bisogna perdere di vista cosa gli utenti desiderano </a:t>
            </a:r>
            <a:r>
              <a:rPr lang="it-IT" dirty="0" smtClean="0">
                <a:latin typeface="Calibri" panose="020F0502020204030204" pitchFamily="34" charset="0"/>
                <a:ea typeface="Calibri" panose="020F0502020204030204" pitchFamily="34" charset="0"/>
                <a:cs typeface="Times New Roman" panose="02020603050405020304" pitchFamily="18" charset="0"/>
              </a:rPr>
              <a:t>non solo </a:t>
            </a:r>
            <a:r>
              <a:rPr lang="it-IT" dirty="0">
                <a:latin typeface="Calibri" panose="020F0502020204030204" pitchFamily="34" charset="0"/>
                <a:ea typeface="Calibri" panose="020F0502020204030204" pitchFamily="34" charset="0"/>
                <a:cs typeface="Times New Roman" panose="02020603050405020304" pitchFamily="18" charset="0"/>
              </a:rPr>
              <a:t>i motori di ricerca.</a:t>
            </a:r>
          </a:p>
          <a:p>
            <a:endParaRPr lang="it-IT" dirty="0"/>
          </a:p>
        </p:txBody>
      </p:sp>
      <p:sp>
        <p:nvSpPr>
          <p:cNvPr id="4" name="CasellaDiTesto 3"/>
          <p:cNvSpPr txBox="1"/>
          <p:nvPr/>
        </p:nvSpPr>
        <p:spPr>
          <a:xfrm>
            <a:off x="10406130" y="6143223"/>
            <a:ext cx="1481070" cy="369332"/>
          </a:xfrm>
          <a:prstGeom prst="rect">
            <a:avLst/>
          </a:prstGeom>
          <a:noFill/>
        </p:spPr>
        <p:txBody>
          <a:bodyPr wrap="square" rtlCol="0">
            <a:spAutoFit/>
          </a:bodyPr>
          <a:lstStyle/>
          <a:p>
            <a:r>
              <a:rPr lang="it-IT" dirty="0" smtClean="0"/>
              <a:t>SEO</a:t>
            </a:r>
            <a:endParaRPr lang="it-IT" dirty="0"/>
          </a:p>
        </p:txBody>
      </p:sp>
    </p:spTree>
    <p:extLst>
      <p:ext uri="{BB962C8B-B14F-4D97-AF65-F5344CB8AC3E}">
        <p14:creationId xmlns:p14="http://schemas.microsoft.com/office/powerpoint/2010/main" val="4696751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2005</a:t>
            </a:r>
            <a:endParaRPr lang="it-IT" dirty="0"/>
          </a:p>
        </p:txBody>
      </p:sp>
      <p:sp>
        <p:nvSpPr>
          <p:cNvPr id="3" name="Segnaposto contenuto 2"/>
          <p:cNvSpPr>
            <a:spLocks noGrp="1"/>
          </p:cNvSpPr>
          <p:nvPr>
            <p:ph idx="1"/>
          </p:nvPr>
        </p:nvSpPr>
        <p:spPr/>
        <p:txBody>
          <a:bodyPr/>
          <a:lstStyle/>
          <a:p>
            <a:pPr marL="0" indent="0">
              <a:buNone/>
            </a:pPr>
            <a:r>
              <a:rPr lang="it-IT" b="1" dirty="0" smtClean="0"/>
              <a:t>«Golden </a:t>
            </a:r>
            <a:r>
              <a:rPr lang="it-IT" b="1" dirty="0" err="1" smtClean="0"/>
              <a:t>Triangle</a:t>
            </a:r>
            <a:r>
              <a:rPr lang="it-IT" b="1" dirty="0" smtClean="0"/>
              <a:t>»</a:t>
            </a:r>
          </a:p>
          <a:p>
            <a:pPr marL="0" indent="0">
              <a:buNone/>
            </a:pPr>
            <a:r>
              <a:rPr lang="it-IT" dirty="0" smtClean="0"/>
              <a:t>Una ricerca condotta nel 2005 tramite </a:t>
            </a:r>
            <a:r>
              <a:rPr lang="it-IT" dirty="0" err="1" smtClean="0"/>
              <a:t>eye-tracker</a:t>
            </a:r>
            <a:r>
              <a:rPr lang="it-IT" dirty="0" smtClean="0"/>
              <a:t>, aveva individuato</a:t>
            </a:r>
          </a:p>
          <a:p>
            <a:pPr marL="0" indent="0">
              <a:buNone/>
            </a:pPr>
            <a:r>
              <a:rPr lang="it-IT" dirty="0" smtClean="0"/>
              <a:t>Un ordinamento dei punti di interesse nella pagine dei risultati di</a:t>
            </a:r>
          </a:p>
          <a:p>
            <a:pPr marL="0" indent="0">
              <a:buNone/>
            </a:pPr>
            <a:r>
              <a:rPr lang="it-IT" dirty="0" smtClean="0"/>
              <a:t>Google simile a quella riportata qui a fianco.</a:t>
            </a:r>
            <a:endParaRPr lang="it-IT" dirty="0"/>
          </a:p>
        </p:txBody>
      </p:sp>
      <p:pic>
        <p:nvPicPr>
          <p:cNvPr id="4" name="Immagine 3"/>
          <p:cNvPicPr>
            <a:picLocks noChangeAspect="1"/>
          </p:cNvPicPr>
          <p:nvPr/>
        </p:nvPicPr>
        <p:blipFill>
          <a:blip r:embed="rId2"/>
          <a:stretch>
            <a:fillRect/>
          </a:stretch>
        </p:blipFill>
        <p:spPr>
          <a:xfrm>
            <a:off x="8771848" y="2222287"/>
            <a:ext cx="3420152" cy="2926334"/>
          </a:xfrm>
          <a:prstGeom prst="rect">
            <a:avLst/>
          </a:prstGeom>
        </p:spPr>
      </p:pic>
    </p:spTree>
    <p:extLst>
      <p:ext uri="{BB962C8B-B14F-4D97-AF65-F5344CB8AC3E}">
        <p14:creationId xmlns:p14="http://schemas.microsoft.com/office/powerpoint/2010/main" val="37408672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2005</a:t>
            </a:r>
            <a:endParaRPr lang="it-IT" dirty="0"/>
          </a:p>
        </p:txBody>
      </p:sp>
      <p:sp>
        <p:nvSpPr>
          <p:cNvPr id="3" name="Segnaposto contenuto 2"/>
          <p:cNvSpPr>
            <a:spLocks noGrp="1"/>
          </p:cNvSpPr>
          <p:nvPr>
            <p:ph idx="1"/>
          </p:nvPr>
        </p:nvSpPr>
        <p:spPr/>
        <p:txBody>
          <a:bodyPr/>
          <a:lstStyle/>
          <a:p>
            <a:pPr marL="0" indent="0">
              <a:buNone/>
            </a:pPr>
            <a:r>
              <a:rPr lang="it-IT" dirty="0" smtClean="0"/>
              <a:t>Basandosi sui risultati di questo studio, i SEO hanno dimostrato alle azienda quanto fosse necessario raggiungere le prime posizioni delle pagine di ricerca.</a:t>
            </a:r>
            <a:endParaRPr lang="it-IT" dirty="0"/>
          </a:p>
        </p:txBody>
      </p:sp>
    </p:spTree>
    <p:extLst>
      <p:ext uri="{BB962C8B-B14F-4D97-AF65-F5344CB8AC3E}">
        <p14:creationId xmlns:p14="http://schemas.microsoft.com/office/powerpoint/2010/main" val="31590385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2015</a:t>
            </a:r>
            <a:endParaRPr lang="it-IT" dirty="0"/>
          </a:p>
        </p:txBody>
      </p:sp>
      <p:sp>
        <p:nvSpPr>
          <p:cNvPr id="3" name="Segnaposto contenuto 2"/>
          <p:cNvSpPr>
            <a:spLocks noGrp="1"/>
          </p:cNvSpPr>
          <p:nvPr>
            <p:ph idx="1"/>
          </p:nvPr>
        </p:nvSpPr>
        <p:spPr/>
        <p:txBody>
          <a:bodyPr/>
          <a:lstStyle/>
          <a:p>
            <a:pPr marL="0" indent="0">
              <a:buNone/>
            </a:pPr>
            <a:r>
              <a:rPr lang="it-IT" dirty="0" smtClean="0"/>
              <a:t>Oggi Google è in grado di avere molte più informazioni sui suoi utilizzatori, così come gli utenti hanno imparato a cercare in modo più attento ciò di cui hanno bisogno.</a:t>
            </a:r>
            <a:endParaRPr lang="it-IT" dirty="0"/>
          </a:p>
        </p:txBody>
      </p:sp>
    </p:spTree>
    <p:extLst>
      <p:ext uri="{BB962C8B-B14F-4D97-AF65-F5344CB8AC3E}">
        <p14:creationId xmlns:p14="http://schemas.microsoft.com/office/powerpoint/2010/main" val="583927261"/>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2015</a:t>
            </a:r>
            <a:endParaRPr lang="it-IT" dirty="0"/>
          </a:p>
        </p:txBody>
      </p:sp>
      <p:sp>
        <p:nvSpPr>
          <p:cNvPr id="3" name="Segnaposto contenuto 2"/>
          <p:cNvSpPr>
            <a:spLocks noGrp="1"/>
          </p:cNvSpPr>
          <p:nvPr>
            <p:ph idx="1"/>
          </p:nvPr>
        </p:nvSpPr>
        <p:spPr>
          <a:xfrm>
            <a:off x="818712" y="2667697"/>
            <a:ext cx="10554574" cy="3636511"/>
          </a:xfrm>
        </p:spPr>
        <p:txBody>
          <a:bodyPr/>
          <a:lstStyle/>
          <a:p>
            <a:pPr marL="0" indent="0">
              <a:buNone/>
            </a:pPr>
            <a:r>
              <a:rPr lang="it-IT" i="1" dirty="0" err="1" smtClean="0"/>
              <a:t>Mediative</a:t>
            </a:r>
            <a:r>
              <a:rPr lang="it-IT" i="1" dirty="0" smtClean="0"/>
              <a:t> </a:t>
            </a:r>
            <a:r>
              <a:rPr lang="it-IT" dirty="0" smtClean="0"/>
              <a:t>ha condotto un nuovo studio utilizzando sempre gli </a:t>
            </a:r>
            <a:r>
              <a:rPr lang="it-IT" dirty="0" err="1" smtClean="0"/>
              <a:t>eye</a:t>
            </a:r>
            <a:r>
              <a:rPr lang="it-IT" dirty="0" smtClean="0"/>
              <a:t> </a:t>
            </a:r>
            <a:r>
              <a:rPr lang="it-IT" dirty="0" err="1" smtClean="0"/>
              <a:t>tracker</a:t>
            </a:r>
            <a:r>
              <a:rPr lang="it-IT" dirty="0" smtClean="0"/>
              <a:t>, dimostrando che oggi non è più necessario posizionarsi nel «</a:t>
            </a:r>
            <a:r>
              <a:rPr lang="it-IT" dirty="0" err="1" smtClean="0"/>
              <a:t>golden</a:t>
            </a:r>
            <a:r>
              <a:rPr lang="it-IT" dirty="0" smtClean="0"/>
              <a:t> </a:t>
            </a:r>
            <a:r>
              <a:rPr lang="it-IT" dirty="0" err="1" smtClean="0"/>
              <a:t>triangle</a:t>
            </a:r>
            <a:r>
              <a:rPr lang="it-IT" dirty="0" smtClean="0"/>
              <a:t>» della SERP.</a:t>
            </a:r>
          </a:p>
          <a:p>
            <a:pPr marL="0" indent="0">
              <a:buNone/>
            </a:pPr>
            <a:endParaRPr lang="it-IT" i="1" dirty="0"/>
          </a:p>
          <a:p>
            <a:pPr marL="0" indent="0">
              <a:buNone/>
            </a:pPr>
            <a:endParaRPr lang="it-IT" i="1" dirty="0"/>
          </a:p>
        </p:txBody>
      </p:sp>
    </p:spTree>
    <p:extLst>
      <p:ext uri="{BB962C8B-B14F-4D97-AF65-F5344CB8AC3E}">
        <p14:creationId xmlns:p14="http://schemas.microsoft.com/office/powerpoint/2010/main" val="4170771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2015</a:t>
            </a:r>
            <a:endParaRPr lang="it-IT" dirty="0"/>
          </a:p>
        </p:txBody>
      </p:sp>
      <p:sp>
        <p:nvSpPr>
          <p:cNvPr id="3" name="Segnaposto contenuto 2"/>
          <p:cNvSpPr>
            <a:spLocks noGrp="1"/>
          </p:cNvSpPr>
          <p:nvPr>
            <p:ph idx="1"/>
          </p:nvPr>
        </p:nvSpPr>
        <p:spPr/>
        <p:txBody>
          <a:bodyPr/>
          <a:lstStyle/>
          <a:p>
            <a:pPr marL="0" indent="0">
              <a:buNone/>
            </a:pPr>
            <a:r>
              <a:rPr lang="it-IT" dirty="0" smtClean="0"/>
              <a:t>Risultati:</a:t>
            </a:r>
          </a:p>
          <a:p>
            <a:pPr>
              <a:buFontTx/>
              <a:buChar char="-"/>
            </a:pPr>
            <a:r>
              <a:rPr lang="it-IT" dirty="0" smtClean="0"/>
              <a:t>Si prendo in considerazione in media i primi 4 risultati</a:t>
            </a:r>
          </a:p>
          <a:p>
            <a:pPr>
              <a:buFontTx/>
              <a:buChar char="-"/>
            </a:pPr>
            <a:r>
              <a:rPr lang="it-IT" dirty="0" smtClean="0"/>
              <a:t>Inizialmente l’occhio si ferma nella zona in alto a sinistra</a:t>
            </a:r>
          </a:p>
          <a:p>
            <a:pPr>
              <a:buFontTx/>
              <a:buChar char="-"/>
            </a:pPr>
            <a:r>
              <a:rPr lang="it-IT" dirty="0" smtClean="0"/>
              <a:t>È cambiato ciò che vi si trova in quella zona (</a:t>
            </a:r>
            <a:r>
              <a:rPr lang="it-IT" dirty="0"/>
              <a:t>immagini, il Knowledge </a:t>
            </a:r>
            <a:r>
              <a:rPr lang="it-IT" dirty="0" err="1"/>
              <a:t>Graph</a:t>
            </a:r>
            <a:r>
              <a:rPr lang="it-IT" dirty="0"/>
              <a:t> Box, mappe dei luoghi </a:t>
            </a:r>
            <a:r>
              <a:rPr lang="it-IT" dirty="0" smtClean="0"/>
              <a:t>d’interesse)</a:t>
            </a:r>
          </a:p>
          <a:p>
            <a:pPr>
              <a:buFontTx/>
              <a:buChar char="-"/>
            </a:pPr>
            <a:r>
              <a:rPr lang="it-IT" dirty="0" smtClean="0"/>
              <a:t>Ricerca verticale, scorrendo tutta la pagina</a:t>
            </a:r>
            <a:endParaRPr lang="it-IT" dirty="0"/>
          </a:p>
        </p:txBody>
      </p:sp>
    </p:spTree>
    <p:extLst>
      <p:ext uri="{BB962C8B-B14F-4D97-AF65-F5344CB8AC3E}">
        <p14:creationId xmlns:p14="http://schemas.microsoft.com/office/powerpoint/2010/main" val="42766791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2015</a:t>
            </a:r>
            <a:endParaRPr lang="it-IT" dirty="0"/>
          </a:p>
        </p:txBody>
      </p:sp>
      <p:pic>
        <p:nvPicPr>
          <p:cNvPr id="6" name="Immagine 5"/>
          <p:cNvPicPr/>
          <p:nvPr/>
        </p:nvPicPr>
        <p:blipFill>
          <a:blip r:embed="rId2">
            <a:extLst>
              <a:ext uri="{28A0092B-C50C-407E-A947-70E740481C1C}">
                <a14:useLocalDpi xmlns:a14="http://schemas.microsoft.com/office/drawing/2010/main" val="0"/>
              </a:ext>
            </a:extLst>
          </a:blip>
          <a:stretch>
            <a:fillRect/>
          </a:stretch>
        </p:blipFill>
        <p:spPr>
          <a:xfrm>
            <a:off x="4232909" y="2372148"/>
            <a:ext cx="3726180" cy="3263265"/>
          </a:xfrm>
          <a:prstGeom prst="rect">
            <a:avLst/>
          </a:prstGeom>
        </p:spPr>
      </p:pic>
      <p:sp>
        <p:nvSpPr>
          <p:cNvPr id="7" name="Segnaposto contenuto 6"/>
          <p:cNvSpPr>
            <a:spLocks noGrp="1"/>
          </p:cNvSpPr>
          <p:nvPr>
            <p:ph idx="1"/>
          </p:nvPr>
        </p:nvSpPr>
        <p:spPr>
          <a:xfrm>
            <a:off x="2454329" y="4630637"/>
            <a:ext cx="10554574" cy="3636511"/>
          </a:xfrm>
        </p:spPr>
        <p:txBody>
          <a:bodyPr/>
          <a:lstStyle/>
          <a:p>
            <a:pPr marL="0" indent="0">
              <a:buNone/>
            </a:pPr>
            <a:r>
              <a:rPr lang="it-IT" dirty="0"/>
              <a:t>“SEO </a:t>
            </a:r>
            <a:r>
              <a:rPr lang="it-IT" dirty="0" err="1"/>
              <a:t>isn’t</a:t>
            </a:r>
            <a:r>
              <a:rPr lang="it-IT" dirty="0"/>
              <a:t> dead, </a:t>
            </a:r>
            <a:r>
              <a:rPr lang="it-IT" dirty="0" err="1"/>
              <a:t>it’s</a:t>
            </a:r>
            <a:r>
              <a:rPr lang="it-IT" dirty="0"/>
              <a:t> just a </a:t>
            </a:r>
            <a:r>
              <a:rPr lang="it-IT" dirty="0" err="1"/>
              <a:t>lot</a:t>
            </a:r>
            <a:r>
              <a:rPr lang="it-IT" dirty="0"/>
              <a:t> more </a:t>
            </a:r>
            <a:r>
              <a:rPr lang="it-IT" dirty="0" err="1"/>
              <a:t>complex</a:t>
            </a:r>
            <a:r>
              <a:rPr lang="it-IT" dirty="0"/>
              <a:t> </a:t>
            </a:r>
            <a:r>
              <a:rPr lang="it-IT" dirty="0" err="1"/>
              <a:t>than</a:t>
            </a:r>
            <a:r>
              <a:rPr lang="it-IT" dirty="0"/>
              <a:t> </a:t>
            </a:r>
            <a:r>
              <a:rPr lang="it-IT" dirty="0" err="1"/>
              <a:t>it</a:t>
            </a:r>
            <a:r>
              <a:rPr lang="it-IT" dirty="0"/>
              <a:t> </a:t>
            </a:r>
            <a:r>
              <a:rPr lang="it-IT" dirty="0" err="1"/>
              <a:t>used</a:t>
            </a:r>
            <a:r>
              <a:rPr lang="it-IT" dirty="0"/>
              <a:t> to be”</a:t>
            </a:r>
          </a:p>
          <a:p>
            <a:endParaRPr lang="it-IT" dirty="0"/>
          </a:p>
        </p:txBody>
      </p:sp>
    </p:spTree>
    <p:extLst>
      <p:ext uri="{BB962C8B-B14F-4D97-AF65-F5344CB8AC3E}">
        <p14:creationId xmlns:p14="http://schemas.microsoft.com/office/powerpoint/2010/main" val="14218867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Sitografia</a:t>
            </a:r>
            <a:endParaRPr lang="it-IT" dirty="0"/>
          </a:p>
        </p:txBody>
      </p:sp>
      <p:sp>
        <p:nvSpPr>
          <p:cNvPr id="3" name="Segnaposto contenuto 2"/>
          <p:cNvSpPr>
            <a:spLocks noGrp="1"/>
          </p:cNvSpPr>
          <p:nvPr>
            <p:ph idx="1"/>
          </p:nvPr>
        </p:nvSpPr>
        <p:spPr>
          <a:xfrm>
            <a:off x="810000" y="2570017"/>
            <a:ext cx="10554574" cy="3636511"/>
          </a:xfrm>
        </p:spPr>
        <p:txBody>
          <a:bodyPr>
            <a:normAutofit fontScale="62500" lnSpcReduction="20000"/>
          </a:bodyPr>
          <a:lstStyle/>
          <a:p>
            <a:r>
              <a:rPr lang="it-IT" dirty="0">
                <a:hlinkClick r:id="rId2"/>
              </a:rPr>
              <a:t>http://commons.commonspaces.eu</a:t>
            </a:r>
            <a:r>
              <a:rPr lang="it-IT" dirty="0" smtClean="0">
                <a:hlinkClick r:id="rId2"/>
              </a:rPr>
              <a:t>/</a:t>
            </a:r>
            <a:endParaRPr lang="it-IT" dirty="0" smtClean="0"/>
          </a:p>
          <a:p>
            <a:pPr lvl="0"/>
            <a:r>
              <a:rPr lang="it-IT" u="sng" dirty="0">
                <a:hlinkClick r:id="rId3"/>
              </a:rPr>
              <a:t>http://www.ninjamarketing.it/2015/06/12/seo-tools-guida-ai-migliori-strumenti-per-il-tuo-lavoro-online/</a:t>
            </a:r>
            <a:endParaRPr lang="it-IT" dirty="0"/>
          </a:p>
          <a:p>
            <a:pPr lvl="0"/>
            <a:r>
              <a:rPr lang="it-IT" u="sng" dirty="0">
                <a:hlinkClick r:id="rId4"/>
              </a:rPr>
              <a:t>http://www.ninjamarketing.it/2015/04/08/seo-sem-eye-tracking-google/</a:t>
            </a:r>
            <a:endParaRPr lang="it-IT" dirty="0"/>
          </a:p>
          <a:p>
            <a:pPr lvl="0"/>
            <a:r>
              <a:rPr lang="it-IT" u="sng" dirty="0">
                <a:hlinkClick r:id="rId5"/>
              </a:rPr>
              <a:t>http://static.googleusercontent.com/media/www.google.co.jp/it/jp/intl/en/webmasters/docs/search-engine-optimization-starter-guide.pdf</a:t>
            </a:r>
            <a:endParaRPr lang="it-IT" dirty="0"/>
          </a:p>
          <a:p>
            <a:pPr lvl="0"/>
            <a:r>
              <a:rPr lang="it-IT" u="sng" dirty="0">
                <a:hlinkClick r:id="rId6"/>
              </a:rPr>
              <a:t>http://www.outofseo.com/what-is-content-marketing-strategy-definition-and-seo-optimisation-services/</a:t>
            </a:r>
            <a:r>
              <a:rPr lang="it-IT" dirty="0"/>
              <a:t>  </a:t>
            </a:r>
          </a:p>
          <a:p>
            <a:r>
              <a:rPr lang="it-IT" dirty="0">
                <a:hlinkClick r:id="rId7"/>
              </a:rPr>
              <a:t>http://</a:t>
            </a:r>
            <a:r>
              <a:rPr lang="it-IT" dirty="0" smtClean="0">
                <a:hlinkClick r:id="rId7"/>
              </a:rPr>
              <a:t>194.242.234.211/documents/10160/3844886/Vademecum+marketing+e+privacy+2015.pdf</a:t>
            </a:r>
            <a:endParaRPr lang="it-IT" dirty="0"/>
          </a:p>
          <a:p>
            <a:r>
              <a:rPr lang="it-IT" dirty="0">
                <a:hlinkClick r:id="rId8"/>
              </a:rPr>
              <a:t>http://www.slideshare.net/ICTfestival/regolamento-privacysitiwebfestivalict2014?qid=35eb1721-5fb3-44c1-98f6-b27b2d0a3b2c&amp;v=qf1&amp;b=&amp;</a:t>
            </a:r>
            <a:r>
              <a:rPr lang="it-IT" dirty="0" smtClean="0">
                <a:hlinkClick r:id="rId8"/>
              </a:rPr>
              <a:t>from_search=16</a:t>
            </a:r>
            <a:endParaRPr lang="it-IT" dirty="0"/>
          </a:p>
          <a:p>
            <a:r>
              <a:rPr lang="it-IT" dirty="0">
                <a:hlinkClick r:id="rId9"/>
              </a:rPr>
              <a:t>http://</a:t>
            </a:r>
            <a:r>
              <a:rPr lang="it-IT" dirty="0" smtClean="0">
                <a:hlinkClick r:id="rId9"/>
              </a:rPr>
              <a:t>www.cristina-vicarelli.it/blog/privacy-protezioni-dati-personali/web-marketing-flag-pre-impostati</a:t>
            </a:r>
            <a:endParaRPr lang="it-IT" dirty="0"/>
          </a:p>
          <a:p>
            <a:r>
              <a:rPr lang="it-IT" dirty="0">
                <a:hlinkClick r:id="rId10"/>
              </a:rPr>
              <a:t>https://</a:t>
            </a:r>
            <a:r>
              <a:rPr lang="it-IT" dirty="0" smtClean="0">
                <a:hlinkClick r:id="rId10"/>
              </a:rPr>
              <a:t>www.youtube.com/watch?v=txE32n8HAMU</a:t>
            </a:r>
            <a:endParaRPr lang="it-IT" dirty="0" smtClean="0"/>
          </a:p>
          <a:p>
            <a:r>
              <a:rPr lang="it-IT" dirty="0"/>
              <a:t>Wikipedia</a:t>
            </a:r>
          </a:p>
          <a:p>
            <a:r>
              <a:rPr lang="it-IT" dirty="0"/>
              <a:t>http://www.media2buy.com/servizi/posizionamento-google/lalgoritmo-di-google.php</a:t>
            </a:r>
          </a:p>
          <a:p>
            <a:r>
              <a:rPr lang="it-IT" dirty="0"/>
              <a:t>flavioweb.net</a:t>
            </a:r>
          </a:p>
          <a:p>
            <a:r>
              <a:rPr lang="it-IT" dirty="0"/>
              <a:t>http://www.neoseo.it/guida-seomoz/</a:t>
            </a:r>
          </a:p>
          <a:p>
            <a:r>
              <a:rPr lang="it-IT" dirty="0"/>
              <a:t>Video SEO (da visualizzare fino al minuto 5:20)</a:t>
            </a:r>
          </a:p>
          <a:p>
            <a:endParaRPr lang="it-IT" dirty="0" smtClean="0"/>
          </a:p>
          <a:p>
            <a:pPr marL="0" indent="0">
              <a:buNone/>
            </a:pPr>
            <a:endParaRPr lang="it-IT" dirty="0"/>
          </a:p>
        </p:txBody>
      </p:sp>
      <p:sp>
        <p:nvSpPr>
          <p:cNvPr id="4" name="Rettangolo 3"/>
          <p:cNvSpPr/>
          <p:nvPr/>
        </p:nvSpPr>
        <p:spPr>
          <a:xfrm>
            <a:off x="8496010" y="-3944"/>
            <a:ext cx="2099256" cy="1661375"/>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8068614" y="294242"/>
            <a:ext cx="2099256" cy="1661375"/>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7524510" y="686665"/>
            <a:ext cx="2099256" cy="1661375"/>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8496010" y="-3944"/>
            <a:ext cx="2099256" cy="59637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8068614" y="294242"/>
            <a:ext cx="2099256" cy="596372"/>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7524510" y="686665"/>
            <a:ext cx="2099256" cy="596372"/>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Stella a 5 punte 9"/>
          <p:cNvSpPr/>
          <p:nvPr/>
        </p:nvSpPr>
        <p:spPr>
          <a:xfrm>
            <a:off x="10167870" y="32611"/>
            <a:ext cx="427396" cy="41457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uore 10"/>
          <p:cNvSpPr/>
          <p:nvPr/>
        </p:nvSpPr>
        <p:spPr>
          <a:xfrm>
            <a:off x="9623766" y="477540"/>
            <a:ext cx="403197" cy="352240"/>
          </a:xfrm>
          <a:prstGeom prst="hear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Sole 12"/>
          <p:cNvSpPr/>
          <p:nvPr/>
        </p:nvSpPr>
        <p:spPr>
          <a:xfrm>
            <a:off x="8974847" y="753785"/>
            <a:ext cx="515155" cy="468064"/>
          </a:xfrm>
          <a:prstGeom prst="sun">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578448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nostro gruppo</a:t>
            </a:r>
            <a:endParaRPr lang="it-IT" dirty="0"/>
          </a:p>
        </p:txBody>
      </p:sp>
      <p:sp>
        <p:nvSpPr>
          <p:cNvPr id="3" name="Segnaposto contenuto 2"/>
          <p:cNvSpPr>
            <a:spLocks noGrp="1"/>
          </p:cNvSpPr>
          <p:nvPr>
            <p:ph idx="1"/>
          </p:nvPr>
        </p:nvSpPr>
        <p:spPr>
          <a:xfrm>
            <a:off x="652273" y="2412215"/>
            <a:ext cx="10554574" cy="3636511"/>
          </a:xfrm>
        </p:spPr>
        <p:txBody>
          <a:bodyPr/>
          <a:lstStyle/>
          <a:p>
            <a:r>
              <a:rPr lang="it-IT" dirty="0" smtClean="0"/>
              <a:t>Mara Cappelletti</a:t>
            </a:r>
          </a:p>
          <a:p>
            <a:r>
              <a:rPr lang="it-IT" dirty="0" smtClean="0"/>
              <a:t>Roberta De Bernardo</a:t>
            </a:r>
          </a:p>
          <a:p>
            <a:r>
              <a:rPr lang="it-IT" dirty="0" smtClean="0"/>
              <a:t>Rosa Della Sala</a:t>
            </a:r>
          </a:p>
          <a:p>
            <a:r>
              <a:rPr lang="it-IT" dirty="0" smtClean="0"/>
              <a:t>Silvia Ferrara</a:t>
            </a:r>
          </a:p>
          <a:p>
            <a:r>
              <a:rPr lang="it-IT" dirty="0" smtClean="0"/>
              <a:t>Matteo </a:t>
            </a:r>
            <a:r>
              <a:rPr lang="it-IT" dirty="0" err="1" smtClean="0"/>
              <a:t>Gauita</a:t>
            </a:r>
            <a:endParaRPr lang="it-IT" dirty="0" smtClean="0"/>
          </a:p>
          <a:p>
            <a:r>
              <a:rPr lang="it-IT" dirty="0" smtClean="0"/>
              <a:t>Pietro Iannone</a:t>
            </a:r>
            <a:endParaRPr lang="it-IT" dirty="0"/>
          </a:p>
        </p:txBody>
      </p:sp>
      <p:pic>
        <p:nvPicPr>
          <p:cNvPr id="8" name="Immagine 7"/>
          <p:cNvPicPr>
            <a:picLocks noChangeAspect="1"/>
          </p:cNvPicPr>
          <p:nvPr/>
        </p:nvPicPr>
        <p:blipFill>
          <a:blip r:embed="rId2"/>
          <a:stretch>
            <a:fillRect/>
          </a:stretch>
        </p:blipFill>
        <p:spPr>
          <a:xfrm>
            <a:off x="10445806" y="4158056"/>
            <a:ext cx="761041" cy="1342531"/>
          </a:xfrm>
          <a:prstGeom prst="rect">
            <a:avLst/>
          </a:prstGeom>
        </p:spPr>
      </p:pic>
      <p:pic>
        <p:nvPicPr>
          <p:cNvPr id="9" name="Immagine 8"/>
          <p:cNvPicPr>
            <a:picLocks noChangeAspect="1"/>
          </p:cNvPicPr>
          <p:nvPr/>
        </p:nvPicPr>
        <p:blipFill>
          <a:blip r:embed="rId3"/>
          <a:stretch>
            <a:fillRect/>
          </a:stretch>
        </p:blipFill>
        <p:spPr>
          <a:xfrm>
            <a:off x="9772873" y="4368160"/>
            <a:ext cx="934928" cy="1680566"/>
          </a:xfrm>
          <a:prstGeom prst="rect">
            <a:avLst/>
          </a:prstGeom>
        </p:spPr>
      </p:pic>
      <p:pic>
        <p:nvPicPr>
          <p:cNvPr id="10" name="Immagine 9"/>
          <p:cNvPicPr>
            <a:picLocks noChangeAspect="1"/>
          </p:cNvPicPr>
          <p:nvPr/>
        </p:nvPicPr>
        <p:blipFill>
          <a:blip r:embed="rId4"/>
          <a:stretch>
            <a:fillRect/>
          </a:stretch>
        </p:blipFill>
        <p:spPr>
          <a:xfrm>
            <a:off x="10851436" y="4770296"/>
            <a:ext cx="1058595" cy="1893151"/>
          </a:xfrm>
          <a:prstGeom prst="rect">
            <a:avLst/>
          </a:prstGeom>
        </p:spPr>
      </p:pic>
    </p:spTree>
    <p:extLst>
      <p:ext uri="{BB962C8B-B14F-4D97-AF65-F5344CB8AC3E}">
        <p14:creationId xmlns:p14="http://schemas.microsoft.com/office/powerpoint/2010/main" val="1620208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CREARE UN TITOLO UNICO E </a:t>
            </a:r>
            <a:r>
              <a:rPr lang="it-IT" dirty="0" smtClean="0"/>
              <a:t>ACCURATO</a:t>
            </a:r>
            <a:endParaRPr lang="it-IT" dirty="0"/>
          </a:p>
        </p:txBody>
      </p:sp>
      <p:sp>
        <p:nvSpPr>
          <p:cNvPr id="3" name="Segnaposto contenuto 2"/>
          <p:cNvSpPr>
            <a:spLocks noGrp="1"/>
          </p:cNvSpPr>
          <p:nvPr>
            <p:ph idx="1"/>
          </p:nvPr>
        </p:nvSpPr>
        <p:spPr/>
        <p:txBody>
          <a:bodyPr/>
          <a:lstStyle/>
          <a:p>
            <a:pPr marL="0" indent="0">
              <a:buNone/>
            </a:pPr>
            <a:r>
              <a:rPr lang="it-IT" dirty="0"/>
              <a:t>La </a:t>
            </a:r>
            <a:r>
              <a:rPr lang="it-IT" dirty="0" err="1"/>
              <a:t>tag</a:t>
            </a:r>
            <a:r>
              <a:rPr lang="it-IT" dirty="0"/>
              <a:t> del titolo spiega sia agli </a:t>
            </a:r>
            <a:r>
              <a:rPr lang="it-IT" dirty="0" err="1"/>
              <a:t>users</a:t>
            </a:r>
            <a:r>
              <a:rPr lang="it-IT" dirty="0"/>
              <a:t> sia ai motori di ricerca l’argomento principale della pagina.</a:t>
            </a:r>
          </a:p>
          <a:p>
            <a:pPr marL="0" indent="0">
              <a:buNone/>
            </a:pPr>
            <a:r>
              <a:rPr lang="it-IT" dirty="0"/>
              <a:t>La </a:t>
            </a:r>
            <a:r>
              <a:rPr lang="it-IT" dirty="0" err="1"/>
              <a:t>tag</a:t>
            </a:r>
            <a:r>
              <a:rPr lang="it-IT" dirty="0"/>
              <a:t> del titolo dovrebbe essere messa in ogni “head </a:t>
            </a:r>
            <a:r>
              <a:rPr lang="it-IT" dirty="0" err="1"/>
              <a:t>tag</a:t>
            </a:r>
            <a:r>
              <a:rPr lang="it-IT" dirty="0"/>
              <a:t>” del codice HTLM.</a:t>
            </a:r>
          </a:p>
          <a:p>
            <a:pPr marL="0" indent="0">
              <a:buNone/>
            </a:pPr>
            <a:r>
              <a:rPr lang="it-IT" dirty="0"/>
              <a:t>Per migliorare la visibilità sarebbe opportuno creare un titolo </a:t>
            </a:r>
            <a:r>
              <a:rPr lang="it-IT" dirty="0" smtClean="0"/>
              <a:t>inconfondibile in </a:t>
            </a:r>
            <a:r>
              <a:rPr lang="it-IT" dirty="0"/>
              <a:t>ogni pagina del proprio </a:t>
            </a:r>
            <a:r>
              <a:rPr lang="it-IT" dirty="0" smtClean="0"/>
              <a:t>sito</a:t>
            </a:r>
            <a:r>
              <a:rPr lang="it-IT" dirty="0"/>
              <a:t>.</a:t>
            </a:r>
          </a:p>
          <a:p>
            <a:endParaRPr lang="it-IT" dirty="0"/>
          </a:p>
        </p:txBody>
      </p:sp>
      <p:sp>
        <p:nvSpPr>
          <p:cNvPr id="4" name="CasellaDiTesto 3"/>
          <p:cNvSpPr txBox="1"/>
          <p:nvPr/>
        </p:nvSpPr>
        <p:spPr>
          <a:xfrm>
            <a:off x="10406130" y="6143223"/>
            <a:ext cx="1481070" cy="369332"/>
          </a:xfrm>
          <a:prstGeom prst="rect">
            <a:avLst/>
          </a:prstGeom>
          <a:noFill/>
        </p:spPr>
        <p:txBody>
          <a:bodyPr wrap="square" rtlCol="0">
            <a:spAutoFit/>
          </a:bodyPr>
          <a:lstStyle/>
          <a:p>
            <a:r>
              <a:rPr lang="it-IT" dirty="0" smtClean="0"/>
              <a:t>SEO</a:t>
            </a:r>
            <a:endParaRPr lang="it-IT" dirty="0"/>
          </a:p>
        </p:txBody>
      </p:sp>
    </p:spTree>
    <p:extLst>
      <p:ext uri="{BB962C8B-B14F-4D97-AF65-F5344CB8AC3E}">
        <p14:creationId xmlns:p14="http://schemas.microsoft.com/office/powerpoint/2010/main" val="295657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 </a:t>
            </a:r>
            <a:r>
              <a:rPr lang="it-IT" dirty="0" smtClean="0"/>
              <a:t>  </a:t>
            </a:r>
            <a:r>
              <a:rPr lang="it-IT" dirty="0"/>
              <a:t>DESCRIZIONI NELLA META </a:t>
            </a:r>
            <a:r>
              <a:rPr lang="it-IT" dirty="0" smtClean="0"/>
              <a:t>TAG</a:t>
            </a:r>
            <a:endParaRPr lang="it-IT" dirty="0"/>
          </a:p>
        </p:txBody>
      </p:sp>
      <p:sp>
        <p:nvSpPr>
          <p:cNvPr id="3" name="Segnaposto contenuto 2"/>
          <p:cNvSpPr>
            <a:spLocks noGrp="1"/>
          </p:cNvSpPr>
          <p:nvPr>
            <p:ph idx="1"/>
          </p:nvPr>
        </p:nvSpPr>
        <p:spPr/>
        <p:txBody>
          <a:bodyPr/>
          <a:lstStyle/>
          <a:p>
            <a:pPr marL="0" indent="0">
              <a:buNone/>
            </a:pPr>
            <a:r>
              <a:rPr lang="it-IT" dirty="0"/>
              <a:t>Una meta descrizione dei </a:t>
            </a:r>
            <a:r>
              <a:rPr lang="it-IT" dirty="0" err="1"/>
              <a:t>tag</a:t>
            </a:r>
            <a:r>
              <a:rPr lang="it-IT" dirty="0"/>
              <a:t> da la possibilità a Google e  agli altri motori di ricerca una descrizione di quello che il sito contiene .</a:t>
            </a:r>
          </a:p>
          <a:p>
            <a:pPr marL="0" indent="0">
              <a:buNone/>
            </a:pPr>
            <a:r>
              <a:rPr lang="it-IT" dirty="0"/>
              <a:t>Un titolo può anche essere di poche parole o poche frasi, mentre una meta </a:t>
            </a:r>
            <a:r>
              <a:rPr lang="it-IT" dirty="0" err="1"/>
              <a:t>tag</a:t>
            </a:r>
            <a:r>
              <a:rPr lang="it-IT" dirty="0"/>
              <a:t> </a:t>
            </a:r>
            <a:r>
              <a:rPr lang="it-IT" dirty="0" smtClean="0"/>
              <a:t>di una </a:t>
            </a:r>
            <a:r>
              <a:rPr lang="it-IT" dirty="0"/>
              <a:t>o alcune frasi.</a:t>
            </a:r>
          </a:p>
          <a:p>
            <a:pPr marL="0" indent="0">
              <a:buNone/>
            </a:pPr>
            <a:r>
              <a:rPr lang="it-IT" dirty="0"/>
              <a:t>Come la  </a:t>
            </a:r>
            <a:r>
              <a:rPr lang="it-IT" dirty="0" err="1"/>
              <a:t>tag</a:t>
            </a:r>
            <a:r>
              <a:rPr lang="it-IT" dirty="0"/>
              <a:t> del titolo la meta </a:t>
            </a:r>
            <a:r>
              <a:rPr lang="it-IT" dirty="0" err="1"/>
              <a:t>tag</a:t>
            </a:r>
            <a:r>
              <a:rPr lang="it-IT" dirty="0"/>
              <a:t> va posizionata nel codice  HTLM.</a:t>
            </a:r>
          </a:p>
          <a:p>
            <a:endParaRPr lang="it-IT" dirty="0"/>
          </a:p>
        </p:txBody>
      </p:sp>
      <p:sp>
        <p:nvSpPr>
          <p:cNvPr id="4" name="CasellaDiTesto 3"/>
          <p:cNvSpPr txBox="1"/>
          <p:nvPr/>
        </p:nvSpPr>
        <p:spPr>
          <a:xfrm>
            <a:off x="10406130" y="6143223"/>
            <a:ext cx="1481070" cy="369332"/>
          </a:xfrm>
          <a:prstGeom prst="rect">
            <a:avLst/>
          </a:prstGeom>
          <a:noFill/>
        </p:spPr>
        <p:txBody>
          <a:bodyPr wrap="square" rtlCol="0">
            <a:spAutoFit/>
          </a:bodyPr>
          <a:lstStyle/>
          <a:p>
            <a:r>
              <a:rPr lang="it-IT" dirty="0" smtClean="0"/>
              <a:t>SEO</a:t>
            </a:r>
            <a:endParaRPr lang="it-IT" dirty="0"/>
          </a:p>
        </p:txBody>
      </p:sp>
    </p:spTree>
    <p:extLst>
      <p:ext uri="{BB962C8B-B14F-4D97-AF65-F5344CB8AC3E}">
        <p14:creationId xmlns:p14="http://schemas.microsoft.com/office/powerpoint/2010/main" val="4229499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STRUTTURE </a:t>
            </a:r>
            <a:r>
              <a:rPr lang="it-IT" dirty="0"/>
              <a:t>DEL PROPRIO </a:t>
            </a:r>
            <a:r>
              <a:rPr lang="it-IT" dirty="0" smtClean="0"/>
              <a:t>URL</a:t>
            </a:r>
            <a:endParaRPr lang="it-IT" dirty="0"/>
          </a:p>
        </p:txBody>
      </p:sp>
      <p:sp>
        <p:nvSpPr>
          <p:cNvPr id="3" name="Segnaposto contenuto 2"/>
          <p:cNvSpPr>
            <a:spLocks noGrp="1"/>
          </p:cNvSpPr>
          <p:nvPr>
            <p:ph idx="1"/>
          </p:nvPr>
        </p:nvSpPr>
        <p:spPr/>
        <p:txBody>
          <a:bodyPr/>
          <a:lstStyle/>
          <a:p>
            <a:pPr marL="0" indent="0">
              <a:buNone/>
            </a:pPr>
            <a:r>
              <a:rPr lang="it-IT" dirty="0"/>
              <a:t>Di facile comprensione l’</a:t>
            </a:r>
            <a:r>
              <a:rPr lang="it-IT" dirty="0" err="1"/>
              <a:t>URLs</a:t>
            </a:r>
            <a:r>
              <a:rPr lang="it-IT" dirty="0"/>
              <a:t> può trasmettere le informazioni facilmente.</a:t>
            </a:r>
          </a:p>
          <a:p>
            <a:pPr marL="0" indent="0">
              <a:buNone/>
            </a:pPr>
            <a:r>
              <a:rPr lang="it-IT" dirty="0"/>
              <a:t>La creazione di categorie descrittive e nominare i documenti può non solo aiutare a tenere il sito ben organizzato, ma può consentire un miglior collegamento con i motori di ricerca.</a:t>
            </a:r>
          </a:p>
          <a:p>
            <a:pPr marL="0" indent="0">
              <a:buNone/>
            </a:pPr>
            <a:r>
              <a:rPr lang="it-IT" dirty="0"/>
              <a:t>Avere un </a:t>
            </a:r>
            <a:r>
              <a:rPr lang="it-IT" dirty="0" err="1"/>
              <a:t>url</a:t>
            </a:r>
            <a:r>
              <a:rPr lang="it-IT" dirty="0"/>
              <a:t> semplice può favorire chi vuole condividere dei contenuti del sito internet, infatti </a:t>
            </a:r>
            <a:r>
              <a:rPr lang="it-IT" dirty="0" err="1"/>
              <a:t>url</a:t>
            </a:r>
            <a:r>
              <a:rPr lang="it-IT" dirty="0"/>
              <a:t> complicati possono intimidire e non essere condivisi.</a:t>
            </a:r>
          </a:p>
          <a:p>
            <a:pPr marL="0" indent="0">
              <a:buNone/>
            </a:pPr>
            <a:r>
              <a:rPr lang="it-IT" dirty="0"/>
              <a:t>In ultima istanza bisogna ricordare che </a:t>
            </a:r>
            <a:r>
              <a:rPr lang="it-IT" dirty="0" err="1"/>
              <a:t>l’url</a:t>
            </a:r>
            <a:r>
              <a:rPr lang="it-IT" dirty="0"/>
              <a:t> di una  pagina è visibile come parte del risultato in Google sotto il titolo del documento e un suo stralcio.</a:t>
            </a:r>
          </a:p>
          <a:p>
            <a:endParaRPr lang="it-IT" dirty="0"/>
          </a:p>
        </p:txBody>
      </p:sp>
      <p:sp>
        <p:nvSpPr>
          <p:cNvPr id="4" name="CasellaDiTesto 3"/>
          <p:cNvSpPr txBox="1"/>
          <p:nvPr/>
        </p:nvSpPr>
        <p:spPr>
          <a:xfrm>
            <a:off x="10406130" y="6143223"/>
            <a:ext cx="1481070" cy="369332"/>
          </a:xfrm>
          <a:prstGeom prst="rect">
            <a:avLst/>
          </a:prstGeom>
          <a:noFill/>
        </p:spPr>
        <p:txBody>
          <a:bodyPr wrap="square" rtlCol="0">
            <a:spAutoFit/>
          </a:bodyPr>
          <a:lstStyle/>
          <a:p>
            <a:r>
              <a:rPr lang="it-IT" dirty="0" smtClean="0"/>
              <a:t>SEO</a:t>
            </a:r>
            <a:endParaRPr lang="it-IT" dirty="0"/>
          </a:p>
        </p:txBody>
      </p:sp>
    </p:spTree>
    <p:extLst>
      <p:ext uri="{BB962C8B-B14F-4D97-AF65-F5344CB8AC3E}">
        <p14:creationId xmlns:p14="http://schemas.microsoft.com/office/powerpoint/2010/main" val="622862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RENDERE </a:t>
            </a:r>
            <a:r>
              <a:rPr lang="it-IT" dirty="0" smtClean="0"/>
              <a:t>IL </a:t>
            </a:r>
            <a:r>
              <a:rPr lang="it-IT" dirty="0"/>
              <a:t>SITO </a:t>
            </a:r>
            <a:r>
              <a:rPr lang="it-IT" dirty="0" smtClean="0"/>
              <a:t>FACILMENTE NAVIGABILE</a:t>
            </a:r>
            <a:endParaRPr lang="it-IT" dirty="0"/>
          </a:p>
        </p:txBody>
      </p:sp>
      <p:sp>
        <p:nvSpPr>
          <p:cNvPr id="3" name="Segnaposto contenuto 2"/>
          <p:cNvSpPr>
            <a:spLocks noGrp="1"/>
          </p:cNvSpPr>
          <p:nvPr>
            <p:ph idx="1"/>
          </p:nvPr>
        </p:nvSpPr>
        <p:spPr/>
        <p:txBody>
          <a:bodyPr/>
          <a:lstStyle/>
          <a:p>
            <a:pPr marL="0" indent="0">
              <a:buNone/>
            </a:pPr>
            <a:r>
              <a:rPr lang="it-IT" dirty="0"/>
              <a:t>La navigabilità è molto importante per aiutare i visitatori a trovare velocemente in contenuti.</a:t>
            </a:r>
          </a:p>
          <a:p>
            <a:endParaRPr lang="it-IT" dirty="0"/>
          </a:p>
        </p:txBody>
      </p:sp>
      <p:sp>
        <p:nvSpPr>
          <p:cNvPr id="4" name="CasellaDiTesto 3"/>
          <p:cNvSpPr txBox="1"/>
          <p:nvPr/>
        </p:nvSpPr>
        <p:spPr>
          <a:xfrm>
            <a:off x="10406130" y="6143223"/>
            <a:ext cx="1481070" cy="369332"/>
          </a:xfrm>
          <a:prstGeom prst="rect">
            <a:avLst/>
          </a:prstGeom>
          <a:noFill/>
        </p:spPr>
        <p:txBody>
          <a:bodyPr wrap="square" rtlCol="0">
            <a:spAutoFit/>
          </a:bodyPr>
          <a:lstStyle/>
          <a:p>
            <a:r>
              <a:rPr lang="it-IT" dirty="0" smtClean="0"/>
              <a:t>SEO</a:t>
            </a:r>
            <a:endParaRPr lang="it-IT" dirty="0"/>
          </a:p>
        </p:txBody>
      </p:sp>
    </p:spTree>
    <p:extLst>
      <p:ext uri="{BB962C8B-B14F-4D97-AF65-F5344CB8AC3E}">
        <p14:creationId xmlns:p14="http://schemas.microsoft.com/office/powerpoint/2010/main" val="1706333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18712" y="602830"/>
            <a:ext cx="10571998" cy="970450"/>
          </a:xfrm>
        </p:spPr>
        <p:txBody>
          <a:bodyPr/>
          <a:lstStyle/>
          <a:p>
            <a:r>
              <a:rPr lang="it-IT" dirty="0"/>
              <a:t>Pianificare la navigazione partendo dalla homepage</a:t>
            </a:r>
            <a:r>
              <a:rPr lang="it-IT" dirty="0" smtClean="0"/>
              <a:t>.</a:t>
            </a:r>
            <a:endParaRPr lang="it-IT" dirty="0"/>
          </a:p>
        </p:txBody>
      </p:sp>
      <p:sp>
        <p:nvSpPr>
          <p:cNvPr id="3" name="Segnaposto contenuto 2"/>
          <p:cNvSpPr>
            <a:spLocks noGrp="1"/>
          </p:cNvSpPr>
          <p:nvPr>
            <p:ph idx="1"/>
          </p:nvPr>
        </p:nvSpPr>
        <p:spPr/>
        <p:txBody>
          <a:bodyPr/>
          <a:lstStyle/>
          <a:p>
            <a:pPr marL="0" indent="0">
              <a:buNone/>
            </a:pPr>
            <a:r>
              <a:rPr lang="it-IT" dirty="0"/>
              <a:t>Tutti i siti hanno una pagina principale che generalmente è </a:t>
            </a:r>
            <a:r>
              <a:rPr lang="it-IT" dirty="0" smtClean="0"/>
              <a:t>la maggiormente frequentata </a:t>
            </a:r>
            <a:r>
              <a:rPr lang="it-IT" dirty="0"/>
              <a:t>del sito e </a:t>
            </a:r>
            <a:r>
              <a:rPr lang="it-IT" dirty="0" smtClean="0"/>
              <a:t>la </a:t>
            </a:r>
            <a:r>
              <a:rPr lang="it-IT" dirty="0"/>
              <a:t>pagina inziale da cui  la navigazione parte</a:t>
            </a:r>
            <a:r>
              <a:rPr lang="it-IT" dirty="0" smtClean="0"/>
              <a:t>.</a:t>
            </a:r>
          </a:p>
          <a:p>
            <a:pPr marL="0" indent="0">
              <a:buNone/>
            </a:pPr>
            <a:r>
              <a:rPr lang="it-IT" dirty="0"/>
              <a:t>A meno che i sito abbia solo poche pagine bisognerebbe pensare a come i visitatori </a:t>
            </a:r>
            <a:r>
              <a:rPr lang="it-IT" dirty="0" smtClean="0"/>
              <a:t>potrebbero </a:t>
            </a:r>
            <a:r>
              <a:rPr lang="it-IT" dirty="0"/>
              <a:t>passare dalla pagine </a:t>
            </a:r>
            <a:r>
              <a:rPr lang="it-IT" dirty="0" smtClean="0"/>
              <a:t>maggiormente generale (la homepage ) a quelle più specifiche per esplorare il sito.</a:t>
            </a:r>
          </a:p>
        </p:txBody>
      </p:sp>
      <p:sp>
        <p:nvSpPr>
          <p:cNvPr id="4" name="CasellaDiTesto 3"/>
          <p:cNvSpPr txBox="1"/>
          <p:nvPr/>
        </p:nvSpPr>
        <p:spPr>
          <a:xfrm>
            <a:off x="10406130" y="6143223"/>
            <a:ext cx="1481070" cy="369332"/>
          </a:xfrm>
          <a:prstGeom prst="rect">
            <a:avLst/>
          </a:prstGeom>
          <a:noFill/>
        </p:spPr>
        <p:txBody>
          <a:bodyPr wrap="square" rtlCol="0">
            <a:spAutoFit/>
          </a:bodyPr>
          <a:lstStyle/>
          <a:p>
            <a:r>
              <a:rPr lang="it-IT" dirty="0" smtClean="0"/>
              <a:t>SEO</a:t>
            </a:r>
            <a:endParaRPr lang="it-IT" dirty="0"/>
          </a:p>
        </p:txBody>
      </p:sp>
    </p:spTree>
    <p:extLst>
      <p:ext uri="{BB962C8B-B14F-4D97-AF65-F5344CB8AC3E}">
        <p14:creationId xmlns:p14="http://schemas.microsoft.com/office/powerpoint/2010/main" val="122840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“BREADCRUMB LIST</a:t>
            </a:r>
            <a:r>
              <a:rPr lang="it-IT" dirty="0" smtClean="0"/>
              <a:t>”</a:t>
            </a:r>
            <a:endParaRPr lang="it-IT" dirty="0"/>
          </a:p>
        </p:txBody>
      </p:sp>
      <p:sp>
        <p:nvSpPr>
          <p:cNvPr id="3" name="Segnaposto contenuto 2"/>
          <p:cNvSpPr>
            <a:spLocks noGrp="1"/>
          </p:cNvSpPr>
          <p:nvPr>
            <p:ph idx="1"/>
          </p:nvPr>
        </p:nvSpPr>
        <p:spPr/>
        <p:txBody>
          <a:bodyPr/>
          <a:lstStyle/>
          <a:p>
            <a:pPr marL="0" indent="0">
              <a:buNone/>
            </a:pPr>
            <a:r>
              <a:rPr lang="it-IT" dirty="0"/>
              <a:t>La </a:t>
            </a:r>
            <a:r>
              <a:rPr lang="it-IT" dirty="0" err="1"/>
              <a:t>breadcrumb</a:t>
            </a:r>
            <a:r>
              <a:rPr lang="it-IT" dirty="0"/>
              <a:t> è una </a:t>
            </a:r>
            <a:r>
              <a:rPr lang="it-IT" dirty="0" smtClean="0"/>
              <a:t>lista di </a:t>
            </a:r>
            <a:r>
              <a:rPr lang="it-IT" dirty="0" err="1" smtClean="0"/>
              <a:t>links</a:t>
            </a:r>
            <a:r>
              <a:rPr lang="it-IT" dirty="0" smtClean="0"/>
              <a:t> </a:t>
            </a:r>
            <a:r>
              <a:rPr lang="it-IT" dirty="0"/>
              <a:t>posta in cima o infondo </a:t>
            </a:r>
            <a:r>
              <a:rPr lang="it-IT" dirty="0" smtClean="0"/>
              <a:t>alle varie pagine del sito, che </a:t>
            </a:r>
            <a:r>
              <a:rPr lang="it-IT" dirty="0"/>
              <a:t>permette ai visitatori di navigare velocemente nel sito.</a:t>
            </a:r>
          </a:p>
          <a:p>
            <a:endParaRPr lang="it-IT" dirty="0"/>
          </a:p>
        </p:txBody>
      </p:sp>
      <p:sp>
        <p:nvSpPr>
          <p:cNvPr id="4" name="CasellaDiTesto 3"/>
          <p:cNvSpPr txBox="1"/>
          <p:nvPr/>
        </p:nvSpPr>
        <p:spPr>
          <a:xfrm>
            <a:off x="10406130" y="6143223"/>
            <a:ext cx="1481070" cy="369332"/>
          </a:xfrm>
          <a:prstGeom prst="rect">
            <a:avLst/>
          </a:prstGeom>
          <a:noFill/>
        </p:spPr>
        <p:txBody>
          <a:bodyPr wrap="square" rtlCol="0">
            <a:spAutoFit/>
          </a:bodyPr>
          <a:lstStyle/>
          <a:p>
            <a:r>
              <a:rPr lang="it-IT" dirty="0" smtClean="0"/>
              <a:t>SEO</a:t>
            </a:r>
            <a:endParaRPr lang="it-IT" dirty="0"/>
          </a:p>
        </p:txBody>
      </p:sp>
    </p:spTree>
    <p:extLst>
      <p:ext uri="{BB962C8B-B14F-4D97-AF65-F5344CB8AC3E}">
        <p14:creationId xmlns:p14="http://schemas.microsoft.com/office/powerpoint/2010/main" val="31009909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zion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TM03457503[[fn=Citazione]]</Template>
  <TotalTime>224</TotalTime>
  <Words>1925</Words>
  <Application>Microsoft Office PowerPoint</Application>
  <PresentationFormat>Widescreen</PresentationFormat>
  <Paragraphs>204</Paragraphs>
  <Slides>37</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37</vt:i4>
      </vt:variant>
    </vt:vector>
  </HeadingPairs>
  <TitlesOfParts>
    <vt:vector size="43" baseType="lpstr">
      <vt:lpstr>Calibri</vt:lpstr>
      <vt:lpstr>Century Gothic</vt:lpstr>
      <vt:lpstr>Courier New</vt:lpstr>
      <vt:lpstr>Times New Roman</vt:lpstr>
      <vt:lpstr>Wingdings 2</vt:lpstr>
      <vt:lpstr>Citazione</vt:lpstr>
      <vt:lpstr>SEO</vt:lpstr>
      <vt:lpstr>SEO</vt:lpstr>
      <vt:lpstr>Introduzione</vt:lpstr>
      <vt:lpstr>CREARE UN TITOLO UNICO E ACCURATO</vt:lpstr>
      <vt:lpstr>   DESCRIZIONI NELLA META TAG</vt:lpstr>
      <vt:lpstr>STRUTTURE DEL PROPRIO URL</vt:lpstr>
      <vt:lpstr>RENDERE IL SITO FACILMENTE NAVIGABILE</vt:lpstr>
      <vt:lpstr>Pianificare la navigazione partendo dalla homepage.</vt:lpstr>
      <vt:lpstr>LA “BREADCRUMB LIST”</vt:lpstr>
      <vt:lpstr>OFFRIRE CONTENUTI DI QUALITA’ E UNICI</vt:lpstr>
      <vt:lpstr>SCRIVERE BENE “L’ ANCHOR TEXT”</vt:lpstr>
      <vt:lpstr>OTTIMIZZARE LA PROPRIA IMMAGINE</vt:lpstr>
      <vt:lpstr>USO DI TAG INTESTATI APPROPRIATI</vt:lpstr>
      <vt:lpstr>RENDERE EFFICACE L’ USO DI ROBOTS.TXT</vt:lpstr>
      <vt:lpstr>BISOGNA PRESTARE ATTENZIONE  AI COMMENTI SPAM CON “NOFOLLOW”</vt:lpstr>
      <vt:lpstr>INDICARE A GOOGLE LA VERSIONE MOBILE DEL SITO</vt:lpstr>
      <vt:lpstr>SEO tools</vt:lpstr>
      <vt:lpstr>SEO tool</vt:lpstr>
      <vt:lpstr>Ricerca e analisi Key Word</vt:lpstr>
      <vt:lpstr>Ricerca e analisi Key Word</vt:lpstr>
      <vt:lpstr>Ricerca e analisi Key Word</vt:lpstr>
      <vt:lpstr>Ricerca e analisi Key Word</vt:lpstr>
      <vt:lpstr>Analisi dei Back Link</vt:lpstr>
      <vt:lpstr>Analisi dei Back Link</vt:lpstr>
      <vt:lpstr>Analisi dei Back Link</vt:lpstr>
      <vt:lpstr>Controllo e Analisi del sito</vt:lpstr>
      <vt:lpstr>Controllo e Analisi del sito</vt:lpstr>
      <vt:lpstr>Controllo e Analisi del sito</vt:lpstr>
      <vt:lpstr>A new «vision» in SEO activities </vt:lpstr>
      <vt:lpstr>2005</vt:lpstr>
      <vt:lpstr>2005</vt:lpstr>
      <vt:lpstr>2015</vt:lpstr>
      <vt:lpstr>2015</vt:lpstr>
      <vt:lpstr>2015</vt:lpstr>
      <vt:lpstr>2015</vt:lpstr>
      <vt:lpstr>Sitografia</vt:lpstr>
      <vt:lpstr>Il nostro gruppo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SEO</dc:title>
  <dc:creator>pietro iannone</dc:creator>
  <cp:lastModifiedBy>pietro iannone</cp:lastModifiedBy>
  <cp:revision>27</cp:revision>
  <dcterms:created xsi:type="dcterms:W3CDTF">2015-11-25T17:14:28Z</dcterms:created>
  <dcterms:modified xsi:type="dcterms:W3CDTF">2015-12-02T14:46:58Z</dcterms:modified>
</cp:coreProperties>
</file>